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741" r:id="rId3"/>
    <p:sldId id="730" r:id="rId4"/>
    <p:sldId id="750" r:id="rId5"/>
    <p:sldId id="731" r:id="rId6"/>
    <p:sldId id="751" r:id="rId7"/>
    <p:sldId id="749" r:id="rId8"/>
    <p:sldId id="734" r:id="rId9"/>
    <p:sldId id="735" r:id="rId10"/>
    <p:sldId id="755" r:id="rId11"/>
    <p:sldId id="752" r:id="rId12"/>
    <p:sldId id="725" r:id="rId13"/>
    <p:sldId id="757" r:id="rId14"/>
    <p:sldId id="758" r:id="rId15"/>
    <p:sldId id="716" r:id="rId16"/>
    <p:sldId id="759" r:id="rId17"/>
    <p:sldId id="760" r:id="rId18"/>
    <p:sldId id="761" r:id="rId19"/>
    <p:sldId id="762" r:id="rId20"/>
    <p:sldId id="738" r:id="rId21"/>
    <p:sldId id="748" r:id="rId22"/>
    <p:sldId id="747" r:id="rId23"/>
    <p:sldId id="763" r:id="rId24"/>
    <p:sldId id="754" r:id="rId25"/>
    <p:sldId id="746" r:id="rId26"/>
    <p:sldId id="756" r:id="rId27"/>
    <p:sldId id="743" r:id="rId2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8">
          <p15:clr>
            <a:srgbClr val="A4A3A4"/>
          </p15:clr>
        </p15:guide>
        <p15:guide id="2" pos="2992">
          <p15:clr>
            <a:srgbClr val="A4A3A4"/>
          </p15:clr>
        </p15:guide>
        <p15:guide id="3" orient="horz">
          <p15:clr>
            <a:srgbClr val="A4A3A4"/>
          </p15:clr>
        </p15:guide>
        <p15:guide id="4"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6" autoAdjust="0"/>
    <p:restoredTop sz="94819" autoAdjust="0"/>
  </p:normalViewPr>
  <p:slideViewPr>
    <p:cSldViewPr snapToGrid="0" snapToObjects="1">
      <p:cViewPr varScale="1">
        <p:scale>
          <a:sx n="89" d="100"/>
          <a:sy n="89" d="100"/>
        </p:scale>
        <p:origin x="1360" y="176"/>
      </p:cViewPr>
      <p:guideLst>
        <p:guide orient="horz" pos="2368"/>
        <p:guide pos="2992"/>
        <p:guide orient="horz"/>
        <p:guide pos="5759"/>
      </p:guideLst>
    </p:cSldViewPr>
  </p:slideViewPr>
  <p:outlineViewPr>
    <p:cViewPr>
      <p:scale>
        <a:sx n="33" d="100"/>
        <a:sy n="33" d="100"/>
      </p:scale>
      <p:origin x="0" y="50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1/5/20</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1/5/20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 to Start</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a:t>
            </a:fld>
            <a:endParaRPr lang="en-US" dirty="0"/>
          </a:p>
        </p:txBody>
      </p:sp>
    </p:spTree>
    <p:extLst>
      <p:ext uri="{BB962C8B-B14F-4D97-AF65-F5344CB8AC3E}">
        <p14:creationId xmlns:p14="http://schemas.microsoft.com/office/powerpoint/2010/main" val="374435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18</a:t>
            </a:fld>
            <a:endParaRPr lang="en-US" dirty="0"/>
          </a:p>
        </p:txBody>
      </p:sp>
    </p:spTree>
    <p:extLst>
      <p:ext uri="{BB962C8B-B14F-4D97-AF65-F5344CB8AC3E}">
        <p14:creationId xmlns:p14="http://schemas.microsoft.com/office/powerpoint/2010/main" val="203110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19</a:t>
            </a:fld>
            <a:endParaRPr lang="en-US" dirty="0"/>
          </a:p>
        </p:txBody>
      </p:sp>
    </p:spTree>
    <p:extLst>
      <p:ext uri="{BB962C8B-B14F-4D97-AF65-F5344CB8AC3E}">
        <p14:creationId xmlns:p14="http://schemas.microsoft.com/office/powerpoint/2010/main" val="72679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20</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21</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22</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23</a:t>
            </a:fld>
            <a:endParaRPr lang="en-US" dirty="0"/>
          </a:p>
        </p:txBody>
      </p:sp>
    </p:spTree>
    <p:extLst>
      <p:ext uri="{BB962C8B-B14F-4D97-AF65-F5344CB8AC3E}">
        <p14:creationId xmlns:p14="http://schemas.microsoft.com/office/powerpoint/2010/main" val="11605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24</a:t>
            </a:fld>
            <a:endParaRPr lang="en-US" dirty="0"/>
          </a:p>
        </p:txBody>
      </p:sp>
    </p:spTree>
    <p:extLst>
      <p:ext uri="{BB962C8B-B14F-4D97-AF65-F5344CB8AC3E}">
        <p14:creationId xmlns:p14="http://schemas.microsoft.com/office/powerpoint/2010/main" val="460494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25</a:t>
            </a:fld>
            <a:endParaRPr lang="en-US" dirty="0"/>
          </a:p>
        </p:txBody>
      </p:sp>
    </p:spTree>
    <p:extLst>
      <p:ext uri="{BB962C8B-B14F-4D97-AF65-F5344CB8AC3E}">
        <p14:creationId xmlns:p14="http://schemas.microsoft.com/office/powerpoint/2010/main" val="4283616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26</a:t>
            </a:fld>
            <a:endParaRPr lang="en-US" dirty="0"/>
          </a:p>
        </p:txBody>
      </p:sp>
    </p:spTree>
    <p:extLst>
      <p:ext uri="{BB962C8B-B14F-4D97-AF65-F5344CB8AC3E}">
        <p14:creationId xmlns:p14="http://schemas.microsoft.com/office/powerpoint/2010/main" val="385244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27</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2</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10</a:t>
            </a:fld>
            <a:endParaRPr lang="en-US" dirty="0"/>
          </a:p>
        </p:txBody>
      </p:sp>
    </p:spTree>
    <p:extLst>
      <p:ext uri="{BB962C8B-B14F-4D97-AF65-F5344CB8AC3E}">
        <p14:creationId xmlns:p14="http://schemas.microsoft.com/office/powerpoint/2010/main" val="407395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12</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13</a:t>
            </a:fld>
            <a:endParaRPr lang="en-US" dirty="0"/>
          </a:p>
        </p:txBody>
      </p:sp>
    </p:spTree>
    <p:extLst>
      <p:ext uri="{BB962C8B-B14F-4D97-AF65-F5344CB8AC3E}">
        <p14:creationId xmlns:p14="http://schemas.microsoft.com/office/powerpoint/2010/main" val="2478421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14</a:t>
            </a:fld>
            <a:endParaRPr lang="en-US" dirty="0"/>
          </a:p>
        </p:txBody>
      </p:sp>
    </p:spTree>
    <p:extLst>
      <p:ext uri="{BB962C8B-B14F-4D97-AF65-F5344CB8AC3E}">
        <p14:creationId xmlns:p14="http://schemas.microsoft.com/office/powerpoint/2010/main" val="68169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15</a:t>
            </a:fld>
            <a:endParaRPr lang="en-US" dirty="0"/>
          </a:p>
        </p:txBody>
      </p:sp>
    </p:spTree>
    <p:extLst>
      <p:ext uri="{BB962C8B-B14F-4D97-AF65-F5344CB8AC3E}">
        <p14:creationId xmlns:p14="http://schemas.microsoft.com/office/powerpoint/2010/main" val="287059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16</a:t>
            </a:fld>
            <a:endParaRPr lang="en-US" dirty="0"/>
          </a:p>
        </p:txBody>
      </p:sp>
    </p:spTree>
    <p:extLst>
      <p:ext uri="{BB962C8B-B14F-4D97-AF65-F5344CB8AC3E}">
        <p14:creationId xmlns:p14="http://schemas.microsoft.com/office/powerpoint/2010/main" val="416233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HALE</a:t>
            </a:r>
          </a:p>
        </p:txBody>
      </p:sp>
      <p:sp>
        <p:nvSpPr>
          <p:cNvPr id="4" name="Slide Number Placeholder 3"/>
          <p:cNvSpPr>
            <a:spLocks noGrp="1"/>
          </p:cNvSpPr>
          <p:nvPr>
            <p:ph type="sldNum" sz="quarter" idx="10"/>
          </p:nvPr>
        </p:nvSpPr>
        <p:spPr/>
        <p:txBody>
          <a:bodyPr/>
          <a:lstStyle/>
          <a:p>
            <a:fld id="{1C6F8E75-0316-4789-A3AC-2313E323D9A3}" type="slidenum">
              <a:rPr lang="en-US" smtClean="0"/>
              <a:pPr/>
              <a:t>17</a:t>
            </a:fld>
            <a:endParaRPr lang="en-US" dirty="0"/>
          </a:p>
        </p:txBody>
      </p:sp>
    </p:spTree>
    <p:extLst>
      <p:ext uri="{BB962C8B-B14F-4D97-AF65-F5344CB8AC3E}">
        <p14:creationId xmlns:p14="http://schemas.microsoft.com/office/powerpoint/2010/main" val="216348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Title 7"/>
          <p:cNvSpPr>
            <a:spLocks noGrp="1"/>
          </p:cNvSpPr>
          <p:nvPr>
            <p:ph type="ctrTitle"/>
          </p:nvPr>
        </p:nvSpPr>
        <p:spPr>
          <a:xfrm>
            <a:off x="685800" y="381000"/>
            <a:ext cx="7772400" cy="1616148"/>
          </a:xfrm>
        </p:spPr>
        <p:txBody>
          <a:bodyPr anchor="b"/>
          <a:lstStyle>
            <a:lvl1pPr>
              <a:defRPr sz="4200" baseline="0">
                <a:solidFill>
                  <a:schemeClr val="tx1"/>
                </a:solidFill>
              </a:defRPr>
            </a:lvl1pPr>
          </a:lstStyle>
          <a:p>
            <a:r>
              <a:rPr kumimoji="0" lang="en-US"/>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96525"/>
            <a:ext cx="9144000" cy="758952"/>
          </a:xfrm>
        </p:spPr>
        <p:txBody>
          <a:bodyPr>
            <a:normAutofit/>
          </a:bodyPr>
          <a:lstStyle>
            <a:lvl1pPr>
              <a:defRPr sz="4000">
                <a:solidFill>
                  <a:schemeClr val="tx2">
                    <a:lumMod val="50000"/>
                  </a:schemeClr>
                </a:solidFill>
                <a:latin typeface="Cambria" pitchFamily="18" charset="0"/>
              </a:defRPr>
            </a:lvl1pPr>
          </a:lstStyle>
          <a:p>
            <a:r>
              <a:rPr kumimoji="0" lang="en-US"/>
              <a:t>Click to edit Master title style</a:t>
            </a:r>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6" name="Picture 5" descr="199 crest(new).jpg"/>
          <p:cNvPicPr>
            <a:picLocks noChangeAspect="1"/>
          </p:cNvPicPr>
          <p:nvPr userDrawn="1"/>
        </p:nvPicPr>
        <p:blipFill>
          <a:blip r:embed="rId2"/>
          <a:stretch>
            <a:fillRect/>
          </a:stretch>
        </p:blipFill>
        <p:spPr>
          <a:xfrm>
            <a:off x="4189231" y="763720"/>
            <a:ext cx="783266" cy="1044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3413079"/>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pic>
        <p:nvPicPr>
          <p:cNvPr id="20" name="Picture 19" descr="199 crest(new).jpg"/>
          <p:cNvPicPr>
            <a:picLocks noChangeAspect="1"/>
          </p:cNvPicPr>
          <p:nvPr userDrawn="1"/>
        </p:nvPicPr>
        <p:blipFill>
          <a:blip r:embed="rId2"/>
          <a:stretch>
            <a:fillRect/>
          </a:stretch>
        </p:blipFill>
        <p:spPr>
          <a:xfrm>
            <a:off x="4189231" y="2068622"/>
            <a:ext cx="783266" cy="1044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lvl1pPr>
              <a:defRPr>
                <a:solidFill>
                  <a:schemeClr val="tx2">
                    <a:lumMod val="50000"/>
                  </a:schemeClr>
                </a:solidFill>
              </a:defRPr>
            </a:lvl1pPr>
          </a:lstStyle>
          <a:p>
            <a:r>
              <a:rPr kumimoji="0" lang="en-US"/>
              <a:t>Click to edit Master title style</a:t>
            </a:r>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Rectangle 8"/>
          <p:cNvSpPr>
            <a:spLocks noChangeArrowheads="1"/>
          </p:cNvSpPr>
          <p:nvPr userDrawn="1"/>
        </p:nvSpPr>
        <p:spPr bwMode="auto">
          <a:xfrm>
            <a:off x="146304" y="6391656"/>
            <a:ext cx="8833104" cy="309563"/>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rgbClr val="00206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3" name="Title 22"/>
          <p:cNvSpPr>
            <a:spLocks noGrp="1"/>
          </p:cNvSpPr>
          <p:nvPr>
            <p:ph type="title"/>
          </p:nvPr>
        </p:nvSpPr>
        <p:spPr/>
        <p:txBody>
          <a:bodyPr rtlCol="0" anchor="b" anchorCtr="0"/>
          <a:lstStyle>
            <a:lvl1pPr>
              <a:defRPr>
                <a:solidFill>
                  <a:schemeClr val="tx2">
                    <a:lumMod val="50000"/>
                  </a:schemeClr>
                </a:solidFill>
              </a:defRPr>
            </a:lvl1pPr>
          </a:lstStyle>
          <a:p>
            <a:r>
              <a:rPr kumimoji="0" lang="en-US"/>
              <a:t>Click to edit Master title style</a:t>
            </a:r>
            <a:endParaRPr kumimoji="0" lang="en-US" dirty="0"/>
          </a:p>
        </p:txBody>
      </p:sp>
      <p:pic>
        <p:nvPicPr>
          <p:cNvPr id="28" name="Picture 27" descr="199 crest(new).jpg"/>
          <p:cNvPicPr>
            <a:picLocks noChangeAspect="1"/>
          </p:cNvPicPr>
          <p:nvPr userDrawn="1"/>
        </p:nvPicPr>
        <p:blipFill>
          <a:blip r:embed="rId2"/>
          <a:stretch>
            <a:fillRect/>
          </a:stretch>
        </p:blipFill>
        <p:spPr>
          <a:xfrm>
            <a:off x="4189231" y="763720"/>
            <a:ext cx="783266" cy="1044355"/>
          </a:xfrm>
          <a:prstGeom prst="rect">
            <a:avLst/>
          </a:prstGeom>
        </p:spPr>
      </p:pic>
      <p:sp>
        <p:nvSpPr>
          <p:cNvPr id="17" name="Rectangle 16"/>
          <p:cNvSpPr>
            <a:spLocks noChangeArrowheads="1"/>
          </p:cNvSpPr>
          <p:nvPr userDrawn="1"/>
        </p:nvSpPr>
        <p:spPr bwMode="auto">
          <a:xfrm>
            <a:off x="146304" y="6391656"/>
            <a:ext cx="8833104" cy="309563"/>
          </a:xfrm>
          <a:prstGeom prst="rect">
            <a:avLst/>
          </a:prstGeom>
          <a:solidFill>
            <a:srgbClr val="00206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kumimoji="0" lang="en-US"/>
              <a:t>Click to edit Master title style</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rgbClr val="00206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auto">
          <a:xfrm>
            <a:off x="152400" y="91650"/>
            <a:ext cx="8833104" cy="6606298"/>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2" name="Title Placeholder 21"/>
          <p:cNvSpPr>
            <a:spLocks noGrp="1"/>
          </p:cNvSpPr>
          <p:nvPr>
            <p:ph type="title"/>
          </p:nvPr>
        </p:nvSpPr>
        <p:spPr>
          <a:xfrm>
            <a:off x="0" y="517791"/>
            <a:ext cx="9144000" cy="758952"/>
          </a:xfrm>
          <a:prstGeom prst="rect">
            <a:avLst/>
          </a:prstGeom>
        </p:spPr>
        <p:txBody>
          <a:bodyPr vert="horz" anchor="b">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301752" y="1669312"/>
            <a:ext cx="8534400" cy="4486019"/>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16" name="Picture 15" descr="199 crest(new).jpg"/>
          <p:cNvPicPr>
            <a:picLocks noChangeAspect="1"/>
          </p:cNvPicPr>
          <p:nvPr/>
        </p:nvPicPr>
        <p:blipFill>
          <a:blip r:embed="rId9"/>
          <a:stretch>
            <a:fillRect/>
          </a:stretch>
        </p:blipFill>
        <p:spPr>
          <a:xfrm>
            <a:off x="4189231" y="763720"/>
            <a:ext cx="783266" cy="104435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Lst>
  <p:txStyles>
    <p:titleStyle>
      <a:lvl1pPr algn="ctr" rtl="0" eaLnBrk="1" latinLnBrk="0" hangingPunct="1">
        <a:spcBef>
          <a:spcPct val="0"/>
        </a:spcBef>
        <a:buNone/>
        <a:defRPr kumimoji="0" sz="4000" kern="1200" baseline="0">
          <a:solidFill>
            <a:schemeClr val="tx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ews.olemiss.edu/two-um-faculty-win-inaugural-national-science-foundation-fellowship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044" y="3603625"/>
            <a:ext cx="8827912" cy="2593975"/>
          </a:xfrm>
        </p:spPr>
        <p:txBody>
          <a:bodyPr>
            <a:normAutofit lnSpcReduction="10000"/>
          </a:bodyPr>
          <a:lstStyle/>
          <a:p>
            <a:r>
              <a:rPr lang="en-US" sz="2800" cap="none" dirty="0"/>
              <a:t>NSF </a:t>
            </a:r>
            <a:r>
              <a:rPr lang="en-US" sz="2800" cap="none" dirty="0" err="1"/>
              <a:t>EPSCoR</a:t>
            </a:r>
            <a:r>
              <a:rPr lang="en-US" sz="2800" cap="none" dirty="0"/>
              <a:t> RII Track-4</a:t>
            </a:r>
            <a:br>
              <a:rPr lang="en-US" sz="2800" cap="none" dirty="0"/>
            </a:br>
            <a:r>
              <a:rPr lang="en-US" sz="2800" cap="none" dirty="0" err="1"/>
              <a:t>EPSCoR</a:t>
            </a:r>
            <a:r>
              <a:rPr lang="en-US" sz="2800" cap="none" dirty="0"/>
              <a:t> Fellows</a:t>
            </a:r>
            <a:endParaRPr lang="en-US" dirty="0"/>
          </a:p>
          <a:p>
            <a:endParaRPr lang="en-US" dirty="0"/>
          </a:p>
          <a:p>
            <a:r>
              <a:rPr lang="en-US" dirty="0"/>
              <a:t>ORSP Information Sessions </a:t>
            </a:r>
            <a:br>
              <a:rPr lang="en-US" dirty="0"/>
            </a:br>
            <a:r>
              <a:rPr lang="en-US" dirty="0"/>
              <a:t>December 2019, January 2020</a:t>
            </a:r>
            <a:br>
              <a:rPr lang="en-US" dirty="0"/>
            </a:br>
            <a:r>
              <a:rPr lang="en-US" dirty="0"/>
              <a:t>Dec 10, 3pM: Weir 107</a:t>
            </a:r>
          </a:p>
          <a:p>
            <a:r>
              <a:rPr lang="en-US" dirty="0"/>
              <a:t>  Dec 12, 11 am: Weir 107</a:t>
            </a:r>
            <a:br>
              <a:rPr lang="en-US" dirty="0"/>
            </a:br>
            <a:r>
              <a:rPr lang="en-US" dirty="0"/>
              <a:t>   Dec 16, noon: Weir 107</a:t>
            </a:r>
            <a:br>
              <a:rPr lang="en-US" dirty="0"/>
            </a:br>
            <a:r>
              <a:rPr lang="en-US" dirty="0"/>
              <a:t>Jan 3, 10 am: Weir 107</a:t>
            </a:r>
          </a:p>
          <a:p>
            <a:endParaRPr lang="en-US" dirty="0"/>
          </a:p>
          <a:p>
            <a:endParaRPr lang="en-US" dirty="0"/>
          </a:p>
          <a:p>
            <a:endParaRPr lang="en-US" dirty="0"/>
          </a:p>
        </p:txBody>
      </p:sp>
      <p:sp>
        <p:nvSpPr>
          <p:cNvPr id="2" name="Title 1"/>
          <p:cNvSpPr>
            <a:spLocks noGrp="1"/>
          </p:cNvSpPr>
          <p:nvPr>
            <p:ph type="ctrTitle"/>
          </p:nvPr>
        </p:nvSpPr>
        <p:spPr>
          <a:xfrm>
            <a:off x="158044" y="171235"/>
            <a:ext cx="8827912" cy="1116615"/>
          </a:xfrm>
        </p:spPr>
        <p:txBody>
          <a:bodyPr>
            <a:noAutofit/>
          </a:bodyPr>
          <a:lstStyle/>
          <a:p>
            <a:r>
              <a:rPr lang="en-US" sz="4400" b="1" dirty="0">
                <a:solidFill>
                  <a:schemeClr val="accent1">
                    <a:lumMod val="50000"/>
                  </a:schemeClr>
                </a:solidFill>
                <a:latin typeface="Cambria" pitchFamily="18" charset="0"/>
              </a:rPr>
              <a:t>The University of Mississippi</a:t>
            </a:r>
          </a:p>
        </p:txBody>
      </p:sp>
      <p:pic>
        <p:nvPicPr>
          <p:cNvPr id="4" name="Picture 3" descr="199 crest(new).jpg"/>
          <p:cNvPicPr>
            <a:picLocks noChangeAspect="1"/>
          </p:cNvPicPr>
          <p:nvPr/>
        </p:nvPicPr>
        <p:blipFill>
          <a:blip r:embed="rId3"/>
          <a:stretch>
            <a:fillRect/>
          </a:stretch>
        </p:blipFill>
        <p:spPr>
          <a:xfrm>
            <a:off x="3770489" y="1463631"/>
            <a:ext cx="1416497" cy="18886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solidFill>
                  <a:srgbClr val="C70000"/>
                </a:solidFill>
              </a:rPr>
              <a:t>Merit and Broader Impacts</a:t>
            </a:r>
          </a:p>
        </p:txBody>
      </p:sp>
      <p:sp>
        <p:nvSpPr>
          <p:cNvPr id="6" name="Content Placeholder 2"/>
          <p:cNvSpPr>
            <a:spLocks noGrp="1"/>
          </p:cNvSpPr>
          <p:nvPr>
            <p:ph sz="quarter" idx="1"/>
          </p:nvPr>
        </p:nvSpPr>
        <p:spPr>
          <a:xfrm>
            <a:off x="382822" y="1526182"/>
            <a:ext cx="8378356" cy="5214769"/>
          </a:xfrm>
        </p:spPr>
        <p:txBody>
          <a:bodyPr>
            <a:noAutofit/>
          </a:bodyPr>
          <a:lstStyle/>
          <a:p>
            <a:pPr marL="0" lvl="1" indent="0">
              <a:spcAft>
                <a:spcPts val="600"/>
              </a:spcAft>
              <a:buNone/>
            </a:pPr>
            <a:r>
              <a:rPr lang="en-US" sz="2400" dirty="0">
                <a:solidFill>
                  <a:srgbClr val="1F497D"/>
                </a:solidFill>
              </a:rPr>
              <a:t>Intellectual Merit</a:t>
            </a:r>
          </a:p>
          <a:p>
            <a:pPr marL="285750" lvl="1" indent="-285750">
              <a:spcAft>
                <a:spcPts val="600"/>
              </a:spcAft>
            </a:pPr>
            <a:r>
              <a:rPr lang="en-US" sz="1800" dirty="0"/>
              <a:t>describe the project's </a:t>
            </a:r>
            <a:r>
              <a:rPr lang="en-US" sz="1800" b="1" dirty="0"/>
              <a:t>research-focused activities </a:t>
            </a:r>
          </a:p>
          <a:p>
            <a:pPr marL="285750" lvl="1" indent="-285750">
              <a:spcAft>
                <a:spcPts val="600"/>
              </a:spcAft>
            </a:pPr>
            <a:r>
              <a:rPr lang="en-US" sz="1800" dirty="0"/>
              <a:t>how these activities will </a:t>
            </a:r>
            <a:r>
              <a:rPr lang="en-US" sz="1800" b="1" dirty="0"/>
              <a:t>enhance the PI's individual research capacity </a:t>
            </a:r>
            <a:r>
              <a:rPr lang="en-US" sz="1800" dirty="0"/>
              <a:t>beyond the duration of the fellowship period</a:t>
            </a:r>
          </a:p>
          <a:p>
            <a:pPr marL="285750" lvl="1" indent="-285750">
              <a:spcAft>
                <a:spcPts val="600"/>
              </a:spcAft>
            </a:pPr>
            <a:endParaRPr lang="en-US" sz="1800" dirty="0"/>
          </a:p>
          <a:p>
            <a:pPr marL="0" lvl="1" indent="0">
              <a:spcAft>
                <a:spcPts val="600"/>
              </a:spcAft>
              <a:buNone/>
            </a:pPr>
            <a:r>
              <a:rPr lang="en-US" sz="2400" dirty="0">
                <a:solidFill>
                  <a:srgbClr val="1F497D"/>
                </a:solidFill>
              </a:rPr>
              <a:t>Broader Impacts</a:t>
            </a:r>
          </a:p>
          <a:p>
            <a:pPr marL="342900" lvl="1" indent="-342900">
              <a:spcAft>
                <a:spcPts val="600"/>
              </a:spcAft>
            </a:pPr>
            <a:r>
              <a:rPr lang="en-US" sz="2400" dirty="0">
                <a:solidFill>
                  <a:srgbClr val="1F497D"/>
                </a:solidFill>
              </a:rPr>
              <a:t>Minimum:</a:t>
            </a:r>
          </a:p>
          <a:p>
            <a:pPr marL="617220" lvl="2" indent="-342900">
              <a:spcAft>
                <a:spcPts val="600"/>
              </a:spcAft>
            </a:pPr>
            <a:r>
              <a:rPr lang="en-US" sz="2200" dirty="0">
                <a:solidFill>
                  <a:srgbClr val="1F497D"/>
                </a:solidFill>
              </a:rPr>
              <a:t>Benefits to home institution and jurisdiction (Mississippi)</a:t>
            </a:r>
          </a:p>
          <a:p>
            <a:pPr marL="342900" lvl="1" indent="-342900">
              <a:spcAft>
                <a:spcPts val="600"/>
              </a:spcAft>
            </a:pPr>
            <a:r>
              <a:rPr lang="en-US" sz="2400" dirty="0">
                <a:solidFill>
                  <a:srgbClr val="1F497D"/>
                </a:solidFill>
              </a:rPr>
              <a:t>Additional:</a:t>
            </a:r>
          </a:p>
          <a:p>
            <a:pPr marL="617220" lvl="2" indent="-342900">
              <a:spcAft>
                <a:spcPts val="600"/>
              </a:spcAft>
            </a:pPr>
            <a:r>
              <a:rPr lang="en-US" sz="2200" dirty="0">
                <a:solidFill>
                  <a:srgbClr val="1F497D"/>
                </a:solidFill>
              </a:rPr>
              <a:t>Any other benefits under NSF’s Broader Impacts umbrella</a:t>
            </a:r>
          </a:p>
          <a:p>
            <a:pPr marL="891540" lvl="3" indent="-342900">
              <a:spcAft>
                <a:spcPts val="600"/>
              </a:spcAft>
            </a:pPr>
            <a:r>
              <a:rPr lang="en-US" sz="2200" dirty="0">
                <a:solidFill>
                  <a:srgbClr val="1F497D"/>
                </a:solidFill>
              </a:rPr>
              <a:t>(See next slide)</a:t>
            </a:r>
          </a:p>
          <a:p>
            <a:pPr marL="0" lvl="1" indent="0">
              <a:spcAft>
                <a:spcPts val="600"/>
              </a:spcAft>
              <a:buNone/>
            </a:pPr>
            <a:endParaRPr lang="en-US" sz="1800" dirty="0"/>
          </a:p>
        </p:txBody>
      </p:sp>
    </p:spTree>
    <p:extLst>
      <p:ext uri="{BB962C8B-B14F-4D97-AF65-F5344CB8AC3E}">
        <p14:creationId xmlns:p14="http://schemas.microsoft.com/office/powerpoint/2010/main" val="3362857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solidFill>
                  <a:srgbClr val="C70000"/>
                </a:solidFill>
                <a:latin typeface="Arial" charset="0"/>
              </a:rPr>
              <a:t>Broader Impacts (general NSF)</a:t>
            </a:r>
          </a:p>
        </p:txBody>
      </p:sp>
      <p:sp>
        <p:nvSpPr>
          <p:cNvPr id="19458" name="Content Placeholder 2"/>
          <p:cNvSpPr>
            <a:spLocks noGrp="1"/>
          </p:cNvSpPr>
          <p:nvPr>
            <p:ph idx="1"/>
          </p:nvPr>
        </p:nvSpPr>
        <p:spPr>
          <a:xfrm>
            <a:off x="301752" y="1628648"/>
            <a:ext cx="8503920" cy="5038852"/>
          </a:xfrm>
        </p:spPr>
        <p:txBody>
          <a:bodyPr>
            <a:normAutofit fontScale="92500" lnSpcReduction="20000"/>
          </a:bodyPr>
          <a:lstStyle/>
          <a:p>
            <a:pPr marL="0" indent="0">
              <a:buNone/>
            </a:pPr>
            <a:r>
              <a:rPr lang="en-US" sz="2400" dirty="0">
                <a:solidFill>
                  <a:schemeClr val="tx2"/>
                </a:solidFill>
                <a:latin typeface="Arial" charset="0"/>
                <a:cs typeface="Arial" charset="0"/>
              </a:rPr>
              <a:t>Broader impacts may be accomplished through the research itself, through the activities that are directly related to specific research projects, or through activities that are supported by, but are complementary to, the project. NSF values the advancement of scientific knowledge and activities that contribute to achievement of societally relevant outcomes. </a:t>
            </a:r>
            <a:br>
              <a:rPr lang="en-US" sz="2400" dirty="0">
                <a:solidFill>
                  <a:schemeClr val="tx2"/>
                </a:solidFill>
                <a:latin typeface="Arial" charset="0"/>
                <a:cs typeface="Arial" charset="0"/>
              </a:rPr>
            </a:br>
            <a:br>
              <a:rPr lang="en-US" sz="2400" dirty="0">
                <a:solidFill>
                  <a:schemeClr val="tx2"/>
                </a:solidFill>
                <a:latin typeface="Arial" charset="0"/>
                <a:cs typeface="Arial" charset="0"/>
              </a:rPr>
            </a:br>
            <a:r>
              <a:rPr lang="en-US" sz="2400" dirty="0">
                <a:solidFill>
                  <a:schemeClr val="tx2"/>
                </a:solidFill>
                <a:latin typeface="Arial" charset="0"/>
                <a:cs typeface="Arial" charset="0"/>
              </a:rPr>
              <a:t>Such outcomes include, but are not limited to: full participation of </a:t>
            </a:r>
            <a:r>
              <a:rPr lang="en-US" sz="2400" b="1" dirty="0">
                <a:solidFill>
                  <a:schemeClr val="tx2"/>
                </a:solidFill>
                <a:latin typeface="Arial" charset="0"/>
                <a:cs typeface="Arial" charset="0"/>
              </a:rPr>
              <a:t>women, persons with disabilities, and underrepresented minorities </a:t>
            </a:r>
            <a:r>
              <a:rPr lang="en-US" sz="2400" dirty="0">
                <a:solidFill>
                  <a:schemeClr val="tx2"/>
                </a:solidFill>
                <a:latin typeface="Arial" charset="0"/>
                <a:cs typeface="Arial" charset="0"/>
              </a:rPr>
              <a:t>in science, technology, engineering, and mathematics (STEM); </a:t>
            </a:r>
            <a:r>
              <a:rPr lang="en-US" sz="2400" b="1" dirty="0">
                <a:solidFill>
                  <a:schemeClr val="tx2"/>
                </a:solidFill>
                <a:latin typeface="Arial" charset="0"/>
                <a:cs typeface="Arial" charset="0"/>
              </a:rPr>
              <a:t>improved STEM education and educator development </a:t>
            </a:r>
            <a:r>
              <a:rPr lang="en-US" sz="2400" dirty="0">
                <a:solidFill>
                  <a:schemeClr val="tx2"/>
                </a:solidFill>
                <a:latin typeface="Arial" charset="0"/>
                <a:cs typeface="Arial" charset="0"/>
              </a:rPr>
              <a:t>at any level; increased </a:t>
            </a:r>
            <a:r>
              <a:rPr lang="en-US" sz="2400" b="1" dirty="0">
                <a:solidFill>
                  <a:schemeClr val="tx2"/>
                </a:solidFill>
                <a:latin typeface="Arial" charset="0"/>
                <a:cs typeface="Arial" charset="0"/>
              </a:rPr>
              <a:t>public scientific literacy and public engagement with science</a:t>
            </a:r>
            <a:r>
              <a:rPr lang="en-US" sz="2400" dirty="0">
                <a:solidFill>
                  <a:schemeClr val="tx2"/>
                </a:solidFill>
                <a:latin typeface="Arial" charset="0"/>
                <a:cs typeface="Arial" charset="0"/>
              </a:rPr>
              <a:t> and technology</a:t>
            </a:r>
            <a:r>
              <a:rPr lang="en-US" sz="2400" b="1" dirty="0">
                <a:solidFill>
                  <a:schemeClr val="tx2"/>
                </a:solidFill>
                <a:latin typeface="Arial" charset="0"/>
                <a:cs typeface="Arial" charset="0"/>
              </a:rPr>
              <a:t>; improved well-being of individuals in society</a:t>
            </a:r>
            <a:r>
              <a:rPr lang="en-US" sz="2400" dirty="0">
                <a:solidFill>
                  <a:schemeClr val="tx2"/>
                </a:solidFill>
                <a:latin typeface="Arial" charset="0"/>
                <a:cs typeface="Arial" charset="0"/>
              </a:rPr>
              <a:t>; development of a </a:t>
            </a:r>
            <a:r>
              <a:rPr lang="en-US" sz="2400" b="1" dirty="0">
                <a:solidFill>
                  <a:schemeClr val="tx2"/>
                </a:solidFill>
                <a:latin typeface="Arial" charset="0"/>
                <a:cs typeface="Arial" charset="0"/>
              </a:rPr>
              <a:t>diverse, globally competitive STEM workforce</a:t>
            </a:r>
            <a:r>
              <a:rPr lang="en-US" sz="2400" dirty="0">
                <a:solidFill>
                  <a:schemeClr val="tx2"/>
                </a:solidFill>
                <a:latin typeface="Arial" charset="0"/>
                <a:cs typeface="Arial" charset="0"/>
              </a:rPr>
              <a:t>; </a:t>
            </a:r>
            <a:r>
              <a:rPr lang="en-US" sz="2400" b="1" dirty="0">
                <a:solidFill>
                  <a:schemeClr val="tx2"/>
                </a:solidFill>
                <a:latin typeface="Arial" charset="0"/>
                <a:cs typeface="Arial" charset="0"/>
              </a:rPr>
              <a:t>increased partnerships </a:t>
            </a:r>
            <a:r>
              <a:rPr lang="en-US" sz="2400" dirty="0">
                <a:solidFill>
                  <a:schemeClr val="tx2"/>
                </a:solidFill>
                <a:latin typeface="Arial" charset="0"/>
                <a:cs typeface="Arial" charset="0"/>
              </a:rPr>
              <a:t>between academia, industry, and others; </a:t>
            </a:r>
            <a:r>
              <a:rPr lang="en-US" sz="2400" b="1" dirty="0">
                <a:solidFill>
                  <a:schemeClr val="tx2"/>
                </a:solidFill>
                <a:latin typeface="Arial" charset="0"/>
                <a:cs typeface="Arial" charset="0"/>
              </a:rPr>
              <a:t>improved national security</a:t>
            </a:r>
            <a:r>
              <a:rPr lang="en-US" sz="2400" dirty="0">
                <a:solidFill>
                  <a:schemeClr val="tx2"/>
                </a:solidFill>
                <a:latin typeface="Arial" charset="0"/>
                <a:cs typeface="Arial" charset="0"/>
              </a:rPr>
              <a:t>; increased </a:t>
            </a:r>
            <a:r>
              <a:rPr lang="en-US" sz="2400" b="1" dirty="0">
                <a:solidFill>
                  <a:schemeClr val="tx2"/>
                </a:solidFill>
                <a:latin typeface="Arial" charset="0"/>
                <a:cs typeface="Arial" charset="0"/>
              </a:rPr>
              <a:t>economic competitiveness </a:t>
            </a:r>
            <a:r>
              <a:rPr lang="en-US" sz="2400" dirty="0">
                <a:solidFill>
                  <a:schemeClr val="tx2"/>
                </a:solidFill>
                <a:latin typeface="Arial" charset="0"/>
                <a:cs typeface="Arial" charset="0"/>
              </a:rPr>
              <a:t>of the United States; and </a:t>
            </a:r>
            <a:r>
              <a:rPr lang="en-US" sz="2400" b="1" dirty="0">
                <a:solidFill>
                  <a:schemeClr val="tx2"/>
                </a:solidFill>
                <a:latin typeface="Arial" charset="0"/>
                <a:cs typeface="Arial" charset="0"/>
              </a:rPr>
              <a:t>enhanced infrastructure </a:t>
            </a:r>
            <a:r>
              <a:rPr lang="en-US" sz="2400" dirty="0">
                <a:solidFill>
                  <a:schemeClr val="tx2"/>
                </a:solidFill>
                <a:latin typeface="Arial" charset="0"/>
                <a:cs typeface="Arial" charset="0"/>
              </a:rPr>
              <a:t>for research and education.</a:t>
            </a:r>
          </a:p>
        </p:txBody>
      </p:sp>
    </p:spTree>
    <p:extLst>
      <p:ext uri="{BB962C8B-B14F-4D97-AF65-F5344CB8AC3E}">
        <p14:creationId xmlns:p14="http://schemas.microsoft.com/office/powerpoint/2010/main" val="1850874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solidFill>
                  <a:srgbClr val="C70000"/>
                </a:solidFill>
              </a:rPr>
              <a:t>UM Track 4 Past Winners!</a:t>
            </a:r>
          </a:p>
        </p:txBody>
      </p:sp>
      <p:sp>
        <p:nvSpPr>
          <p:cNvPr id="6" name="Content Placeholder 2"/>
          <p:cNvSpPr>
            <a:spLocks noGrp="1"/>
          </p:cNvSpPr>
          <p:nvPr>
            <p:ph sz="quarter" idx="1"/>
          </p:nvPr>
        </p:nvSpPr>
        <p:spPr>
          <a:xfrm>
            <a:off x="571170" y="1805971"/>
            <a:ext cx="8413342" cy="5285945"/>
          </a:xfrm>
        </p:spPr>
        <p:txBody>
          <a:bodyPr>
            <a:noAutofit/>
          </a:bodyPr>
          <a:lstStyle/>
          <a:p>
            <a:pPr marL="342900" lvl="1" indent="-342900">
              <a:spcAft>
                <a:spcPts val="600"/>
              </a:spcAft>
              <a:buClr>
                <a:schemeClr val="accent1"/>
              </a:buClr>
              <a:buSzPct val="85000"/>
            </a:pPr>
            <a:r>
              <a:rPr lang="en-US" sz="2000" dirty="0">
                <a:solidFill>
                  <a:srgbClr val="1F497D"/>
                </a:solidFill>
              </a:rPr>
              <a:t>4 UM Faculty Members have been awarded NSF CAREER grants</a:t>
            </a:r>
          </a:p>
          <a:p>
            <a:pPr marL="617220" lvl="2" indent="-342900">
              <a:spcAft>
                <a:spcPts val="600"/>
              </a:spcAft>
              <a:buClr>
                <a:schemeClr val="accent1"/>
              </a:buClr>
              <a:buSzPct val="85000"/>
            </a:pPr>
            <a:r>
              <a:rPr lang="en-US" sz="1800" dirty="0">
                <a:solidFill>
                  <a:srgbClr val="1F497D"/>
                </a:solidFill>
              </a:rPr>
              <a:t>Out of 9 applications submitted in three years</a:t>
            </a:r>
          </a:p>
          <a:p>
            <a:pPr marL="617220" lvl="2" indent="-342900">
              <a:spcAft>
                <a:spcPts val="600"/>
              </a:spcAft>
              <a:buClr>
                <a:schemeClr val="accent1"/>
              </a:buClr>
              <a:buSzPct val="85000"/>
            </a:pPr>
            <a:r>
              <a:rPr lang="en-US" sz="1800" dirty="0">
                <a:solidFill>
                  <a:srgbClr val="1F497D"/>
                </a:solidFill>
              </a:rPr>
              <a:t>44% success rate!</a:t>
            </a:r>
            <a:br>
              <a:rPr lang="en-US" sz="2000" dirty="0">
                <a:solidFill>
                  <a:srgbClr val="1F497D"/>
                </a:solidFill>
              </a:rPr>
            </a:br>
            <a:endParaRPr lang="en-US" sz="2000" dirty="0">
              <a:solidFill>
                <a:srgbClr val="1F497D"/>
              </a:solidFill>
            </a:endParaRPr>
          </a:p>
          <a:p>
            <a:pPr marL="617220" lvl="2" indent="-342900">
              <a:spcAft>
                <a:spcPts val="600"/>
              </a:spcAft>
              <a:buClr>
                <a:schemeClr val="accent1"/>
              </a:buClr>
              <a:buSzPct val="85000"/>
            </a:pPr>
            <a:r>
              <a:rPr lang="en-US" sz="1800" dirty="0">
                <a:solidFill>
                  <a:srgbClr val="1F497D"/>
                </a:solidFill>
              </a:rPr>
              <a:t>2017: </a:t>
            </a:r>
            <a:r>
              <a:rPr lang="en-US" sz="1800" b="1" dirty="0">
                <a:solidFill>
                  <a:srgbClr val="1F497D"/>
                </a:solidFill>
              </a:rPr>
              <a:t>Ryan Garrick</a:t>
            </a:r>
            <a:r>
              <a:rPr lang="en-US" sz="1800" dirty="0">
                <a:solidFill>
                  <a:srgbClr val="1F497D"/>
                </a:solidFill>
              </a:rPr>
              <a:t>, Biology, to Ohio State University</a:t>
            </a:r>
          </a:p>
          <a:p>
            <a:pPr marL="617220" lvl="2" indent="-342900">
              <a:spcAft>
                <a:spcPts val="600"/>
              </a:spcAft>
              <a:buClr>
                <a:schemeClr val="accent1"/>
              </a:buClr>
              <a:buSzPct val="85000"/>
            </a:pPr>
            <a:r>
              <a:rPr lang="en-US" sz="1800" dirty="0">
                <a:solidFill>
                  <a:srgbClr val="1F497D"/>
                </a:solidFill>
              </a:rPr>
              <a:t>2017: </a:t>
            </a:r>
            <a:r>
              <a:rPr lang="en-US" sz="1800" b="1" dirty="0" err="1">
                <a:solidFill>
                  <a:srgbClr val="1F497D"/>
                </a:solidFill>
              </a:rPr>
              <a:t>Sasa</a:t>
            </a:r>
            <a:r>
              <a:rPr lang="en-US" sz="1800" b="1" dirty="0">
                <a:solidFill>
                  <a:srgbClr val="1F497D"/>
                </a:solidFill>
              </a:rPr>
              <a:t> </a:t>
            </a:r>
            <a:r>
              <a:rPr lang="en-US" sz="1800" b="1" dirty="0" err="1">
                <a:solidFill>
                  <a:srgbClr val="1F497D"/>
                </a:solidFill>
              </a:rPr>
              <a:t>Kocic</a:t>
            </a:r>
            <a:r>
              <a:rPr lang="en-US" sz="1800" dirty="0">
                <a:solidFill>
                  <a:srgbClr val="1F497D"/>
                </a:solidFill>
              </a:rPr>
              <a:t>, Mathematics, to UC Irvine</a:t>
            </a:r>
          </a:p>
          <a:p>
            <a:pPr marL="617220" lvl="2" indent="-342900">
              <a:spcAft>
                <a:spcPts val="600"/>
              </a:spcAft>
              <a:buClr>
                <a:schemeClr val="accent1"/>
              </a:buClr>
              <a:buSzPct val="85000"/>
            </a:pPr>
            <a:r>
              <a:rPr lang="en-US" sz="1800" dirty="0">
                <a:solidFill>
                  <a:srgbClr val="1F497D"/>
                </a:solidFill>
              </a:rPr>
              <a:t>2019: </a:t>
            </a:r>
            <a:r>
              <a:rPr lang="en-US" sz="1800" b="1" dirty="0">
                <a:solidFill>
                  <a:srgbClr val="1F497D"/>
                </a:solidFill>
              </a:rPr>
              <a:t>Samuel </a:t>
            </a:r>
            <a:r>
              <a:rPr lang="en-US" sz="1800" b="1" dirty="0" err="1">
                <a:solidFill>
                  <a:srgbClr val="1F497D"/>
                </a:solidFill>
              </a:rPr>
              <a:t>Lisi</a:t>
            </a:r>
            <a:r>
              <a:rPr lang="en-US" sz="1800" dirty="0">
                <a:solidFill>
                  <a:srgbClr val="1F497D"/>
                </a:solidFill>
              </a:rPr>
              <a:t>, Mathematics, to Ohio State University</a:t>
            </a:r>
          </a:p>
          <a:p>
            <a:pPr marL="617220" lvl="2" indent="-342900">
              <a:spcAft>
                <a:spcPts val="600"/>
              </a:spcAft>
              <a:buClr>
                <a:schemeClr val="accent1"/>
              </a:buClr>
              <a:buSzPct val="85000"/>
            </a:pPr>
            <a:r>
              <a:rPr lang="en-US" sz="1800" dirty="0">
                <a:solidFill>
                  <a:srgbClr val="1F497D"/>
                </a:solidFill>
              </a:rPr>
              <a:t>2019: </a:t>
            </a:r>
            <a:r>
              <a:rPr lang="en-US" sz="1800" b="1" dirty="0">
                <a:solidFill>
                  <a:srgbClr val="1F497D"/>
                </a:solidFill>
              </a:rPr>
              <a:t>Brian Platt</a:t>
            </a:r>
            <a:r>
              <a:rPr lang="en-US" sz="1800" dirty="0">
                <a:solidFill>
                  <a:srgbClr val="1F497D"/>
                </a:solidFill>
              </a:rPr>
              <a:t>, Geology/Geo Engr., to Univ. of Minnesota</a:t>
            </a:r>
          </a:p>
          <a:p>
            <a:pPr marL="617220" lvl="2" indent="-342900">
              <a:spcAft>
                <a:spcPts val="600"/>
              </a:spcAft>
              <a:buClr>
                <a:schemeClr val="accent1"/>
              </a:buClr>
              <a:buSzPct val="85000"/>
            </a:pPr>
            <a:endParaRPr lang="en-US" sz="1800" dirty="0">
              <a:solidFill>
                <a:srgbClr val="1F497D"/>
              </a:solidFill>
            </a:endParaRPr>
          </a:p>
          <a:p>
            <a:pPr marL="342900" lvl="1" indent="-342900">
              <a:spcAft>
                <a:spcPts val="600"/>
              </a:spcAft>
              <a:buClr>
                <a:schemeClr val="accent1"/>
              </a:buClr>
              <a:buSzPct val="85000"/>
            </a:pPr>
            <a:r>
              <a:rPr lang="en-US" sz="2000" dirty="0">
                <a:solidFill>
                  <a:srgbClr val="1F497D"/>
                </a:solidFill>
                <a:hlinkClick r:id="rId3"/>
              </a:rPr>
              <a:t>https://news.olemiss.edu/two-um-faculty-win-inaugural-national-science-foundation-fellowships/</a:t>
            </a:r>
            <a:endParaRPr lang="en-US" sz="2000" dirty="0">
              <a:solidFill>
                <a:srgbClr val="1F497D"/>
              </a:solidFill>
            </a:endParaRPr>
          </a:p>
        </p:txBody>
      </p:sp>
    </p:spTree>
    <p:extLst>
      <p:ext uri="{BB962C8B-B14F-4D97-AF65-F5344CB8AC3E}">
        <p14:creationId xmlns:p14="http://schemas.microsoft.com/office/powerpoint/2010/main" val="183731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Track 4 Past Winners</a:t>
            </a:r>
          </a:p>
        </p:txBody>
      </p:sp>
      <p:pic>
        <p:nvPicPr>
          <p:cNvPr id="3" name="Picture 2">
            <a:extLst>
              <a:ext uri="{FF2B5EF4-FFF2-40B4-BE49-F238E27FC236}">
                <a16:creationId xmlns:a16="http://schemas.microsoft.com/office/drawing/2014/main" id="{47972F66-C100-E24D-BBE9-5CCB7243781A}"/>
              </a:ext>
            </a:extLst>
          </p:cNvPr>
          <p:cNvPicPr>
            <a:picLocks noChangeAspect="1"/>
          </p:cNvPicPr>
          <p:nvPr/>
        </p:nvPicPr>
        <p:blipFill>
          <a:blip r:embed="rId3"/>
          <a:stretch>
            <a:fillRect/>
          </a:stretch>
        </p:blipFill>
        <p:spPr>
          <a:xfrm>
            <a:off x="371522" y="117049"/>
            <a:ext cx="7334881" cy="6858000"/>
          </a:xfrm>
          <a:prstGeom prst="rect">
            <a:avLst/>
          </a:prstGeom>
        </p:spPr>
      </p:pic>
    </p:spTree>
    <p:extLst>
      <p:ext uri="{BB962C8B-B14F-4D97-AF65-F5344CB8AC3E}">
        <p14:creationId xmlns:p14="http://schemas.microsoft.com/office/powerpoint/2010/main" val="4173713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Track 4 Past Winners</a:t>
            </a:r>
          </a:p>
        </p:txBody>
      </p:sp>
      <p:pic>
        <p:nvPicPr>
          <p:cNvPr id="4" name="Picture 3">
            <a:extLst>
              <a:ext uri="{FF2B5EF4-FFF2-40B4-BE49-F238E27FC236}">
                <a16:creationId xmlns:a16="http://schemas.microsoft.com/office/drawing/2014/main" id="{03B02325-2AFA-9541-A93E-8385FD837D39}"/>
              </a:ext>
            </a:extLst>
          </p:cNvPr>
          <p:cNvPicPr>
            <a:picLocks noChangeAspect="1"/>
          </p:cNvPicPr>
          <p:nvPr/>
        </p:nvPicPr>
        <p:blipFill>
          <a:blip r:embed="rId3"/>
          <a:stretch>
            <a:fillRect/>
          </a:stretch>
        </p:blipFill>
        <p:spPr>
          <a:xfrm>
            <a:off x="829629" y="0"/>
            <a:ext cx="7484742" cy="6858000"/>
          </a:xfrm>
          <a:prstGeom prst="rect">
            <a:avLst/>
          </a:prstGeom>
        </p:spPr>
      </p:pic>
    </p:spTree>
    <p:extLst>
      <p:ext uri="{BB962C8B-B14F-4D97-AF65-F5344CB8AC3E}">
        <p14:creationId xmlns:p14="http://schemas.microsoft.com/office/powerpoint/2010/main" val="3266610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5101"/>
            <a:ext cx="9144000" cy="758952"/>
          </a:xfrm>
        </p:spPr>
        <p:txBody>
          <a:bodyPr>
            <a:noAutofit/>
          </a:bodyPr>
          <a:lstStyle/>
          <a:p>
            <a:r>
              <a:rPr lang="en-US" sz="2800" dirty="0"/>
              <a:t>ORSP UM Grant Mentors Program</a:t>
            </a:r>
          </a:p>
        </p:txBody>
      </p:sp>
      <p:sp>
        <p:nvSpPr>
          <p:cNvPr id="6" name="Content Placeholder 2"/>
          <p:cNvSpPr>
            <a:spLocks noGrp="1"/>
          </p:cNvSpPr>
          <p:nvPr>
            <p:ph sz="quarter" idx="1"/>
          </p:nvPr>
        </p:nvSpPr>
        <p:spPr>
          <a:xfrm>
            <a:off x="446534" y="1810610"/>
            <a:ext cx="8951466" cy="5057345"/>
          </a:xfrm>
        </p:spPr>
        <p:txBody>
          <a:bodyPr>
            <a:noAutofit/>
          </a:bodyPr>
          <a:lstStyle/>
          <a:p>
            <a:pPr marL="342900" lvl="1" indent="-342900">
              <a:spcAft>
                <a:spcPts val="600"/>
              </a:spcAft>
              <a:buClr>
                <a:schemeClr val="accent1"/>
              </a:buClr>
              <a:buSzPct val="85000"/>
            </a:pPr>
            <a:r>
              <a:rPr lang="en-US" sz="2000" dirty="0">
                <a:solidFill>
                  <a:srgbClr val="1F497D"/>
                </a:solidFill>
              </a:rPr>
              <a:t>Proposer: Identify a potential UM Mentor for a funding opportunity</a:t>
            </a:r>
          </a:p>
          <a:p>
            <a:pPr marL="617220" lvl="2" indent="-342900">
              <a:spcAft>
                <a:spcPts val="600"/>
              </a:spcAft>
              <a:buClr>
                <a:schemeClr val="accent1"/>
              </a:buClr>
              <a:buSzPct val="85000"/>
            </a:pPr>
            <a:r>
              <a:rPr lang="en-US" sz="1800" dirty="0">
                <a:solidFill>
                  <a:srgbClr val="1F497D"/>
                </a:solidFill>
              </a:rPr>
              <a:t>UM faculty member with recent success in extramural funding competitions</a:t>
            </a:r>
          </a:p>
          <a:p>
            <a:pPr marL="617220" lvl="2" indent="-342900">
              <a:spcAft>
                <a:spcPts val="600"/>
              </a:spcAft>
              <a:buClr>
                <a:schemeClr val="accent1"/>
              </a:buClr>
              <a:buSzPct val="85000"/>
            </a:pPr>
            <a:r>
              <a:rPr lang="en-US" sz="1800" dirty="0">
                <a:solidFill>
                  <a:srgbClr val="1F497D"/>
                </a:solidFill>
              </a:rPr>
              <a:t>ORSP can assist in identifying/vetting mentors</a:t>
            </a:r>
          </a:p>
          <a:p>
            <a:pPr marL="342900" lvl="1" indent="-342900">
              <a:spcAft>
                <a:spcPts val="600"/>
              </a:spcAft>
              <a:buClr>
                <a:schemeClr val="accent1"/>
              </a:buClr>
              <a:buSzPct val="85000"/>
            </a:pPr>
            <a:r>
              <a:rPr lang="en-US" sz="2000" dirty="0">
                <a:solidFill>
                  <a:srgbClr val="1F497D"/>
                </a:solidFill>
              </a:rPr>
              <a:t>Mentor and Proposer: Agree to work together on the proposal</a:t>
            </a:r>
          </a:p>
          <a:p>
            <a:pPr marL="617220" lvl="2" indent="-342900">
              <a:spcAft>
                <a:spcPts val="600"/>
              </a:spcAft>
              <a:buClr>
                <a:schemeClr val="accent1"/>
              </a:buClr>
              <a:buSzPct val="85000"/>
            </a:pPr>
            <a:r>
              <a:rPr lang="en-US" sz="1800" dirty="0">
                <a:solidFill>
                  <a:srgbClr val="1F497D"/>
                </a:solidFill>
              </a:rPr>
              <a:t>Complete a Mentor Agreement Form</a:t>
            </a:r>
          </a:p>
          <a:p>
            <a:pPr marL="617220" lvl="2" indent="-342900">
              <a:spcAft>
                <a:spcPts val="600"/>
              </a:spcAft>
              <a:buClr>
                <a:schemeClr val="accent1"/>
              </a:buClr>
              <a:buSzPct val="85000"/>
            </a:pPr>
            <a:r>
              <a:rPr lang="en-US" sz="1800" dirty="0">
                <a:solidFill>
                  <a:srgbClr val="1F497D"/>
                </a:solidFill>
              </a:rPr>
              <a:t>Obtain sign-off from Chair and Dean of Mentor and Proposer</a:t>
            </a:r>
          </a:p>
          <a:p>
            <a:pPr marL="617220" lvl="2" indent="-342900">
              <a:spcAft>
                <a:spcPts val="600"/>
              </a:spcAft>
              <a:buClr>
                <a:schemeClr val="accent1"/>
              </a:buClr>
              <a:buSzPct val="85000"/>
            </a:pPr>
            <a:r>
              <a:rPr lang="en-US" sz="1800" dirty="0">
                <a:solidFill>
                  <a:srgbClr val="1F497D"/>
                </a:solidFill>
              </a:rPr>
              <a:t>Upload the signed form to the online transmittal (TSS)</a:t>
            </a:r>
          </a:p>
          <a:p>
            <a:pPr marL="342900" lvl="1" indent="-342900">
              <a:spcAft>
                <a:spcPts val="600"/>
              </a:spcAft>
              <a:buClr>
                <a:schemeClr val="accent1"/>
              </a:buClr>
              <a:buSzPct val="85000"/>
            </a:pPr>
            <a:r>
              <a:rPr lang="en-US" sz="2400" dirty="0">
                <a:solidFill>
                  <a:srgbClr val="1F497D"/>
                </a:solidFill>
              </a:rPr>
              <a:t>Develop and submit proposal</a:t>
            </a:r>
          </a:p>
          <a:p>
            <a:pPr marL="617220" lvl="2" indent="-342900">
              <a:spcAft>
                <a:spcPts val="600"/>
              </a:spcAft>
              <a:buClr>
                <a:schemeClr val="accent1"/>
              </a:buClr>
              <a:buSzPct val="85000"/>
            </a:pPr>
            <a:r>
              <a:rPr lang="en-US" sz="1600" dirty="0">
                <a:solidFill>
                  <a:srgbClr val="1F497D"/>
                </a:solidFill>
              </a:rPr>
              <a:t>Mentor receives $500 in extra pay for extra work (from Proposer’s dept./school)</a:t>
            </a:r>
          </a:p>
          <a:p>
            <a:pPr marL="617220" lvl="2" indent="-342900">
              <a:spcAft>
                <a:spcPts val="600"/>
              </a:spcAft>
              <a:buClr>
                <a:schemeClr val="accent1"/>
              </a:buClr>
              <a:buSzPct val="85000"/>
            </a:pPr>
            <a:r>
              <a:rPr lang="en-US" sz="1600" dirty="0">
                <a:solidFill>
                  <a:srgbClr val="1F497D"/>
                </a:solidFill>
              </a:rPr>
              <a:t>If proposal is funded, mentor receives $500 award pay from ORSP</a:t>
            </a:r>
          </a:p>
          <a:p>
            <a:pPr marL="68580" indent="-342900">
              <a:spcAft>
                <a:spcPts val="600"/>
              </a:spcAft>
            </a:pPr>
            <a:r>
              <a:rPr lang="en-US" sz="2300" dirty="0">
                <a:solidFill>
                  <a:srgbClr val="1F497D"/>
                </a:solidFill>
              </a:rPr>
              <a:t>http://</a:t>
            </a:r>
            <a:r>
              <a:rPr lang="en-US" sz="2300" dirty="0" err="1">
                <a:solidFill>
                  <a:srgbClr val="1F497D"/>
                </a:solidFill>
              </a:rPr>
              <a:t>research.olemiss.edu</a:t>
            </a:r>
            <a:r>
              <a:rPr lang="en-US" sz="2300" dirty="0">
                <a:solidFill>
                  <a:srgbClr val="1F497D"/>
                </a:solidFill>
              </a:rPr>
              <a:t>/</a:t>
            </a:r>
            <a:r>
              <a:rPr lang="en-US" sz="2300" dirty="0" err="1">
                <a:solidFill>
                  <a:srgbClr val="1F497D"/>
                </a:solidFill>
              </a:rPr>
              <a:t>GrantMentors</a:t>
            </a:r>
            <a:endParaRPr lang="en-US" sz="2300" dirty="0">
              <a:solidFill>
                <a:srgbClr val="1F497D"/>
              </a:solidFill>
            </a:endParaRPr>
          </a:p>
          <a:p>
            <a:pPr marL="0" lvl="1" indent="0">
              <a:spcAft>
                <a:spcPts val="600"/>
              </a:spcAft>
              <a:buClr>
                <a:schemeClr val="accent1"/>
              </a:buClr>
              <a:buSzPct val="85000"/>
              <a:buNone/>
            </a:pPr>
            <a:endParaRPr lang="en-US" sz="1800" dirty="0">
              <a:solidFill>
                <a:srgbClr val="1F497D"/>
              </a:solidFill>
            </a:endParaRPr>
          </a:p>
          <a:p>
            <a:pPr marL="0" lvl="1" indent="0">
              <a:spcAft>
                <a:spcPts val="600"/>
              </a:spcAft>
              <a:buClr>
                <a:schemeClr val="accent1"/>
              </a:buClr>
              <a:buSzPct val="85000"/>
              <a:buNone/>
            </a:pPr>
            <a:endParaRPr lang="en-US" sz="2000" dirty="0">
              <a:solidFill>
                <a:srgbClr val="1F497D"/>
              </a:solidFill>
            </a:endParaRPr>
          </a:p>
        </p:txBody>
      </p:sp>
    </p:spTree>
    <p:extLst>
      <p:ext uri="{BB962C8B-B14F-4D97-AF65-F5344CB8AC3E}">
        <p14:creationId xmlns:p14="http://schemas.microsoft.com/office/powerpoint/2010/main" val="411764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5101"/>
            <a:ext cx="9144000" cy="758952"/>
          </a:xfrm>
        </p:spPr>
        <p:txBody>
          <a:bodyPr>
            <a:noAutofit/>
          </a:bodyPr>
          <a:lstStyle/>
          <a:p>
            <a:r>
              <a:rPr lang="en-US" sz="2800" dirty="0"/>
              <a:t>ORSP Enhanced Review</a:t>
            </a:r>
          </a:p>
        </p:txBody>
      </p:sp>
      <p:sp>
        <p:nvSpPr>
          <p:cNvPr id="6" name="Content Placeholder 2"/>
          <p:cNvSpPr>
            <a:spLocks noGrp="1"/>
          </p:cNvSpPr>
          <p:nvPr>
            <p:ph sz="quarter" idx="1"/>
          </p:nvPr>
        </p:nvSpPr>
        <p:spPr>
          <a:xfrm>
            <a:off x="446534" y="1810610"/>
            <a:ext cx="8951466" cy="5057345"/>
          </a:xfrm>
        </p:spPr>
        <p:txBody>
          <a:bodyPr>
            <a:noAutofit/>
          </a:bodyPr>
          <a:lstStyle/>
          <a:p>
            <a:pPr marL="342900" lvl="1" indent="-342900">
              <a:spcAft>
                <a:spcPts val="600"/>
              </a:spcAft>
              <a:buClr>
                <a:schemeClr val="accent1"/>
              </a:buClr>
              <a:buSzPct val="85000"/>
            </a:pPr>
            <a:r>
              <a:rPr lang="en-US" sz="2000" dirty="0">
                <a:solidFill>
                  <a:srgbClr val="1F497D"/>
                </a:solidFill>
              </a:rPr>
              <a:t>A no-charge, non-technical review</a:t>
            </a:r>
          </a:p>
          <a:p>
            <a:pPr marL="617220" lvl="2" indent="-342900">
              <a:spcAft>
                <a:spcPts val="600"/>
              </a:spcAft>
              <a:buClr>
                <a:schemeClr val="accent1"/>
              </a:buClr>
              <a:buSzPct val="85000"/>
            </a:pPr>
            <a:r>
              <a:rPr lang="en-US" sz="1800" dirty="0">
                <a:solidFill>
                  <a:srgbClr val="1F497D"/>
                </a:solidFill>
              </a:rPr>
              <a:t>Provided in-house by ORSP Research Development</a:t>
            </a:r>
          </a:p>
          <a:p>
            <a:pPr marL="617220" lvl="2" indent="-342900">
              <a:spcAft>
                <a:spcPts val="600"/>
              </a:spcAft>
              <a:buClr>
                <a:schemeClr val="accent1"/>
              </a:buClr>
              <a:buSzPct val="85000"/>
            </a:pPr>
            <a:r>
              <a:rPr lang="en-US" sz="1800" dirty="0">
                <a:solidFill>
                  <a:srgbClr val="1F497D"/>
                </a:solidFill>
              </a:rPr>
              <a:t>Download request form http://</a:t>
            </a:r>
            <a:r>
              <a:rPr lang="en-US" sz="1800" dirty="0" err="1">
                <a:solidFill>
                  <a:srgbClr val="1F497D"/>
                </a:solidFill>
              </a:rPr>
              <a:t>research.olemiss.edu</a:t>
            </a:r>
            <a:r>
              <a:rPr lang="en-US" sz="1800" dirty="0">
                <a:solidFill>
                  <a:srgbClr val="1F497D"/>
                </a:solidFill>
              </a:rPr>
              <a:t>/</a:t>
            </a:r>
            <a:r>
              <a:rPr lang="en-US" sz="1800" dirty="0" err="1">
                <a:solidFill>
                  <a:srgbClr val="1F497D"/>
                </a:solidFill>
              </a:rPr>
              <a:t>EnhancedReview</a:t>
            </a:r>
            <a:endParaRPr lang="en-US" sz="1800" dirty="0">
              <a:solidFill>
                <a:srgbClr val="1F497D"/>
              </a:solidFill>
            </a:endParaRPr>
          </a:p>
          <a:p>
            <a:pPr marL="342900" lvl="1" indent="-342900">
              <a:spcAft>
                <a:spcPts val="600"/>
              </a:spcAft>
              <a:buClr>
                <a:schemeClr val="accent1"/>
              </a:buClr>
              <a:buSzPct val="85000"/>
            </a:pPr>
            <a:r>
              <a:rPr lang="en-US" sz="2000" dirty="0">
                <a:solidFill>
                  <a:srgbClr val="1F497D"/>
                </a:solidFill>
              </a:rPr>
              <a:t>Timelines</a:t>
            </a:r>
          </a:p>
          <a:p>
            <a:pPr marL="617220" lvl="2" indent="-342900">
              <a:spcAft>
                <a:spcPts val="600"/>
              </a:spcAft>
              <a:buClr>
                <a:schemeClr val="accent1"/>
              </a:buClr>
              <a:buSzPct val="85000"/>
            </a:pPr>
            <a:r>
              <a:rPr lang="en-US" sz="1800" dirty="0">
                <a:solidFill>
                  <a:srgbClr val="1F497D"/>
                </a:solidFill>
              </a:rPr>
              <a:t>1-week turnaround time with advanced notice</a:t>
            </a:r>
          </a:p>
          <a:p>
            <a:pPr marL="617220" lvl="2" indent="-342900">
              <a:spcAft>
                <a:spcPts val="600"/>
              </a:spcAft>
              <a:buClr>
                <a:schemeClr val="accent1"/>
              </a:buClr>
              <a:buSzPct val="85000"/>
            </a:pPr>
            <a:r>
              <a:rPr lang="en-US" sz="1800" dirty="0">
                <a:solidFill>
                  <a:srgbClr val="1F497D"/>
                </a:solidFill>
              </a:rPr>
              <a:t>1-2 weeks advanced notice requested</a:t>
            </a:r>
          </a:p>
          <a:p>
            <a:pPr marL="617220" lvl="2" indent="-342900">
              <a:spcAft>
                <a:spcPts val="600"/>
              </a:spcAft>
              <a:buClr>
                <a:schemeClr val="accent1"/>
              </a:buClr>
              <a:buSzPct val="85000"/>
            </a:pPr>
            <a:r>
              <a:rPr lang="en-US" sz="1800" dirty="0">
                <a:solidFill>
                  <a:srgbClr val="1F497D"/>
                </a:solidFill>
              </a:rPr>
              <a:t>Upload the signed form to the online transmittal (TSS)</a:t>
            </a:r>
          </a:p>
          <a:p>
            <a:pPr marL="342900" lvl="1" indent="-342900">
              <a:spcAft>
                <a:spcPts val="600"/>
              </a:spcAft>
              <a:buClr>
                <a:schemeClr val="accent1"/>
              </a:buClr>
              <a:buSzPct val="85000"/>
            </a:pPr>
            <a:r>
              <a:rPr lang="en-US" sz="2400" dirty="0">
                <a:solidFill>
                  <a:srgbClr val="1F497D"/>
                </a:solidFill>
              </a:rPr>
              <a:t>Deliverables</a:t>
            </a:r>
          </a:p>
          <a:p>
            <a:pPr marL="617220" lvl="2" indent="-342900">
              <a:spcAft>
                <a:spcPts val="600"/>
              </a:spcAft>
              <a:buClr>
                <a:schemeClr val="accent1"/>
              </a:buClr>
              <a:buSzPct val="85000"/>
            </a:pPr>
            <a:r>
              <a:rPr lang="en-US" sz="1600" dirty="0">
                <a:solidFill>
                  <a:srgbClr val="1F497D"/>
                </a:solidFill>
              </a:rPr>
              <a:t>Margin Notes</a:t>
            </a:r>
          </a:p>
          <a:p>
            <a:pPr marL="617220" lvl="2" indent="-342900">
              <a:spcAft>
                <a:spcPts val="600"/>
              </a:spcAft>
              <a:buClr>
                <a:schemeClr val="accent1"/>
              </a:buClr>
              <a:buSzPct val="85000"/>
            </a:pPr>
            <a:r>
              <a:rPr lang="en-US" sz="1600" dirty="0">
                <a:solidFill>
                  <a:srgbClr val="1F497D"/>
                </a:solidFill>
              </a:rPr>
              <a:t>Suggested Edits (as tracked changes to MS Word doc draft)</a:t>
            </a:r>
          </a:p>
          <a:p>
            <a:pPr marL="617220" lvl="2" indent="-342900">
              <a:spcAft>
                <a:spcPts val="600"/>
              </a:spcAft>
              <a:buClr>
                <a:schemeClr val="accent1"/>
              </a:buClr>
              <a:buSzPct val="85000"/>
            </a:pPr>
            <a:r>
              <a:rPr lang="en-US" sz="1600" dirty="0">
                <a:solidFill>
                  <a:srgbClr val="1F497D"/>
                </a:solidFill>
              </a:rPr>
              <a:t>Summary of suggestions</a:t>
            </a:r>
            <a:endParaRPr lang="en-US" sz="1800" dirty="0">
              <a:solidFill>
                <a:srgbClr val="1F497D"/>
              </a:solidFill>
            </a:endParaRPr>
          </a:p>
          <a:p>
            <a:pPr marL="0" lvl="1" indent="0">
              <a:spcAft>
                <a:spcPts val="600"/>
              </a:spcAft>
              <a:buClr>
                <a:schemeClr val="accent1"/>
              </a:buClr>
              <a:buSzPct val="85000"/>
              <a:buNone/>
            </a:pPr>
            <a:endParaRPr lang="en-US" sz="2000" dirty="0">
              <a:solidFill>
                <a:srgbClr val="1F497D"/>
              </a:solidFill>
            </a:endParaRPr>
          </a:p>
        </p:txBody>
      </p:sp>
    </p:spTree>
    <p:extLst>
      <p:ext uri="{BB962C8B-B14F-4D97-AF65-F5344CB8AC3E}">
        <p14:creationId xmlns:p14="http://schemas.microsoft.com/office/powerpoint/2010/main" val="13777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5101"/>
            <a:ext cx="9144000" cy="758952"/>
          </a:xfrm>
        </p:spPr>
        <p:txBody>
          <a:bodyPr>
            <a:noAutofit/>
          </a:bodyPr>
          <a:lstStyle/>
          <a:p>
            <a:r>
              <a:rPr lang="en-US" sz="2800" dirty="0"/>
              <a:t>ORSP Enhanced Review: Things Reviewed For</a:t>
            </a:r>
          </a:p>
        </p:txBody>
      </p:sp>
      <p:sp>
        <p:nvSpPr>
          <p:cNvPr id="6" name="Content Placeholder 2"/>
          <p:cNvSpPr>
            <a:spLocks noGrp="1"/>
          </p:cNvSpPr>
          <p:nvPr>
            <p:ph sz="quarter" idx="1"/>
          </p:nvPr>
        </p:nvSpPr>
        <p:spPr>
          <a:xfrm>
            <a:off x="446534" y="1810610"/>
            <a:ext cx="8951466" cy="5057345"/>
          </a:xfrm>
        </p:spPr>
        <p:txBody>
          <a:bodyPr>
            <a:noAutofit/>
          </a:bodyPr>
          <a:lstStyle/>
          <a:p>
            <a:pPr marL="342900" lvl="1" indent="-342900">
              <a:spcAft>
                <a:spcPts val="600"/>
              </a:spcAft>
              <a:buClr>
                <a:schemeClr val="accent1"/>
              </a:buClr>
              <a:buSzPct val="85000"/>
            </a:pPr>
            <a:r>
              <a:rPr lang="en-US" sz="2000" dirty="0">
                <a:solidFill>
                  <a:srgbClr val="1F497D"/>
                </a:solidFill>
              </a:rPr>
              <a:t>Clarity, effect, and specificity</a:t>
            </a:r>
          </a:p>
          <a:p>
            <a:pPr marL="342900" lvl="1" indent="-342900">
              <a:spcAft>
                <a:spcPts val="600"/>
              </a:spcAft>
              <a:buClr>
                <a:schemeClr val="accent1"/>
              </a:buClr>
              <a:buSzPct val="85000"/>
            </a:pPr>
            <a:r>
              <a:rPr lang="en-US" sz="2000" dirty="0">
                <a:solidFill>
                  <a:srgbClr val="1F497D"/>
                </a:solidFill>
              </a:rPr>
              <a:t>Responsiveness to program guidelines and review criteria</a:t>
            </a:r>
          </a:p>
          <a:p>
            <a:pPr marL="342900" lvl="1" indent="-342900">
              <a:spcAft>
                <a:spcPts val="600"/>
              </a:spcAft>
              <a:buClr>
                <a:schemeClr val="accent1"/>
              </a:buClr>
              <a:buSzPct val="85000"/>
            </a:pPr>
            <a:r>
              <a:rPr lang="en-US" sz="2000" dirty="0">
                <a:solidFill>
                  <a:srgbClr val="1F497D"/>
                </a:solidFill>
              </a:rPr>
              <a:t>Grammar and punctuation</a:t>
            </a:r>
          </a:p>
          <a:p>
            <a:pPr marL="342900" lvl="1" indent="-342900">
              <a:spcAft>
                <a:spcPts val="600"/>
              </a:spcAft>
              <a:buClr>
                <a:schemeClr val="accent1"/>
              </a:buClr>
              <a:buSzPct val="85000"/>
            </a:pPr>
            <a:r>
              <a:rPr lang="en-US" sz="2000" dirty="0">
                <a:solidFill>
                  <a:srgbClr val="1F497D"/>
                </a:solidFill>
              </a:rPr>
              <a:t>Wording/effect</a:t>
            </a:r>
          </a:p>
          <a:p>
            <a:pPr marL="342900" lvl="1" indent="-342900">
              <a:spcAft>
                <a:spcPts val="600"/>
              </a:spcAft>
              <a:buClr>
                <a:schemeClr val="accent1"/>
              </a:buClr>
              <a:buSzPct val="85000"/>
            </a:pPr>
            <a:r>
              <a:rPr lang="en-US" sz="2000" dirty="0">
                <a:solidFill>
                  <a:srgbClr val="1F497D"/>
                </a:solidFill>
              </a:rPr>
              <a:t>Broader/societal impacts</a:t>
            </a:r>
          </a:p>
          <a:p>
            <a:pPr marL="342900" lvl="1" indent="-342900">
              <a:spcAft>
                <a:spcPts val="600"/>
              </a:spcAft>
              <a:buClr>
                <a:schemeClr val="accent1"/>
              </a:buClr>
              <a:buSzPct val="85000"/>
            </a:pPr>
            <a:r>
              <a:rPr lang="en-US" sz="2000" dirty="0">
                <a:solidFill>
                  <a:srgbClr val="1F497D"/>
                </a:solidFill>
              </a:rPr>
              <a:t>Reference to UM resources and infrastructure</a:t>
            </a:r>
          </a:p>
          <a:p>
            <a:pPr marL="0" lvl="1" indent="0">
              <a:spcAft>
                <a:spcPts val="600"/>
              </a:spcAft>
              <a:buClr>
                <a:schemeClr val="accent1"/>
              </a:buClr>
              <a:buSzPct val="85000"/>
              <a:buNone/>
            </a:pPr>
            <a:endParaRPr lang="en-US" sz="1800" dirty="0">
              <a:solidFill>
                <a:srgbClr val="1F497D"/>
              </a:solidFill>
            </a:endParaRPr>
          </a:p>
          <a:p>
            <a:pPr marL="0" lvl="1" indent="0">
              <a:spcAft>
                <a:spcPts val="600"/>
              </a:spcAft>
              <a:buClr>
                <a:schemeClr val="accent1"/>
              </a:buClr>
              <a:buSzPct val="85000"/>
              <a:buNone/>
            </a:pPr>
            <a:endParaRPr lang="en-US" sz="2000" dirty="0">
              <a:solidFill>
                <a:srgbClr val="1F497D"/>
              </a:solidFill>
            </a:endParaRPr>
          </a:p>
        </p:txBody>
      </p:sp>
    </p:spTree>
    <p:extLst>
      <p:ext uri="{BB962C8B-B14F-4D97-AF65-F5344CB8AC3E}">
        <p14:creationId xmlns:p14="http://schemas.microsoft.com/office/powerpoint/2010/main" val="3116780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5101"/>
            <a:ext cx="9144000" cy="758952"/>
          </a:xfrm>
        </p:spPr>
        <p:txBody>
          <a:bodyPr>
            <a:noAutofit/>
          </a:bodyPr>
          <a:lstStyle/>
          <a:p>
            <a:r>
              <a:rPr lang="en-US" sz="2800" dirty="0"/>
              <a:t>T.I.G. External Disciplinary Expert Review</a:t>
            </a:r>
          </a:p>
        </p:txBody>
      </p:sp>
      <p:sp>
        <p:nvSpPr>
          <p:cNvPr id="6" name="Content Placeholder 2"/>
          <p:cNvSpPr>
            <a:spLocks noGrp="1"/>
          </p:cNvSpPr>
          <p:nvPr>
            <p:ph sz="quarter" idx="1"/>
          </p:nvPr>
        </p:nvSpPr>
        <p:spPr>
          <a:xfrm>
            <a:off x="404004" y="1714917"/>
            <a:ext cx="8951466" cy="5057345"/>
          </a:xfrm>
        </p:spPr>
        <p:txBody>
          <a:bodyPr>
            <a:noAutofit/>
          </a:bodyPr>
          <a:lstStyle/>
          <a:p>
            <a:pPr marL="342900" lvl="1" indent="-342900">
              <a:spcAft>
                <a:spcPts val="600"/>
              </a:spcAft>
              <a:buClr>
                <a:schemeClr val="accent1"/>
              </a:buClr>
              <a:buSzPct val="85000"/>
            </a:pPr>
            <a:r>
              <a:rPr lang="en-US" sz="2000" dirty="0">
                <a:solidFill>
                  <a:srgbClr val="1F497D"/>
                </a:solidFill>
              </a:rPr>
              <a:t>Fee-based, technical review</a:t>
            </a:r>
          </a:p>
          <a:p>
            <a:pPr marL="342900" lvl="1" indent="-342900">
              <a:spcAft>
                <a:spcPts val="600"/>
              </a:spcAft>
              <a:buClr>
                <a:schemeClr val="accent1"/>
              </a:buClr>
              <a:buSzPct val="85000"/>
            </a:pPr>
            <a:r>
              <a:rPr lang="en-US" sz="2000" dirty="0">
                <a:solidFill>
                  <a:srgbClr val="1F497D"/>
                </a:solidFill>
              </a:rPr>
              <a:t>Reviewer is a consultant T.I.G. contracts with to provide review</a:t>
            </a:r>
          </a:p>
          <a:p>
            <a:pPr marL="342900" lvl="1" indent="-342900">
              <a:spcAft>
                <a:spcPts val="600"/>
              </a:spcAft>
              <a:buClr>
                <a:schemeClr val="accent1"/>
              </a:buClr>
              <a:buSzPct val="85000"/>
            </a:pPr>
            <a:r>
              <a:rPr lang="en-US" sz="2000" dirty="0">
                <a:solidFill>
                  <a:srgbClr val="1F497D"/>
                </a:solidFill>
              </a:rPr>
              <a:t>Reviewer has:</a:t>
            </a:r>
          </a:p>
          <a:p>
            <a:pPr marL="617220" lvl="2" indent="-342900">
              <a:spcAft>
                <a:spcPts val="600"/>
              </a:spcAft>
              <a:buClr>
                <a:schemeClr val="accent1"/>
              </a:buClr>
              <a:buSzPct val="85000"/>
            </a:pPr>
            <a:r>
              <a:rPr lang="en-US" sz="1800" dirty="0">
                <a:solidFill>
                  <a:srgbClr val="1F497D"/>
                </a:solidFill>
              </a:rPr>
              <a:t>Subject matter expertise and/or</a:t>
            </a:r>
          </a:p>
          <a:p>
            <a:pPr marL="617220" lvl="2" indent="-342900">
              <a:spcAft>
                <a:spcPts val="600"/>
              </a:spcAft>
              <a:buClr>
                <a:schemeClr val="accent1"/>
              </a:buClr>
              <a:buSzPct val="85000"/>
            </a:pPr>
            <a:r>
              <a:rPr lang="en-US" sz="1800" dirty="0">
                <a:solidFill>
                  <a:srgbClr val="1F497D"/>
                </a:solidFill>
              </a:rPr>
              <a:t>May have previous experience as a program director at a federal agency</a:t>
            </a:r>
          </a:p>
          <a:p>
            <a:pPr marL="342900" lvl="1" indent="-342900">
              <a:spcAft>
                <a:spcPts val="600"/>
              </a:spcAft>
              <a:buClr>
                <a:schemeClr val="accent1"/>
              </a:buClr>
              <a:buSzPct val="85000"/>
            </a:pPr>
            <a:r>
              <a:rPr lang="en-US" sz="2000" dirty="0">
                <a:solidFill>
                  <a:srgbClr val="1F497D"/>
                </a:solidFill>
              </a:rPr>
              <a:t>Provides suggestions for strengthening proposal, aimed at increasing competitiveness</a:t>
            </a:r>
          </a:p>
          <a:p>
            <a:pPr marL="342900" lvl="1" indent="-342900">
              <a:spcAft>
                <a:spcPts val="600"/>
              </a:spcAft>
              <a:buClr>
                <a:schemeClr val="accent1"/>
              </a:buClr>
              <a:buSzPct val="85000"/>
            </a:pPr>
            <a:r>
              <a:rPr lang="en-US" sz="2000" dirty="0">
                <a:solidFill>
                  <a:srgbClr val="1F497D"/>
                </a:solidFill>
              </a:rPr>
              <a:t>Cost to UM: $750 in most cases (with sufficient notice)</a:t>
            </a:r>
          </a:p>
          <a:p>
            <a:pPr marL="617220" lvl="2" indent="-342900">
              <a:spcAft>
                <a:spcPts val="600"/>
              </a:spcAft>
              <a:buClr>
                <a:schemeClr val="accent1"/>
              </a:buClr>
              <a:buSzPct val="85000"/>
            </a:pPr>
            <a:r>
              <a:rPr lang="en-US" sz="1800" dirty="0">
                <a:solidFill>
                  <a:srgbClr val="1F497D"/>
                </a:solidFill>
              </a:rPr>
              <a:t>ORSP will pay $250 of cost</a:t>
            </a:r>
          </a:p>
          <a:p>
            <a:pPr marL="617220" lvl="2" indent="-342900">
              <a:spcAft>
                <a:spcPts val="600"/>
              </a:spcAft>
              <a:buClr>
                <a:schemeClr val="accent1"/>
              </a:buClr>
              <a:buSzPct val="85000"/>
            </a:pPr>
            <a:r>
              <a:rPr lang="en-US" sz="1800" dirty="0">
                <a:solidFill>
                  <a:srgbClr val="1F497D"/>
                </a:solidFill>
              </a:rPr>
              <a:t>Remainder should come combination of:</a:t>
            </a:r>
          </a:p>
          <a:p>
            <a:pPr marL="891540" lvl="3" indent="-342900">
              <a:spcAft>
                <a:spcPts val="600"/>
              </a:spcAft>
              <a:buClr>
                <a:schemeClr val="accent1"/>
              </a:buClr>
              <a:buSzPct val="85000"/>
            </a:pPr>
            <a:r>
              <a:rPr lang="en-US" sz="1800" dirty="0">
                <a:solidFill>
                  <a:srgbClr val="1F497D"/>
                </a:solidFill>
              </a:rPr>
              <a:t>PI’s overhead account</a:t>
            </a:r>
          </a:p>
          <a:p>
            <a:pPr marL="891540" lvl="3" indent="-342900">
              <a:spcAft>
                <a:spcPts val="600"/>
              </a:spcAft>
              <a:buClr>
                <a:schemeClr val="accent1"/>
              </a:buClr>
              <a:buSzPct val="85000"/>
            </a:pPr>
            <a:r>
              <a:rPr lang="en-US" sz="1800" dirty="0">
                <a:solidFill>
                  <a:srgbClr val="1F497D"/>
                </a:solidFill>
              </a:rPr>
              <a:t>Chair and/or Dean contributions</a:t>
            </a:r>
          </a:p>
          <a:p>
            <a:pPr marL="0" lvl="1" indent="0">
              <a:spcAft>
                <a:spcPts val="600"/>
              </a:spcAft>
              <a:buClr>
                <a:schemeClr val="accent1"/>
              </a:buClr>
              <a:buSzPct val="85000"/>
              <a:buNone/>
            </a:pPr>
            <a:endParaRPr lang="en-US" sz="1800" dirty="0">
              <a:solidFill>
                <a:srgbClr val="1F497D"/>
              </a:solidFill>
            </a:endParaRPr>
          </a:p>
          <a:p>
            <a:pPr marL="0" lvl="1" indent="0">
              <a:spcAft>
                <a:spcPts val="600"/>
              </a:spcAft>
              <a:buClr>
                <a:schemeClr val="accent1"/>
              </a:buClr>
              <a:buSzPct val="85000"/>
              <a:buNone/>
            </a:pPr>
            <a:endParaRPr lang="en-US" sz="2000" dirty="0">
              <a:solidFill>
                <a:srgbClr val="1F497D"/>
              </a:solidFill>
            </a:endParaRPr>
          </a:p>
        </p:txBody>
      </p:sp>
    </p:spTree>
    <p:extLst>
      <p:ext uri="{BB962C8B-B14F-4D97-AF65-F5344CB8AC3E}">
        <p14:creationId xmlns:p14="http://schemas.microsoft.com/office/powerpoint/2010/main" val="1421005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5101"/>
            <a:ext cx="9144000" cy="758952"/>
          </a:xfrm>
        </p:spPr>
        <p:txBody>
          <a:bodyPr>
            <a:noAutofit/>
          </a:bodyPr>
          <a:lstStyle/>
          <a:p>
            <a:r>
              <a:rPr lang="en-US" sz="2800" dirty="0"/>
              <a:t>T.I.G. External Disciplinary Expert Review</a:t>
            </a:r>
          </a:p>
        </p:txBody>
      </p:sp>
      <p:pic>
        <p:nvPicPr>
          <p:cNvPr id="7" name="Picture 6">
            <a:extLst>
              <a:ext uri="{FF2B5EF4-FFF2-40B4-BE49-F238E27FC236}">
                <a16:creationId xmlns:a16="http://schemas.microsoft.com/office/drawing/2014/main" id="{B998EC3F-E3F7-8940-B2F7-D43BBEDC9429}"/>
              </a:ext>
            </a:extLst>
          </p:cNvPr>
          <p:cNvPicPr>
            <a:picLocks noChangeAspect="1"/>
          </p:cNvPicPr>
          <p:nvPr/>
        </p:nvPicPr>
        <p:blipFill>
          <a:blip r:embed="rId3"/>
          <a:stretch>
            <a:fillRect/>
          </a:stretch>
        </p:blipFill>
        <p:spPr>
          <a:xfrm>
            <a:off x="134086" y="404037"/>
            <a:ext cx="9009913" cy="6141322"/>
          </a:xfrm>
          <a:prstGeom prst="rect">
            <a:avLst/>
          </a:prstGeom>
        </p:spPr>
      </p:pic>
    </p:spTree>
    <p:extLst>
      <p:ext uri="{BB962C8B-B14F-4D97-AF65-F5344CB8AC3E}">
        <p14:creationId xmlns:p14="http://schemas.microsoft.com/office/powerpoint/2010/main" val="412264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solidFill>
                  <a:srgbClr val="C70000"/>
                </a:solidFill>
              </a:rPr>
              <a:t>Brief Introductions</a:t>
            </a:r>
          </a:p>
        </p:txBody>
      </p:sp>
      <p:sp>
        <p:nvSpPr>
          <p:cNvPr id="6" name="Content Placeholder 2"/>
          <p:cNvSpPr>
            <a:spLocks noGrp="1"/>
          </p:cNvSpPr>
          <p:nvPr>
            <p:ph sz="quarter" idx="1"/>
          </p:nvPr>
        </p:nvSpPr>
        <p:spPr>
          <a:xfrm>
            <a:off x="624334" y="1572055"/>
            <a:ext cx="7432548" cy="5285945"/>
          </a:xfrm>
        </p:spPr>
        <p:txBody>
          <a:bodyPr>
            <a:noAutofit/>
          </a:bodyPr>
          <a:lstStyle/>
          <a:p>
            <a:pPr marL="342900" lvl="1" indent="-342900">
              <a:spcAft>
                <a:spcPts val="600"/>
              </a:spcAft>
              <a:buClr>
                <a:schemeClr val="accent1"/>
              </a:buClr>
              <a:buSzPct val="85000"/>
            </a:pPr>
            <a:r>
              <a:rPr lang="en-US" dirty="0">
                <a:solidFill>
                  <a:srgbClr val="1F497D"/>
                </a:solidFill>
              </a:rPr>
              <a:t>Attendees:</a:t>
            </a:r>
          </a:p>
          <a:p>
            <a:pPr marL="617220" lvl="2" indent="-342900">
              <a:spcAft>
                <a:spcPts val="600"/>
              </a:spcAft>
              <a:buClr>
                <a:schemeClr val="accent1"/>
              </a:buClr>
              <a:buSzPct val="85000"/>
            </a:pPr>
            <a:r>
              <a:rPr lang="en-US" sz="1800" dirty="0">
                <a:solidFill>
                  <a:srgbClr val="1F497D"/>
                </a:solidFill>
              </a:rPr>
              <a:t>Name, Title, and Department</a:t>
            </a:r>
          </a:p>
          <a:p>
            <a:pPr marL="617220" lvl="2" indent="-342900">
              <a:spcAft>
                <a:spcPts val="600"/>
              </a:spcAft>
              <a:buClr>
                <a:schemeClr val="accent1"/>
              </a:buClr>
              <a:buSzPct val="85000"/>
            </a:pPr>
            <a:r>
              <a:rPr lang="en-US" sz="1800" dirty="0">
                <a:solidFill>
                  <a:srgbClr val="1F497D"/>
                </a:solidFill>
              </a:rPr>
              <a:t>First NSF Track-4 Proposal?</a:t>
            </a:r>
          </a:p>
          <a:p>
            <a:pPr marL="617220" lvl="2" indent="-342900">
              <a:spcAft>
                <a:spcPts val="600"/>
              </a:spcAft>
              <a:buClr>
                <a:schemeClr val="accent1"/>
              </a:buClr>
              <a:buSzPct val="85000"/>
            </a:pPr>
            <a:r>
              <a:rPr lang="en-US" sz="1800" dirty="0">
                <a:solidFill>
                  <a:srgbClr val="1F497D"/>
                </a:solidFill>
              </a:rPr>
              <a:t>Any prior NSF proposal experience/success?</a:t>
            </a:r>
          </a:p>
        </p:txBody>
      </p:sp>
    </p:spTree>
    <p:extLst>
      <p:ext uri="{BB962C8B-B14F-4D97-AF65-F5344CB8AC3E}">
        <p14:creationId xmlns:p14="http://schemas.microsoft.com/office/powerpoint/2010/main" val="74263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Key Dates, 2019 Competition</a:t>
            </a:r>
          </a:p>
        </p:txBody>
      </p:sp>
      <p:sp>
        <p:nvSpPr>
          <p:cNvPr id="6" name="Content Placeholder 2"/>
          <p:cNvSpPr>
            <a:spLocks noGrp="1"/>
          </p:cNvSpPr>
          <p:nvPr>
            <p:ph sz="quarter" idx="1"/>
          </p:nvPr>
        </p:nvSpPr>
        <p:spPr>
          <a:xfrm>
            <a:off x="405426" y="1955673"/>
            <a:ext cx="7432548" cy="4407027"/>
          </a:xfrm>
        </p:spPr>
        <p:txBody>
          <a:bodyPr>
            <a:noAutofit/>
          </a:bodyPr>
          <a:lstStyle/>
          <a:p>
            <a:pPr marL="342900" lvl="1" indent="-342900">
              <a:spcAft>
                <a:spcPts val="600"/>
              </a:spcAft>
              <a:buClr>
                <a:schemeClr val="accent1"/>
              </a:buClr>
              <a:buSzPct val="85000"/>
            </a:pPr>
            <a:r>
              <a:rPr lang="en-US" sz="2400" dirty="0">
                <a:solidFill>
                  <a:srgbClr val="1F497D"/>
                </a:solidFill>
              </a:rPr>
              <a:t>12/14/2017     NSF solicitation released</a:t>
            </a:r>
          </a:p>
          <a:p>
            <a:pPr marL="342900" lvl="1" indent="-342900">
              <a:spcAft>
                <a:spcPts val="600"/>
              </a:spcAft>
              <a:buClr>
                <a:schemeClr val="accent1"/>
              </a:buClr>
              <a:buSzPct val="85000"/>
            </a:pPr>
            <a:r>
              <a:rPr lang="en-US" sz="2400" dirty="0">
                <a:solidFill>
                  <a:srgbClr val="1F497D"/>
                </a:solidFill>
              </a:rPr>
              <a:t>1/29/2019       PAPPG NSF 19-1 effective.</a:t>
            </a:r>
          </a:p>
          <a:p>
            <a:pPr marL="342900" lvl="1" indent="-342900">
              <a:spcAft>
                <a:spcPts val="600"/>
              </a:spcAft>
              <a:buClr>
                <a:schemeClr val="accent1"/>
              </a:buClr>
              <a:buSzPct val="85000"/>
            </a:pPr>
            <a:r>
              <a:rPr lang="en-US" sz="2400" dirty="0">
                <a:solidFill>
                  <a:srgbClr val="1F497D"/>
                </a:solidFill>
              </a:rPr>
              <a:t>1/07/2020	      Non-binding NOIs due to ORSP</a:t>
            </a:r>
          </a:p>
          <a:p>
            <a:pPr marL="342900" lvl="1" indent="-342900">
              <a:spcAft>
                <a:spcPts val="600"/>
              </a:spcAft>
              <a:buClr>
                <a:schemeClr val="accent1"/>
              </a:buClr>
              <a:buSzPct val="85000"/>
            </a:pPr>
            <a:r>
              <a:rPr lang="en-US" sz="2400" dirty="0">
                <a:solidFill>
                  <a:srgbClr val="1F497D"/>
                </a:solidFill>
              </a:rPr>
              <a:t>1/21/2020        Internal Pre-Proposals due to ORSP</a:t>
            </a:r>
          </a:p>
          <a:p>
            <a:pPr marL="342900" lvl="1" indent="-342900">
              <a:spcAft>
                <a:spcPts val="600"/>
              </a:spcAft>
              <a:buClr>
                <a:schemeClr val="accent1"/>
              </a:buClr>
              <a:buSzPct val="85000"/>
            </a:pPr>
            <a:r>
              <a:rPr lang="en-US" sz="2400" dirty="0">
                <a:solidFill>
                  <a:srgbClr val="1F497D"/>
                </a:solidFill>
              </a:rPr>
              <a:t>1/21/2020       3 UM Pre-Proposals selected</a:t>
            </a:r>
          </a:p>
          <a:p>
            <a:pPr marL="342900" lvl="1" indent="-342900">
              <a:spcAft>
                <a:spcPts val="600"/>
              </a:spcAft>
              <a:buClr>
                <a:schemeClr val="accent1"/>
              </a:buClr>
              <a:buSzPct val="85000"/>
            </a:pPr>
            <a:r>
              <a:rPr lang="en-US" sz="2400" dirty="0">
                <a:solidFill>
                  <a:srgbClr val="1F497D"/>
                </a:solidFill>
              </a:rPr>
              <a:t>2/17/2020	       Narrative to ORSP RD if requesting</a:t>
            </a:r>
            <a:br>
              <a:rPr lang="en-US" sz="2400" dirty="0">
                <a:solidFill>
                  <a:srgbClr val="1F497D"/>
                </a:solidFill>
              </a:rPr>
            </a:br>
            <a:r>
              <a:rPr lang="en-US" sz="2400" dirty="0">
                <a:solidFill>
                  <a:srgbClr val="1F497D"/>
                </a:solidFill>
              </a:rPr>
              <a:t>			Enhanced Review service</a:t>
            </a:r>
          </a:p>
          <a:p>
            <a:pPr marL="342900" lvl="1" indent="-342900">
              <a:spcAft>
                <a:spcPts val="600"/>
              </a:spcAft>
              <a:buClr>
                <a:schemeClr val="accent1"/>
              </a:buClr>
              <a:buSzPct val="85000"/>
            </a:pPr>
            <a:r>
              <a:rPr lang="en-US" sz="2400" dirty="0">
                <a:solidFill>
                  <a:srgbClr val="1F497D"/>
                </a:solidFill>
              </a:rPr>
              <a:t>2/25/2020       Transmittal due to ORSP</a:t>
            </a:r>
          </a:p>
          <a:p>
            <a:pPr marL="342900" lvl="1" indent="-342900">
              <a:spcAft>
                <a:spcPts val="600"/>
              </a:spcAft>
              <a:buClr>
                <a:schemeClr val="accent1"/>
              </a:buClr>
              <a:buSzPct val="85000"/>
            </a:pPr>
            <a:r>
              <a:rPr lang="en-US" sz="2400" dirty="0">
                <a:solidFill>
                  <a:srgbClr val="1F497D"/>
                </a:solidFill>
              </a:rPr>
              <a:t>3/10/2020       Full proposal due to NSF</a:t>
            </a:r>
            <a:endParaRPr lang="en-US" sz="1800" dirty="0"/>
          </a:p>
          <a:p>
            <a:pPr>
              <a:spcAft>
                <a:spcPts val="600"/>
              </a:spcAft>
            </a:pP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3208958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Proposals</a:t>
            </a:r>
          </a:p>
        </p:txBody>
      </p:sp>
      <p:sp>
        <p:nvSpPr>
          <p:cNvPr id="6" name="Content Placeholder 2"/>
          <p:cNvSpPr>
            <a:spLocks noGrp="1"/>
          </p:cNvSpPr>
          <p:nvPr>
            <p:ph sz="quarter" idx="1"/>
          </p:nvPr>
        </p:nvSpPr>
        <p:spPr>
          <a:xfrm>
            <a:off x="405426" y="1955673"/>
            <a:ext cx="7432548" cy="4407027"/>
          </a:xfrm>
        </p:spPr>
        <p:txBody>
          <a:bodyPr>
            <a:noAutofit/>
          </a:bodyPr>
          <a:lstStyle/>
          <a:p>
            <a:pPr marL="457200" lvl="1" indent="-457200">
              <a:spcAft>
                <a:spcPts val="600"/>
              </a:spcAft>
              <a:buClr>
                <a:schemeClr val="accent1"/>
              </a:buClr>
              <a:buSzPct val="85000"/>
              <a:buFont typeface="+mj-lt"/>
              <a:buAutoNum type="arabicPeriod"/>
            </a:pPr>
            <a:r>
              <a:rPr lang="en-US" sz="2400" b="1" dirty="0">
                <a:solidFill>
                  <a:srgbClr val="1F497D"/>
                </a:solidFill>
              </a:rPr>
              <a:t>Project Summary</a:t>
            </a:r>
            <a:r>
              <a:rPr lang="en-US" sz="2400" dirty="0">
                <a:solidFill>
                  <a:srgbClr val="1F497D"/>
                </a:solidFill>
              </a:rPr>
              <a:t>: 1-page NSF-style Project Summary, including working title.</a:t>
            </a:r>
          </a:p>
          <a:p>
            <a:pPr marL="457200" lvl="1" indent="-457200">
              <a:spcAft>
                <a:spcPts val="600"/>
              </a:spcAft>
              <a:buClr>
                <a:schemeClr val="accent1"/>
              </a:buClr>
              <a:buSzPct val="85000"/>
              <a:buFont typeface="+mj-lt"/>
              <a:buAutoNum type="arabicPeriod"/>
            </a:pPr>
            <a:r>
              <a:rPr lang="en-US" sz="2400" b="1" dirty="0">
                <a:solidFill>
                  <a:srgbClr val="1F497D"/>
                </a:solidFill>
              </a:rPr>
              <a:t>Abbreviated Project Description</a:t>
            </a:r>
            <a:r>
              <a:rPr lang="en-US" sz="2400" dirty="0">
                <a:solidFill>
                  <a:srgbClr val="1F497D"/>
                </a:solidFill>
              </a:rPr>
              <a:t>: (3-5 pages)</a:t>
            </a:r>
          </a:p>
          <a:p>
            <a:pPr marL="457200" lvl="1" indent="-457200">
              <a:spcAft>
                <a:spcPts val="600"/>
              </a:spcAft>
              <a:buClr>
                <a:schemeClr val="accent1"/>
              </a:buClr>
              <a:buSzPct val="85000"/>
              <a:buFont typeface="+mj-lt"/>
              <a:buAutoNum type="arabicPeriod"/>
            </a:pPr>
            <a:r>
              <a:rPr lang="en-US" sz="2400" dirty="0">
                <a:solidFill>
                  <a:srgbClr val="1F497D"/>
                </a:solidFill>
              </a:rPr>
              <a:t>Preliminary </a:t>
            </a:r>
            <a:r>
              <a:rPr lang="en-US" sz="2400" b="1" dirty="0">
                <a:solidFill>
                  <a:srgbClr val="1F497D"/>
                </a:solidFill>
              </a:rPr>
              <a:t>Collaborator Letter of Support</a:t>
            </a:r>
            <a:br>
              <a:rPr lang="en-US" sz="2400" dirty="0">
                <a:solidFill>
                  <a:srgbClr val="1F497D"/>
                </a:solidFill>
              </a:rPr>
            </a:br>
            <a:br>
              <a:rPr lang="en-US" sz="2400" dirty="0">
                <a:solidFill>
                  <a:srgbClr val="1F497D"/>
                </a:solidFill>
              </a:rPr>
            </a:br>
            <a:r>
              <a:rPr lang="en-US" sz="2000" i="1" dirty="0">
                <a:solidFill>
                  <a:srgbClr val="1F497D"/>
                </a:solidFill>
              </a:rPr>
              <a:t>does not have to be the final, complete letter that would be submitted with the proposal to NSF, but should make it </a:t>
            </a:r>
            <a:r>
              <a:rPr lang="en-US" sz="2000" b="1" i="1" dirty="0">
                <a:solidFill>
                  <a:srgbClr val="1F497D"/>
                </a:solidFill>
              </a:rPr>
              <a:t>clear</a:t>
            </a:r>
            <a:r>
              <a:rPr lang="en-US" sz="2000" i="1" dirty="0">
                <a:solidFill>
                  <a:srgbClr val="1F497D"/>
                </a:solidFill>
              </a:rPr>
              <a:t> to UM internal reviewers that the </a:t>
            </a:r>
            <a:r>
              <a:rPr lang="en-US" sz="2000" b="1" i="1" dirty="0">
                <a:solidFill>
                  <a:srgbClr val="1F497D"/>
                </a:solidFill>
              </a:rPr>
              <a:t>collaborator is willing to host the PI </a:t>
            </a:r>
            <a:r>
              <a:rPr lang="en-US" sz="2000" i="1" dirty="0">
                <a:solidFill>
                  <a:srgbClr val="1F497D"/>
                </a:solidFill>
              </a:rPr>
              <a:t>at their institution</a:t>
            </a:r>
          </a:p>
          <a:p>
            <a:pPr marL="0" indent="0">
              <a:lnSpc>
                <a:spcPct val="90000"/>
              </a:lnSpc>
              <a:spcAft>
                <a:spcPts val="1800"/>
              </a:spcAft>
              <a:buNone/>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3612413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Proposals</a:t>
            </a:r>
          </a:p>
        </p:txBody>
      </p:sp>
      <p:sp>
        <p:nvSpPr>
          <p:cNvPr id="6" name="Content Placeholder 2"/>
          <p:cNvSpPr>
            <a:spLocks noGrp="1"/>
          </p:cNvSpPr>
          <p:nvPr>
            <p:ph sz="quarter" idx="1"/>
          </p:nvPr>
        </p:nvSpPr>
        <p:spPr>
          <a:xfrm>
            <a:off x="299100" y="1616098"/>
            <a:ext cx="7696583" cy="5401390"/>
          </a:xfrm>
        </p:spPr>
        <p:txBody>
          <a:bodyPr>
            <a:noAutofit/>
          </a:bodyPr>
          <a:lstStyle/>
          <a:p>
            <a:pPr marL="457200" lvl="1" indent="-457200">
              <a:spcAft>
                <a:spcPts val="600"/>
              </a:spcAft>
              <a:buClr>
                <a:schemeClr val="accent1"/>
              </a:buClr>
              <a:buSzPct val="85000"/>
              <a:buFont typeface="+mj-lt"/>
              <a:buAutoNum type="arabicPeriod" startAt="4"/>
            </a:pPr>
            <a:r>
              <a:rPr lang="en-US" sz="2400" b="1" dirty="0">
                <a:solidFill>
                  <a:srgbClr val="1F497D"/>
                </a:solidFill>
              </a:rPr>
              <a:t>Letter of Support from Administrative Supervisor </a:t>
            </a:r>
            <a:r>
              <a:rPr lang="en-US" sz="2400" dirty="0">
                <a:solidFill>
                  <a:srgbClr val="1F497D"/>
                </a:solidFill>
              </a:rPr>
              <a:t>of PI (e.g., Department Chair). </a:t>
            </a:r>
            <a:br>
              <a:rPr lang="en-US" sz="2400" dirty="0">
                <a:solidFill>
                  <a:srgbClr val="1F497D"/>
                </a:solidFill>
              </a:rPr>
            </a:br>
            <a:br>
              <a:rPr lang="en-US" sz="2400" dirty="0">
                <a:solidFill>
                  <a:srgbClr val="1F497D"/>
                </a:solidFill>
              </a:rPr>
            </a:br>
            <a:r>
              <a:rPr lang="en-US" sz="2400" i="1" dirty="0">
                <a:solidFill>
                  <a:srgbClr val="1F497D"/>
                </a:solidFill>
              </a:rPr>
              <a:t>Should make it clear that the supervisor thinks the fellowship will only help, and not in anyway hurt, the PI’s career trajectory, and that, if selected, the PI would be allowed to conduct the fellowship during the time indicated</a:t>
            </a:r>
            <a:r>
              <a:rPr lang="en-US" sz="2400" dirty="0">
                <a:solidFill>
                  <a:srgbClr val="1F497D"/>
                </a:solidFill>
              </a:rPr>
              <a:t>.</a:t>
            </a:r>
            <a:r>
              <a:rPr lang="en-US" sz="2400" i="1" dirty="0">
                <a:solidFill>
                  <a:srgbClr val="1F497D"/>
                </a:solidFill>
              </a:rPr>
              <a:t> Should also confirm the nature of the PI’s </a:t>
            </a:r>
            <a:r>
              <a:rPr lang="en-US" sz="2400" b="1" i="1" dirty="0">
                <a:solidFill>
                  <a:srgbClr val="1F497D"/>
                </a:solidFill>
              </a:rPr>
              <a:t>long-term appointment</a:t>
            </a:r>
            <a:r>
              <a:rPr lang="en-US" sz="2400" i="1" dirty="0">
                <a:solidFill>
                  <a:srgbClr val="1F497D"/>
                </a:solidFill>
              </a:rPr>
              <a:t>, if not in a tenure-track position.</a:t>
            </a:r>
            <a:br>
              <a:rPr lang="en-US" sz="2400" dirty="0">
                <a:solidFill>
                  <a:srgbClr val="1F497D"/>
                </a:solidFill>
              </a:rPr>
            </a:br>
            <a:endParaRPr lang="en-US" sz="2400" dirty="0">
              <a:solidFill>
                <a:srgbClr val="1F497D"/>
              </a:solidFill>
            </a:endParaRPr>
          </a:p>
          <a:p>
            <a:pPr marL="457200" lvl="1" indent="-457200">
              <a:spcAft>
                <a:spcPts val="600"/>
              </a:spcAft>
              <a:buClr>
                <a:schemeClr val="accent1"/>
              </a:buClr>
              <a:buSzPct val="85000"/>
              <a:buFont typeface="+mj-lt"/>
              <a:buAutoNum type="arabicPeriod" startAt="4"/>
            </a:pPr>
            <a:r>
              <a:rPr lang="en-US" sz="2400" dirty="0">
                <a:solidFill>
                  <a:srgbClr val="1F497D"/>
                </a:solidFill>
              </a:rPr>
              <a:t>NSF-Style </a:t>
            </a:r>
            <a:r>
              <a:rPr lang="en-US" sz="2400" b="1" dirty="0">
                <a:solidFill>
                  <a:srgbClr val="1F497D"/>
                </a:solidFill>
              </a:rPr>
              <a:t>Biographical Sketch </a:t>
            </a:r>
            <a:br>
              <a:rPr lang="en-US" sz="2400" dirty="0">
                <a:solidFill>
                  <a:srgbClr val="1F497D"/>
                </a:solidFill>
              </a:rPr>
            </a:br>
            <a:r>
              <a:rPr lang="en-US" sz="2400" i="1" dirty="0">
                <a:solidFill>
                  <a:srgbClr val="1F497D"/>
                </a:solidFill>
              </a:rPr>
              <a:t>Should be compliant and largely complete.</a:t>
            </a:r>
            <a:endParaRPr lang="en-US" sz="1800" i="1"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4178535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Non-binding Internal NOI</a:t>
            </a:r>
          </a:p>
        </p:txBody>
      </p:sp>
      <p:sp>
        <p:nvSpPr>
          <p:cNvPr id="6" name="Content Placeholder 2"/>
          <p:cNvSpPr>
            <a:spLocks noGrp="1"/>
          </p:cNvSpPr>
          <p:nvPr>
            <p:ph sz="quarter" idx="1"/>
          </p:nvPr>
        </p:nvSpPr>
        <p:spPr>
          <a:xfrm>
            <a:off x="352263" y="1860647"/>
            <a:ext cx="7696583" cy="5401390"/>
          </a:xfrm>
        </p:spPr>
        <p:txBody>
          <a:bodyPr>
            <a:noAutofit/>
          </a:bodyPr>
          <a:lstStyle/>
          <a:p>
            <a:pPr marL="0" lvl="1" indent="0">
              <a:spcAft>
                <a:spcPts val="600"/>
              </a:spcAft>
              <a:buClr>
                <a:schemeClr val="accent1"/>
              </a:buClr>
              <a:buSzPct val="85000"/>
              <a:buNone/>
            </a:pPr>
            <a:r>
              <a:rPr lang="en-US" b="1" dirty="0"/>
              <a:t>Non-binding NOIs</a:t>
            </a:r>
            <a:r>
              <a:rPr lang="en-US" dirty="0"/>
              <a:t> should include the applicant name, appointment, department, administrative supervisor name, tentative project title &amp; host location, and keywords.</a:t>
            </a: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3876550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Project Description</a:t>
            </a:r>
          </a:p>
        </p:txBody>
      </p:sp>
      <p:sp>
        <p:nvSpPr>
          <p:cNvPr id="6" name="Content Placeholder 2"/>
          <p:cNvSpPr>
            <a:spLocks noGrp="1"/>
          </p:cNvSpPr>
          <p:nvPr>
            <p:ph sz="quarter" idx="1"/>
          </p:nvPr>
        </p:nvSpPr>
        <p:spPr>
          <a:xfrm>
            <a:off x="350924" y="1643231"/>
            <a:ext cx="8378356" cy="5214769"/>
          </a:xfrm>
        </p:spPr>
        <p:txBody>
          <a:bodyPr>
            <a:noAutofit/>
          </a:bodyPr>
          <a:lstStyle/>
          <a:p>
            <a:pPr marL="0" lvl="1" indent="0">
              <a:spcAft>
                <a:spcPts val="600"/>
              </a:spcAft>
              <a:buNone/>
            </a:pPr>
            <a:r>
              <a:rPr lang="en-US" sz="2400" dirty="0">
                <a:solidFill>
                  <a:srgbClr val="1F497D"/>
                </a:solidFill>
              </a:rPr>
              <a:t>The </a:t>
            </a:r>
            <a:r>
              <a:rPr lang="en-US" sz="2400" b="1" dirty="0">
                <a:solidFill>
                  <a:srgbClr val="1F497D"/>
                </a:solidFill>
              </a:rPr>
              <a:t>goals and objectives </a:t>
            </a:r>
            <a:r>
              <a:rPr lang="en-US" sz="2400" dirty="0">
                <a:solidFill>
                  <a:srgbClr val="1F497D"/>
                </a:solidFill>
              </a:rPr>
              <a:t>for the fellowship project should be clearly stated, and the </a:t>
            </a:r>
            <a:r>
              <a:rPr lang="en-US" sz="2400" b="1" dirty="0">
                <a:solidFill>
                  <a:srgbClr val="1F497D"/>
                </a:solidFill>
              </a:rPr>
              <a:t>research plan for achieving </a:t>
            </a:r>
            <a:r>
              <a:rPr lang="en-US" sz="2400" dirty="0">
                <a:solidFill>
                  <a:srgbClr val="1F497D"/>
                </a:solidFill>
              </a:rPr>
              <a:t>the goals and objectives should be presented in sufficient detail to allow reviewers to judge the proposal fairly. The project description should specify the </a:t>
            </a:r>
            <a:r>
              <a:rPr lang="en-US" sz="2400" b="1" dirty="0">
                <a:solidFill>
                  <a:srgbClr val="1F497D"/>
                </a:solidFill>
              </a:rPr>
              <a:t>expected outcomes from the fellowship,</a:t>
            </a:r>
            <a:r>
              <a:rPr lang="en-US" sz="2400" dirty="0">
                <a:solidFill>
                  <a:srgbClr val="1F497D"/>
                </a:solidFill>
              </a:rPr>
              <a:t> and should include a </a:t>
            </a:r>
            <a:r>
              <a:rPr lang="en-US" sz="2400" b="1" dirty="0">
                <a:solidFill>
                  <a:srgbClr val="1F497D"/>
                </a:solidFill>
              </a:rPr>
              <a:t>timeline for meeting the project goals and objectives</a:t>
            </a:r>
            <a:r>
              <a:rPr lang="en-US" sz="2400" dirty="0">
                <a:solidFill>
                  <a:srgbClr val="1F497D"/>
                </a:solidFill>
              </a:rPr>
              <a:t>. It is crucial that the project description explain clearly </a:t>
            </a:r>
            <a:r>
              <a:rPr lang="en-US" sz="2400" b="1" dirty="0">
                <a:solidFill>
                  <a:srgbClr val="1F497D"/>
                </a:solidFill>
              </a:rPr>
              <a:t>how the PI will specifically benefit from the unique opportunities</a:t>
            </a:r>
            <a:r>
              <a:rPr lang="en-US" sz="2400" dirty="0">
                <a:solidFill>
                  <a:srgbClr val="1F497D"/>
                </a:solidFill>
              </a:rPr>
              <a:t> provided by the RII Track-4 fellowship. It should also detail both the </a:t>
            </a:r>
            <a:r>
              <a:rPr lang="en-US" sz="2400" b="1" dirty="0">
                <a:solidFill>
                  <a:srgbClr val="1F497D"/>
                </a:solidFill>
              </a:rPr>
              <a:t>role of the host site in achieving the research goals and objectives</a:t>
            </a:r>
            <a:r>
              <a:rPr lang="en-US" sz="2400" dirty="0">
                <a:solidFill>
                  <a:srgbClr val="1F497D"/>
                </a:solidFill>
              </a:rPr>
              <a:t> and </a:t>
            </a:r>
            <a:r>
              <a:rPr lang="en-US" sz="2400" b="1" dirty="0">
                <a:solidFill>
                  <a:srgbClr val="1F497D"/>
                </a:solidFill>
              </a:rPr>
              <a:t>how the benefits </a:t>
            </a:r>
            <a:r>
              <a:rPr lang="en-US" sz="2400" dirty="0">
                <a:solidFill>
                  <a:srgbClr val="1F497D"/>
                </a:solidFill>
              </a:rPr>
              <a:t>to the PI’s research career </a:t>
            </a:r>
            <a:r>
              <a:rPr lang="en-US" sz="2400" b="1" dirty="0">
                <a:solidFill>
                  <a:srgbClr val="1F497D"/>
                </a:solidFill>
              </a:rPr>
              <a:t>will be sustained </a:t>
            </a:r>
            <a:r>
              <a:rPr lang="en-US" sz="2400" dirty="0">
                <a:solidFill>
                  <a:srgbClr val="1F497D"/>
                </a:solidFill>
              </a:rPr>
              <a:t>beyond the award period.</a:t>
            </a: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937579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UM Internal Review Criteria</a:t>
            </a:r>
          </a:p>
        </p:txBody>
      </p:sp>
      <p:sp>
        <p:nvSpPr>
          <p:cNvPr id="6" name="Content Placeholder 2"/>
          <p:cNvSpPr>
            <a:spLocks noGrp="1"/>
          </p:cNvSpPr>
          <p:nvPr>
            <p:ph sz="quarter" idx="1"/>
          </p:nvPr>
        </p:nvSpPr>
        <p:spPr>
          <a:xfrm>
            <a:off x="363862" y="1581600"/>
            <a:ext cx="8059701" cy="4407027"/>
          </a:xfrm>
        </p:spPr>
        <p:txBody>
          <a:bodyPr>
            <a:noAutofit/>
          </a:bodyPr>
          <a:lstStyle/>
          <a:p>
            <a:pPr marL="0" lvl="1" indent="0">
              <a:spcAft>
                <a:spcPts val="600"/>
              </a:spcAft>
              <a:buClr>
                <a:schemeClr val="accent1"/>
              </a:buClr>
              <a:buSzPct val="85000"/>
              <a:buNone/>
            </a:pPr>
            <a:endParaRPr lang="en-US" sz="2400" dirty="0">
              <a:solidFill>
                <a:srgbClr val="1F497D"/>
              </a:solidFill>
            </a:endParaRPr>
          </a:p>
          <a:p>
            <a:pPr marL="342900" lvl="1" indent="-342900">
              <a:spcAft>
                <a:spcPts val="600"/>
              </a:spcAft>
              <a:buClr>
                <a:schemeClr val="accent1"/>
              </a:buClr>
              <a:buSzPct val="85000"/>
            </a:pPr>
            <a:r>
              <a:rPr lang="en-US" sz="2400" dirty="0">
                <a:solidFill>
                  <a:srgbClr val="1F497D"/>
                </a:solidFill>
              </a:rPr>
              <a:t>Intellectual Merit</a:t>
            </a:r>
          </a:p>
          <a:p>
            <a:pPr marL="342900" lvl="1" indent="-342900">
              <a:spcAft>
                <a:spcPts val="600"/>
              </a:spcAft>
              <a:buClr>
                <a:schemeClr val="accent1"/>
              </a:buClr>
              <a:buSzPct val="85000"/>
            </a:pPr>
            <a:r>
              <a:rPr lang="en-US" sz="2400" dirty="0">
                <a:solidFill>
                  <a:srgbClr val="1F497D"/>
                </a:solidFill>
              </a:rPr>
              <a:t>Broader Impacts</a:t>
            </a:r>
          </a:p>
          <a:p>
            <a:pPr marL="342900" lvl="1" indent="-342900">
              <a:spcAft>
                <a:spcPts val="600"/>
              </a:spcAft>
              <a:buClr>
                <a:schemeClr val="accent1"/>
              </a:buClr>
              <a:buSzPct val="85000"/>
            </a:pPr>
            <a:r>
              <a:rPr lang="en-US" sz="2400" dirty="0">
                <a:solidFill>
                  <a:srgbClr val="1F497D"/>
                </a:solidFill>
              </a:rPr>
              <a:t>Clarity of Writing </a:t>
            </a:r>
          </a:p>
          <a:p>
            <a:pPr marL="342900" lvl="1" indent="-342900">
              <a:spcAft>
                <a:spcPts val="600"/>
              </a:spcAft>
              <a:buClr>
                <a:schemeClr val="accent1"/>
              </a:buClr>
              <a:buSzPct val="85000"/>
            </a:pPr>
            <a:r>
              <a:rPr lang="en-US" sz="2400" dirty="0">
                <a:solidFill>
                  <a:srgbClr val="1F497D"/>
                </a:solidFill>
              </a:rPr>
              <a:t>Specificity</a:t>
            </a:r>
          </a:p>
          <a:p>
            <a:pPr marL="617220" lvl="2" indent="-342900">
              <a:spcAft>
                <a:spcPts val="600"/>
              </a:spcAft>
              <a:buClr>
                <a:schemeClr val="accent1"/>
              </a:buClr>
              <a:buSzPct val="85000"/>
            </a:pPr>
            <a:r>
              <a:rPr lang="en-US" sz="2200" dirty="0">
                <a:solidFill>
                  <a:srgbClr val="1F497D"/>
                </a:solidFill>
              </a:rPr>
              <a:t>Including Assessment</a:t>
            </a:r>
          </a:p>
          <a:p>
            <a:pPr marL="342900" lvl="1" indent="-342900">
              <a:spcAft>
                <a:spcPts val="600"/>
              </a:spcAft>
              <a:buClr>
                <a:schemeClr val="accent1"/>
              </a:buClr>
              <a:buSzPct val="85000"/>
            </a:pPr>
            <a:r>
              <a:rPr lang="en-US" sz="2400" dirty="0">
                <a:solidFill>
                  <a:srgbClr val="1F497D"/>
                </a:solidFill>
              </a:rPr>
              <a:t>Strength of Proposed Partnership</a:t>
            </a:r>
          </a:p>
          <a:p>
            <a:pPr marL="617220" lvl="2" indent="-342900">
              <a:spcAft>
                <a:spcPts val="600"/>
              </a:spcAft>
              <a:buClr>
                <a:schemeClr val="accent1"/>
              </a:buClr>
              <a:buSzPct val="85000"/>
            </a:pPr>
            <a:r>
              <a:rPr lang="en-US" sz="2200" dirty="0">
                <a:solidFill>
                  <a:srgbClr val="1F497D"/>
                </a:solidFill>
              </a:rPr>
              <a:t>Obvious benefit? Clear host support of idea?</a:t>
            </a:r>
          </a:p>
          <a:p>
            <a:pPr marL="342900" lvl="1" indent="-342900">
              <a:spcAft>
                <a:spcPts val="600"/>
              </a:spcAft>
              <a:buClr>
                <a:schemeClr val="accent1"/>
              </a:buClr>
              <a:buSzPct val="85000"/>
            </a:pPr>
            <a:r>
              <a:rPr lang="en-US" sz="2400" dirty="0">
                <a:solidFill>
                  <a:srgbClr val="1F497D"/>
                </a:solidFill>
              </a:rPr>
              <a:t>Sufficiency of Letter from Administrative Supervisor</a:t>
            </a: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2165562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Non-Duplicative Effort</a:t>
            </a:r>
          </a:p>
        </p:txBody>
      </p:sp>
      <p:sp>
        <p:nvSpPr>
          <p:cNvPr id="6" name="Content Placeholder 2"/>
          <p:cNvSpPr>
            <a:spLocks noGrp="1"/>
          </p:cNvSpPr>
          <p:nvPr>
            <p:ph sz="quarter" idx="1"/>
          </p:nvPr>
        </p:nvSpPr>
        <p:spPr>
          <a:xfrm>
            <a:off x="405426" y="1955673"/>
            <a:ext cx="7432548" cy="4407027"/>
          </a:xfrm>
        </p:spPr>
        <p:txBody>
          <a:bodyPr>
            <a:noAutofit/>
          </a:bodyPr>
          <a:lstStyle/>
          <a:p>
            <a:pPr marL="0" lvl="1" indent="0">
              <a:spcAft>
                <a:spcPts val="600"/>
              </a:spcAft>
              <a:buClr>
                <a:schemeClr val="accent1"/>
              </a:buClr>
              <a:buSzPct val="85000"/>
              <a:buNone/>
            </a:pPr>
            <a:r>
              <a:rPr lang="en-US" sz="2400" dirty="0" err="1">
                <a:solidFill>
                  <a:srgbClr val="1F497D"/>
                </a:solidFill>
              </a:rPr>
              <a:t>EPSCoR</a:t>
            </a:r>
            <a:r>
              <a:rPr lang="en-US" sz="2400" dirty="0">
                <a:solidFill>
                  <a:srgbClr val="1F497D"/>
                </a:solidFill>
              </a:rPr>
              <a:t> support of a RII Track-4 activity should not duplicate support from any other available federal, jurisdictional, or institutional resources. </a:t>
            </a:r>
            <a:br>
              <a:rPr lang="en-US" sz="2400" dirty="0">
                <a:solidFill>
                  <a:srgbClr val="1F497D"/>
                </a:solidFill>
              </a:rPr>
            </a:br>
            <a:br>
              <a:rPr lang="en-US" sz="2400" dirty="0">
                <a:solidFill>
                  <a:srgbClr val="1F497D"/>
                </a:solidFill>
              </a:rPr>
            </a:br>
            <a:r>
              <a:rPr lang="en-US" sz="2400" dirty="0">
                <a:solidFill>
                  <a:srgbClr val="1F497D"/>
                </a:solidFill>
              </a:rPr>
              <a:t>The support should contribute to both the PI’s research capacity and to the improvement of their institution’s scientific competitiveness more broadly.</a:t>
            </a: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1754119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49"/>
            <a:ext cx="9144000" cy="758952"/>
          </a:xfrm>
        </p:spPr>
        <p:txBody>
          <a:bodyPr>
            <a:normAutofit/>
          </a:bodyPr>
          <a:lstStyle/>
          <a:p>
            <a:r>
              <a:rPr lang="en-US" dirty="0"/>
              <a:t>Questions/Discussion</a:t>
            </a:r>
          </a:p>
        </p:txBody>
      </p:sp>
      <p:sp>
        <p:nvSpPr>
          <p:cNvPr id="6" name="Content Placeholder 2"/>
          <p:cNvSpPr>
            <a:spLocks noGrp="1"/>
          </p:cNvSpPr>
          <p:nvPr>
            <p:ph sz="quarter" idx="1"/>
          </p:nvPr>
        </p:nvSpPr>
        <p:spPr>
          <a:xfrm>
            <a:off x="1101852" y="1955673"/>
            <a:ext cx="7432548" cy="4407027"/>
          </a:xfrm>
        </p:spPr>
        <p:txBody>
          <a:bodyPr>
            <a:noAutofit/>
          </a:bodyPr>
          <a:lstStyle/>
          <a:p>
            <a:pPr marL="342900" lvl="1" indent="-342900">
              <a:spcAft>
                <a:spcPts val="600"/>
              </a:spcAft>
              <a:buClr>
                <a:schemeClr val="accent1"/>
              </a:buClr>
              <a:buSzPct val="85000"/>
            </a:pPr>
            <a:endParaRPr lang="en-US" sz="1800" dirty="0"/>
          </a:p>
          <a:p>
            <a:pPr>
              <a:spcAft>
                <a:spcPts val="600"/>
              </a:spcAft>
            </a:pPr>
            <a:endParaRPr lang="en-US" sz="1800" dirty="0"/>
          </a:p>
          <a:p>
            <a:pPr>
              <a:lnSpc>
                <a:spcPct val="90000"/>
              </a:lnSpc>
              <a:spcAft>
                <a:spcPts val="1800"/>
              </a:spcAft>
            </a:pPr>
            <a:endParaRPr lang="en-US" sz="1800" dirty="0"/>
          </a:p>
          <a:p>
            <a:pPr>
              <a:lnSpc>
                <a:spcPct val="90000"/>
              </a:lnSpc>
              <a:spcAft>
                <a:spcPts val="1200"/>
              </a:spcAft>
            </a:pPr>
            <a:endParaRPr lang="en-US" sz="1800" dirty="0"/>
          </a:p>
          <a:p>
            <a:pPr>
              <a:lnSpc>
                <a:spcPct val="90000"/>
              </a:lnSpc>
              <a:spcAft>
                <a:spcPts val="1200"/>
              </a:spcAft>
            </a:pPr>
            <a:endParaRPr lang="en-US" sz="1800" dirty="0"/>
          </a:p>
          <a:p>
            <a:pPr lvl="1">
              <a:lnSpc>
                <a:spcPct val="90000"/>
              </a:lnSpc>
              <a:spcAft>
                <a:spcPts val="600"/>
              </a:spcAft>
            </a:pPr>
            <a:endParaRPr lang="en-US" sz="1800" dirty="0"/>
          </a:p>
        </p:txBody>
      </p:sp>
    </p:spTree>
    <p:extLst>
      <p:ext uri="{BB962C8B-B14F-4D97-AF65-F5344CB8AC3E}">
        <p14:creationId xmlns:p14="http://schemas.microsoft.com/office/powerpoint/2010/main" val="247439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solidFill>
                  <a:srgbClr val="C70000"/>
                </a:solidFill>
                <a:latin typeface="Arial" charset="0"/>
              </a:rPr>
              <a:t>Key Points</a:t>
            </a:r>
          </a:p>
        </p:txBody>
      </p:sp>
      <p:sp>
        <p:nvSpPr>
          <p:cNvPr id="19458" name="Content Placeholder 2"/>
          <p:cNvSpPr>
            <a:spLocks noGrp="1"/>
          </p:cNvSpPr>
          <p:nvPr>
            <p:ph idx="1"/>
          </p:nvPr>
        </p:nvSpPr>
        <p:spPr>
          <a:xfrm>
            <a:off x="301752" y="1628648"/>
            <a:ext cx="8503920" cy="4572000"/>
          </a:xfrm>
        </p:spPr>
        <p:txBody>
          <a:bodyPr>
            <a:normAutofit/>
          </a:bodyPr>
          <a:lstStyle/>
          <a:p>
            <a:r>
              <a:rPr lang="en-US" sz="2400" dirty="0">
                <a:solidFill>
                  <a:schemeClr val="tx2"/>
                </a:solidFill>
                <a:latin typeface="Arial" charset="0"/>
                <a:cs typeface="Arial" charset="0"/>
              </a:rPr>
              <a:t>Spend extended periods of time at research premier research facilities</a:t>
            </a:r>
          </a:p>
          <a:p>
            <a:r>
              <a:rPr lang="en-US" sz="2400" dirty="0">
                <a:solidFill>
                  <a:schemeClr val="tx2"/>
                </a:solidFill>
                <a:latin typeface="Arial" charset="0"/>
                <a:cs typeface="Arial" charset="0"/>
              </a:rPr>
              <a:t>Far enough away that temporary relocation is necessary </a:t>
            </a:r>
          </a:p>
          <a:p>
            <a:r>
              <a:rPr lang="en-US" sz="2400" dirty="0">
                <a:solidFill>
                  <a:schemeClr val="tx2"/>
                </a:solidFill>
                <a:latin typeface="Arial" charset="0"/>
                <a:cs typeface="Arial" charset="0"/>
              </a:rPr>
              <a:t>Have a major impact on career trajectory</a:t>
            </a:r>
          </a:p>
          <a:p>
            <a:r>
              <a:rPr lang="en-US" sz="2400" dirty="0">
                <a:solidFill>
                  <a:schemeClr val="tx2"/>
                </a:solidFill>
                <a:latin typeface="Arial" charset="0"/>
                <a:cs typeface="Arial" charset="0"/>
              </a:rPr>
              <a:t>Up to 6 months total over 2 years</a:t>
            </a:r>
          </a:p>
        </p:txBody>
      </p:sp>
    </p:spTree>
    <p:extLst>
      <p:ext uri="{BB962C8B-B14F-4D97-AF65-F5344CB8AC3E}">
        <p14:creationId xmlns:p14="http://schemas.microsoft.com/office/powerpoint/2010/main" val="167472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solidFill>
                  <a:srgbClr val="C70000"/>
                </a:solidFill>
                <a:latin typeface="Arial" charset="0"/>
              </a:rPr>
              <a:t>Host Site</a:t>
            </a:r>
          </a:p>
        </p:txBody>
      </p:sp>
      <p:sp>
        <p:nvSpPr>
          <p:cNvPr id="19458" name="Content Placeholder 2"/>
          <p:cNvSpPr>
            <a:spLocks noGrp="1"/>
          </p:cNvSpPr>
          <p:nvPr>
            <p:ph idx="1"/>
          </p:nvPr>
        </p:nvSpPr>
        <p:spPr>
          <a:xfrm>
            <a:off x="190915" y="1850322"/>
            <a:ext cx="8503920" cy="4572000"/>
          </a:xfrm>
        </p:spPr>
        <p:txBody>
          <a:bodyPr>
            <a:normAutofit lnSpcReduction="10000"/>
          </a:bodyPr>
          <a:lstStyle/>
          <a:p>
            <a:r>
              <a:rPr lang="en-US" sz="2400" dirty="0">
                <a:solidFill>
                  <a:schemeClr val="tx2"/>
                </a:solidFill>
                <a:latin typeface="Arial" charset="0"/>
                <a:cs typeface="Arial" charset="0"/>
              </a:rPr>
              <a:t>Host sites for fellowship projects must be located within the United States, its territories, or possessions. </a:t>
            </a:r>
            <a:br>
              <a:rPr lang="en-US" sz="2400" dirty="0">
                <a:solidFill>
                  <a:schemeClr val="tx2"/>
                </a:solidFill>
                <a:latin typeface="Arial" charset="0"/>
                <a:cs typeface="Arial" charset="0"/>
              </a:rPr>
            </a:br>
            <a:endParaRPr lang="en-US" sz="2400" dirty="0">
              <a:solidFill>
                <a:schemeClr val="tx2"/>
              </a:solidFill>
              <a:latin typeface="Arial" charset="0"/>
              <a:cs typeface="Arial" charset="0"/>
            </a:endParaRPr>
          </a:p>
          <a:p>
            <a:r>
              <a:rPr lang="en-US" sz="2400" dirty="0">
                <a:solidFill>
                  <a:schemeClr val="tx2"/>
                </a:solidFill>
                <a:latin typeface="Arial" charset="0"/>
                <a:cs typeface="Arial" charset="0"/>
              </a:rPr>
              <a:t>Host sites may be:</a:t>
            </a:r>
          </a:p>
          <a:p>
            <a:pPr lvl="1"/>
            <a:r>
              <a:rPr lang="en-US" sz="1900" dirty="0">
                <a:solidFill>
                  <a:schemeClr val="tx2"/>
                </a:solidFill>
                <a:latin typeface="Arial" charset="0"/>
                <a:cs typeface="Arial" charset="0"/>
              </a:rPr>
              <a:t>a government laboratory</a:t>
            </a:r>
            <a:endParaRPr lang="en-US" sz="1900" dirty="0">
              <a:latin typeface="Arial" charset="0"/>
              <a:cs typeface="Arial" charset="0"/>
            </a:endParaRPr>
          </a:p>
          <a:p>
            <a:pPr lvl="1"/>
            <a:r>
              <a:rPr lang="en-US" sz="1900" dirty="0">
                <a:solidFill>
                  <a:schemeClr val="tx2"/>
                </a:solidFill>
                <a:latin typeface="Arial" charset="0"/>
                <a:cs typeface="Arial" charset="0"/>
              </a:rPr>
              <a:t>a Federally Funded Research and Development Center (FFRDC)</a:t>
            </a:r>
          </a:p>
          <a:p>
            <a:pPr lvl="1"/>
            <a:r>
              <a:rPr lang="en-US" sz="1900" dirty="0">
                <a:solidFill>
                  <a:schemeClr val="tx2"/>
                </a:solidFill>
                <a:latin typeface="Arial" charset="0"/>
                <a:cs typeface="Arial" charset="0"/>
              </a:rPr>
              <a:t>a commercial or non-profit research center, or </a:t>
            </a:r>
          </a:p>
          <a:p>
            <a:pPr lvl="1"/>
            <a:r>
              <a:rPr lang="en-US" sz="1900" dirty="0">
                <a:solidFill>
                  <a:schemeClr val="tx2"/>
                </a:solidFill>
                <a:latin typeface="Arial" charset="0"/>
                <a:cs typeface="Arial" charset="0"/>
              </a:rPr>
              <a:t>an academic institution.</a:t>
            </a:r>
            <a:br>
              <a:rPr lang="en-US" sz="1900" dirty="0">
                <a:solidFill>
                  <a:schemeClr val="tx2"/>
                </a:solidFill>
                <a:latin typeface="Arial" charset="0"/>
                <a:cs typeface="Arial" charset="0"/>
              </a:rPr>
            </a:br>
            <a:endParaRPr lang="en-US" sz="1900" dirty="0">
              <a:solidFill>
                <a:schemeClr val="tx2"/>
              </a:solidFill>
              <a:latin typeface="Arial" charset="0"/>
              <a:cs typeface="Arial" charset="0"/>
            </a:endParaRPr>
          </a:p>
          <a:p>
            <a:r>
              <a:rPr lang="en-US" sz="2400" dirty="0">
                <a:solidFill>
                  <a:schemeClr val="tx2"/>
                </a:solidFill>
                <a:latin typeface="Arial" charset="0"/>
                <a:cs typeface="Arial" charset="0"/>
              </a:rPr>
              <a:t>Host site for UM fellows should probably NOT be in Miss.</a:t>
            </a:r>
          </a:p>
          <a:p>
            <a:pPr lvl="1"/>
            <a:r>
              <a:rPr lang="en-US" sz="1900" dirty="0">
                <a:latin typeface="Arial" charset="0"/>
                <a:cs typeface="Arial" charset="0"/>
              </a:rPr>
              <a:t>But, if at least 4 hours drive away, then </a:t>
            </a:r>
            <a:r>
              <a:rPr lang="en-US" sz="1900" dirty="0">
                <a:solidFill>
                  <a:srgbClr val="C70000"/>
                </a:solidFill>
                <a:latin typeface="Arial" charset="0"/>
                <a:cs typeface="Arial" charset="0"/>
              </a:rPr>
              <a:t>maybe </a:t>
            </a:r>
            <a:r>
              <a:rPr lang="en-US" sz="1900" dirty="0">
                <a:latin typeface="Arial" charset="0"/>
                <a:cs typeface="Arial" charset="0"/>
              </a:rPr>
              <a:t>(e.g., Gulf Coast)</a:t>
            </a:r>
          </a:p>
          <a:p>
            <a:pPr lvl="1"/>
            <a:r>
              <a:rPr lang="en-US" sz="1900" i="1" dirty="0">
                <a:solidFill>
                  <a:srgbClr val="C70000"/>
                </a:solidFill>
                <a:latin typeface="Arial" charset="0"/>
                <a:cs typeface="Arial" charset="0"/>
              </a:rPr>
              <a:t>Is there any precedent for providing awards for same-jurisdiction fellowships? If so, demonstrate that in your internal pre-proposal.</a:t>
            </a:r>
          </a:p>
        </p:txBody>
      </p:sp>
    </p:spTree>
    <p:extLst>
      <p:ext uri="{BB962C8B-B14F-4D97-AF65-F5344CB8AC3E}">
        <p14:creationId xmlns:p14="http://schemas.microsoft.com/office/powerpoint/2010/main" val="228890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solidFill>
                  <a:srgbClr val="C70000"/>
                </a:solidFill>
                <a:latin typeface="Arial" charset="0"/>
              </a:rPr>
              <a:t>Eligibility</a:t>
            </a:r>
          </a:p>
        </p:txBody>
      </p:sp>
      <p:sp>
        <p:nvSpPr>
          <p:cNvPr id="19458" name="Content Placeholder 2"/>
          <p:cNvSpPr>
            <a:spLocks noGrp="1"/>
          </p:cNvSpPr>
          <p:nvPr>
            <p:ph idx="1"/>
          </p:nvPr>
        </p:nvSpPr>
        <p:spPr>
          <a:xfrm>
            <a:off x="163206" y="1503957"/>
            <a:ext cx="8503920" cy="5038852"/>
          </a:xfrm>
        </p:spPr>
        <p:txBody>
          <a:bodyPr>
            <a:normAutofit lnSpcReduction="10000"/>
          </a:bodyPr>
          <a:lstStyle/>
          <a:p>
            <a:r>
              <a:rPr lang="en-US" sz="2400" dirty="0">
                <a:solidFill>
                  <a:schemeClr val="tx2"/>
                </a:solidFill>
                <a:latin typeface="Arial" charset="0"/>
              </a:rPr>
              <a:t>Solicitation I.B (page 4)</a:t>
            </a:r>
          </a:p>
          <a:p>
            <a:r>
              <a:rPr lang="en-US" sz="2400" dirty="0">
                <a:solidFill>
                  <a:schemeClr val="tx2"/>
                </a:solidFill>
                <a:latin typeface="Arial" charset="0"/>
              </a:rPr>
              <a:t>Mississippi is an </a:t>
            </a:r>
            <a:r>
              <a:rPr lang="en-US" sz="2400" dirty="0" err="1">
                <a:solidFill>
                  <a:schemeClr val="tx2"/>
                </a:solidFill>
                <a:latin typeface="Arial" charset="0"/>
              </a:rPr>
              <a:t>EPSCoR</a:t>
            </a:r>
            <a:r>
              <a:rPr lang="en-US" sz="2400" dirty="0">
                <a:solidFill>
                  <a:schemeClr val="tx2"/>
                </a:solidFill>
                <a:latin typeface="Arial" charset="0"/>
              </a:rPr>
              <a:t> state</a:t>
            </a:r>
          </a:p>
          <a:p>
            <a:r>
              <a:rPr lang="en-US" sz="2400" dirty="0">
                <a:solidFill>
                  <a:schemeClr val="tx2"/>
                </a:solidFill>
                <a:latin typeface="Arial" charset="0"/>
              </a:rPr>
              <a:t>Non-tenured faculty (at time of submission)</a:t>
            </a:r>
          </a:p>
          <a:p>
            <a:pPr marL="0" indent="0">
              <a:buNone/>
            </a:pPr>
            <a:endParaRPr lang="en-US" sz="2400" dirty="0">
              <a:solidFill>
                <a:schemeClr val="tx2"/>
              </a:solidFill>
              <a:latin typeface="Arial" charset="0"/>
            </a:endParaRPr>
          </a:p>
          <a:p>
            <a:pPr marL="0" indent="0">
              <a:buNone/>
            </a:pPr>
            <a:r>
              <a:rPr lang="en-US" sz="2400" dirty="0">
                <a:solidFill>
                  <a:schemeClr val="tx2"/>
                </a:solidFill>
                <a:latin typeface="Arial" charset="0"/>
              </a:rPr>
              <a:t>“PIs employed by degree-granting institutions of higher education must hold a non-tenured faculty appointment.”</a:t>
            </a:r>
          </a:p>
          <a:p>
            <a:pPr marL="0" indent="0">
              <a:buNone/>
            </a:pPr>
            <a:br>
              <a:rPr lang="en-US" sz="2400" dirty="0">
                <a:solidFill>
                  <a:schemeClr val="tx2"/>
                </a:solidFill>
                <a:latin typeface="Arial" charset="0"/>
              </a:rPr>
            </a:br>
            <a:r>
              <a:rPr lang="en-US" sz="2400" dirty="0">
                <a:solidFill>
                  <a:schemeClr val="tx2"/>
                </a:solidFill>
                <a:latin typeface="Arial" charset="0"/>
              </a:rPr>
              <a:t>“This may be in the form of a pre-tenure tenure-track position or a </a:t>
            </a:r>
            <a:r>
              <a:rPr lang="en-US" sz="2400" b="1" dirty="0">
                <a:solidFill>
                  <a:schemeClr val="tx2"/>
                </a:solidFill>
                <a:latin typeface="Arial" charset="0"/>
              </a:rPr>
              <a:t>long-term</a:t>
            </a:r>
            <a:r>
              <a:rPr lang="en-US" sz="2400" dirty="0">
                <a:solidFill>
                  <a:schemeClr val="tx2"/>
                </a:solidFill>
                <a:latin typeface="Arial" charset="0"/>
              </a:rPr>
              <a:t> non-tenure-track position.”</a:t>
            </a:r>
            <a:br>
              <a:rPr lang="en-US" sz="2400" dirty="0">
                <a:solidFill>
                  <a:schemeClr val="tx2"/>
                </a:solidFill>
                <a:latin typeface="Arial" charset="0"/>
              </a:rPr>
            </a:br>
            <a:endParaRPr lang="en-US" sz="2400" dirty="0">
              <a:solidFill>
                <a:schemeClr val="tx2"/>
              </a:solidFill>
              <a:latin typeface="Arial" charset="0"/>
            </a:endParaRPr>
          </a:p>
          <a:p>
            <a:pPr marL="0" indent="0">
              <a:buNone/>
            </a:pPr>
            <a:r>
              <a:rPr lang="en-US" sz="2400" dirty="0">
                <a:solidFill>
                  <a:schemeClr val="tx2"/>
                </a:solidFill>
                <a:latin typeface="Arial" charset="0"/>
              </a:rPr>
              <a:t>Persons holding non-faculty research staff positions or transitional (&lt; 3 years) fixed-term postdoctoral appointments are </a:t>
            </a:r>
            <a:r>
              <a:rPr lang="en-US" sz="2400" dirty="0">
                <a:solidFill>
                  <a:srgbClr val="C70000"/>
                </a:solidFill>
                <a:latin typeface="Arial" charset="0"/>
              </a:rPr>
              <a:t>not eligible</a:t>
            </a:r>
            <a:r>
              <a:rPr lang="en-US" sz="2400" dirty="0">
                <a:solidFill>
                  <a:schemeClr val="tx2"/>
                </a:solidFill>
                <a:latin typeface="Arial" charset="0"/>
              </a:rPr>
              <a:t>.”</a:t>
            </a:r>
          </a:p>
          <a:p>
            <a:endParaRPr lang="en-US" sz="2400" dirty="0">
              <a:solidFill>
                <a:schemeClr val="tx2"/>
              </a:solidFill>
              <a:latin typeface="Arial" charset="0"/>
            </a:endParaRPr>
          </a:p>
          <a:p>
            <a:endParaRPr lang="en-US" sz="2400" dirty="0">
              <a:solidFill>
                <a:schemeClr val="tx2"/>
              </a:solidFill>
              <a:latin typeface="Arial" charset="0"/>
            </a:endParaRPr>
          </a:p>
        </p:txBody>
      </p:sp>
    </p:spTree>
    <p:extLst>
      <p:ext uri="{BB962C8B-B14F-4D97-AF65-F5344CB8AC3E}">
        <p14:creationId xmlns:p14="http://schemas.microsoft.com/office/powerpoint/2010/main" val="3673743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solidFill>
                  <a:srgbClr val="C70000"/>
                </a:solidFill>
                <a:latin typeface="Arial" charset="0"/>
              </a:rPr>
              <a:t>Eligibility</a:t>
            </a:r>
          </a:p>
        </p:txBody>
      </p:sp>
      <p:sp>
        <p:nvSpPr>
          <p:cNvPr id="19458" name="Content Placeholder 2"/>
          <p:cNvSpPr>
            <a:spLocks noGrp="1"/>
          </p:cNvSpPr>
          <p:nvPr>
            <p:ph idx="1"/>
          </p:nvPr>
        </p:nvSpPr>
        <p:spPr>
          <a:xfrm>
            <a:off x="258898" y="1819148"/>
            <a:ext cx="8503920" cy="5038852"/>
          </a:xfrm>
        </p:spPr>
        <p:txBody>
          <a:bodyPr>
            <a:normAutofit fontScale="92500" lnSpcReduction="10000"/>
          </a:bodyPr>
          <a:lstStyle/>
          <a:p>
            <a:pPr marL="0" indent="0">
              <a:buNone/>
            </a:pPr>
            <a:r>
              <a:rPr lang="en-US" sz="2400" i="1" dirty="0">
                <a:solidFill>
                  <a:schemeClr val="tx2"/>
                </a:solidFill>
                <a:latin typeface="Arial" charset="0"/>
              </a:rPr>
              <a:t>Persons who hold non-tenured faculty positions at institutions of higher education within </a:t>
            </a:r>
            <a:r>
              <a:rPr lang="en-US" sz="2400" i="1" dirty="0" err="1">
                <a:solidFill>
                  <a:schemeClr val="tx2"/>
                </a:solidFill>
                <a:latin typeface="Arial" charset="0"/>
              </a:rPr>
              <a:t>EPSCoR</a:t>
            </a:r>
            <a:r>
              <a:rPr lang="en-US" sz="2400" i="1" dirty="0">
                <a:solidFill>
                  <a:schemeClr val="tx2"/>
                </a:solidFill>
                <a:latin typeface="Arial" charset="0"/>
              </a:rPr>
              <a:t> jurisdictions may participate in RII Track-4. It is anticipated that most proposals will be submitted by PIs who hold tenure-track appointments but have not yet received tenure as of the proposal deadline date. However, faculty members at degree-granting institutions who hold long-term positions outside of the tenure track are also explicitly eligible for consideration, regardless of their position title or rank. ...persons who hold transitional (less than three years) fixed-term postdoctoral appointments are not eligible to apply, even if their organizations classify such appointments as ‘faculty’ for administrative purposes. </a:t>
            </a:r>
            <a:br>
              <a:rPr lang="en-US" sz="2400" i="1" dirty="0">
                <a:solidFill>
                  <a:schemeClr val="tx2"/>
                </a:solidFill>
                <a:latin typeface="Arial" charset="0"/>
              </a:rPr>
            </a:br>
            <a:r>
              <a:rPr lang="en-US" sz="2400" i="1" dirty="0">
                <a:solidFill>
                  <a:schemeClr val="tx2"/>
                </a:solidFill>
                <a:latin typeface="Arial" charset="0"/>
              </a:rPr>
              <a:t>In all cases, the </a:t>
            </a:r>
            <a:r>
              <a:rPr lang="en-US" sz="2400" b="1" i="1" dirty="0">
                <a:solidFill>
                  <a:schemeClr val="tx2"/>
                </a:solidFill>
                <a:latin typeface="Arial" charset="0"/>
              </a:rPr>
              <a:t>required Letter of Support from the PI’s supervisory administrator should verify the PI’s eligibility relative to these criteria. </a:t>
            </a:r>
            <a:r>
              <a:rPr lang="en-US" sz="2400" i="1" dirty="0">
                <a:solidFill>
                  <a:schemeClr val="tx2"/>
                </a:solidFill>
                <a:latin typeface="Arial" charset="0"/>
              </a:rPr>
              <a:t>Questions regarding PI eligibility for RII Track-4 should be directed toward the cognizant Program Officers listed above.</a:t>
            </a:r>
          </a:p>
          <a:p>
            <a:endParaRPr lang="en-US" sz="2400" dirty="0">
              <a:solidFill>
                <a:schemeClr val="tx2"/>
              </a:solidFill>
              <a:latin typeface="Arial" charset="0"/>
            </a:endParaRPr>
          </a:p>
        </p:txBody>
      </p:sp>
    </p:spTree>
    <p:extLst>
      <p:ext uri="{BB962C8B-B14F-4D97-AF65-F5344CB8AC3E}">
        <p14:creationId xmlns:p14="http://schemas.microsoft.com/office/powerpoint/2010/main" val="149874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latin typeface="Arial" charset="0"/>
              </a:rPr>
              <a:t>Eligible Expenses</a:t>
            </a:r>
          </a:p>
        </p:txBody>
      </p:sp>
      <p:sp>
        <p:nvSpPr>
          <p:cNvPr id="19458" name="Content Placeholder 2"/>
          <p:cNvSpPr>
            <a:spLocks noGrp="1"/>
          </p:cNvSpPr>
          <p:nvPr>
            <p:ph idx="1"/>
          </p:nvPr>
        </p:nvSpPr>
        <p:spPr>
          <a:xfrm>
            <a:off x="253198" y="1739484"/>
            <a:ext cx="8634430" cy="4572000"/>
          </a:xfrm>
        </p:spPr>
        <p:txBody>
          <a:bodyPr>
            <a:normAutofit fontScale="92500" lnSpcReduction="20000"/>
          </a:bodyPr>
          <a:lstStyle/>
          <a:p>
            <a:r>
              <a:rPr lang="en-US" sz="2400" dirty="0">
                <a:solidFill>
                  <a:schemeClr val="tx2"/>
                </a:solidFill>
                <a:latin typeface="Arial" charset="0"/>
                <a:cs typeface="Arial" charset="0"/>
              </a:rPr>
              <a:t>$300k Max Budget</a:t>
            </a:r>
          </a:p>
          <a:p>
            <a:pPr lvl="1"/>
            <a:r>
              <a:rPr lang="en-US" sz="1900" dirty="0">
                <a:solidFill>
                  <a:schemeClr val="tx2"/>
                </a:solidFill>
                <a:latin typeface="Arial" charset="0"/>
                <a:cs typeface="Arial" charset="0"/>
              </a:rPr>
              <a:t>Including Direct and Indirect Costs</a:t>
            </a:r>
          </a:p>
          <a:p>
            <a:pPr lvl="1"/>
            <a:r>
              <a:rPr lang="en-US" sz="1900" dirty="0">
                <a:solidFill>
                  <a:srgbClr val="C70000"/>
                </a:solidFill>
                <a:latin typeface="Arial" charset="0"/>
                <a:cs typeface="Arial" charset="0"/>
              </a:rPr>
              <a:t>But most projects won’t come close to this!</a:t>
            </a:r>
          </a:p>
          <a:p>
            <a:r>
              <a:rPr lang="en-US" sz="2400" dirty="0">
                <a:solidFill>
                  <a:schemeClr val="tx2"/>
                </a:solidFill>
                <a:latin typeface="Arial" charset="0"/>
                <a:cs typeface="Arial" charset="0"/>
              </a:rPr>
              <a:t>Up to 6 months salary plus fringes for the PI and one additional trainee-level researcher </a:t>
            </a:r>
          </a:p>
          <a:p>
            <a:pPr lvl="1"/>
            <a:r>
              <a:rPr lang="en-US" sz="1900" dirty="0">
                <a:solidFill>
                  <a:schemeClr val="tx2"/>
                </a:solidFill>
                <a:latin typeface="Arial" charset="0"/>
                <a:cs typeface="Arial" charset="0"/>
              </a:rPr>
              <a:t>(typically a graduate student or postdoctoral fellow); </a:t>
            </a:r>
          </a:p>
          <a:p>
            <a:r>
              <a:rPr lang="en-US" sz="2400" dirty="0">
                <a:solidFill>
                  <a:schemeClr val="tx2"/>
                </a:solidFill>
                <a:latin typeface="Arial" charset="0"/>
                <a:cs typeface="Arial" charset="0"/>
              </a:rPr>
              <a:t>expenses (up to $75K) for PI &amp;1 trainee-level researcher:</a:t>
            </a:r>
          </a:p>
          <a:p>
            <a:pPr lvl="1"/>
            <a:r>
              <a:rPr lang="en-US" sz="1900" dirty="0">
                <a:latin typeface="Arial" charset="0"/>
                <a:cs typeface="Arial" charset="0"/>
              </a:rPr>
              <a:t>T</a:t>
            </a:r>
            <a:r>
              <a:rPr lang="en-US" sz="1900" dirty="0">
                <a:solidFill>
                  <a:schemeClr val="tx2"/>
                </a:solidFill>
                <a:latin typeface="Arial" charset="0"/>
                <a:cs typeface="Arial" charset="0"/>
              </a:rPr>
              <a:t>o travel to the host site</a:t>
            </a:r>
            <a:r>
              <a:rPr lang="en-US" sz="1900" dirty="0">
                <a:latin typeface="Arial" charset="0"/>
                <a:cs typeface="Arial" charset="0"/>
              </a:rPr>
              <a:t> (up to $20,000 total for both)</a:t>
            </a:r>
            <a:endParaRPr lang="en-US" sz="1900" dirty="0">
              <a:solidFill>
                <a:schemeClr val="tx2"/>
              </a:solidFill>
              <a:latin typeface="Arial" charset="0"/>
              <a:cs typeface="Arial" charset="0"/>
            </a:endParaRPr>
          </a:p>
          <a:p>
            <a:pPr lvl="1"/>
            <a:r>
              <a:rPr lang="en-US" sz="1900" dirty="0">
                <a:solidFill>
                  <a:schemeClr val="tx2"/>
                </a:solidFill>
                <a:latin typeface="Arial" charset="0"/>
                <a:cs typeface="Arial" charset="0"/>
              </a:rPr>
              <a:t>Living expenses at host site (</a:t>
            </a:r>
            <a:r>
              <a:rPr lang="en-US" sz="1900" dirty="0">
                <a:latin typeface="Arial" charset="0"/>
                <a:cs typeface="Arial" charset="0"/>
              </a:rPr>
              <a:t>up to $50,000 total for both)</a:t>
            </a:r>
          </a:p>
          <a:p>
            <a:pPr lvl="1"/>
            <a:r>
              <a:rPr lang="en-US" sz="1900" dirty="0">
                <a:solidFill>
                  <a:schemeClr val="tx2"/>
                </a:solidFill>
                <a:latin typeface="Arial" charset="0"/>
                <a:cs typeface="Arial" charset="0"/>
              </a:rPr>
              <a:t>Other </a:t>
            </a:r>
            <a:r>
              <a:rPr lang="en-US" sz="1900" dirty="0">
                <a:latin typeface="Arial" charset="0"/>
                <a:cs typeface="Arial" charset="0"/>
              </a:rPr>
              <a:t>related travel (up to $5,000 for both)</a:t>
            </a:r>
            <a:endParaRPr lang="en-US" sz="1900" dirty="0">
              <a:solidFill>
                <a:schemeClr val="tx2"/>
              </a:solidFill>
              <a:latin typeface="Arial" charset="0"/>
              <a:cs typeface="Arial" charset="0"/>
            </a:endParaRPr>
          </a:p>
          <a:p>
            <a:r>
              <a:rPr lang="en-US" sz="2400" dirty="0">
                <a:solidFill>
                  <a:schemeClr val="tx2"/>
                </a:solidFill>
                <a:latin typeface="Arial" charset="0"/>
                <a:cs typeface="Arial" charset="0"/>
              </a:rPr>
              <a:t>Up to $10K in other direct costs related to host site activities:</a:t>
            </a:r>
          </a:p>
          <a:p>
            <a:pPr lvl="1"/>
            <a:r>
              <a:rPr lang="en-US" sz="1900" dirty="0">
                <a:latin typeface="Arial" charset="0"/>
                <a:cs typeface="Arial" charset="0"/>
              </a:rPr>
              <a:t>supplies, shipping equipment, publication costs, facility use fees, etc.</a:t>
            </a:r>
            <a:endParaRPr lang="en-US" sz="1900" dirty="0">
              <a:solidFill>
                <a:schemeClr val="tx2"/>
              </a:solidFill>
              <a:latin typeface="Arial" charset="0"/>
              <a:cs typeface="Arial" charset="0"/>
            </a:endParaRPr>
          </a:p>
          <a:p>
            <a:r>
              <a:rPr lang="en-US" sz="2400" dirty="0">
                <a:solidFill>
                  <a:schemeClr val="tx2"/>
                </a:solidFill>
                <a:latin typeface="Arial" charset="0"/>
                <a:cs typeface="Arial" charset="0"/>
              </a:rPr>
              <a:t>Indirect costs calculated on Modified Total Direct Costs</a:t>
            </a:r>
            <a:endParaRPr lang="en-US" sz="1000" dirty="0">
              <a:solidFill>
                <a:schemeClr val="tx2"/>
              </a:solidFill>
              <a:latin typeface="Arial" charset="0"/>
              <a:cs typeface="Arial" charset="0"/>
            </a:endParaRPr>
          </a:p>
          <a:p>
            <a:pPr lvl="1"/>
            <a:r>
              <a:rPr lang="en-US" sz="1900" dirty="0">
                <a:solidFill>
                  <a:schemeClr val="tx2"/>
                </a:solidFill>
                <a:latin typeface="Arial" charset="0"/>
                <a:cs typeface="Arial" charset="0"/>
              </a:rPr>
              <a:t>(</a:t>
            </a:r>
            <a:r>
              <a:rPr lang="en-US" sz="1900" dirty="0">
                <a:solidFill>
                  <a:srgbClr val="C70000"/>
                </a:solidFill>
                <a:latin typeface="Arial" charset="0"/>
                <a:cs typeface="Arial" charset="0"/>
              </a:rPr>
              <a:t>UM’s off-campus rate for research projects applies: 26%)</a:t>
            </a:r>
          </a:p>
          <a:p>
            <a:r>
              <a:rPr lang="en-US" sz="2400" dirty="0">
                <a:solidFill>
                  <a:schemeClr val="tx2"/>
                </a:solidFill>
                <a:latin typeface="Arial" charset="0"/>
                <a:cs typeface="Arial" charset="0"/>
              </a:rPr>
              <a:t>No sub-awards allowed</a:t>
            </a:r>
          </a:p>
          <a:p>
            <a:pPr marL="0" indent="0">
              <a:buNone/>
            </a:pPr>
            <a:endParaRPr lang="en-US" sz="2400" dirty="0">
              <a:solidFill>
                <a:schemeClr val="tx2"/>
              </a:solidFill>
              <a:latin typeface="Arial" charset="0"/>
              <a:cs typeface="Arial" charset="0"/>
            </a:endParaRPr>
          </a:p>
        </p:txBody>
      </p:sp>
    </p:spTree>
    <p:extLst>
      <p:ext uri="{BB962C8B-B14F-4D97-AF65-F5344CB8AC3E}">
        <p14:creationId xmlns:p14="http://schemas.microsoft.com/office/powerpoint/2010/main" val="231405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solidFill>
                  <a:srgbClr val="C70000"/>
                </a:solidFill>
                <a:latin typeface="Arial" charset="0"/>
              </a:rPr>
              <a:t>Standard NSF Review Criteria</a:t>
            </a:r>
          </a:p>
        </p:txBody>
      </p:sp>
      <p:sp>
        <p:nvSpPr>
          <p:cNvPr id="19458" name="Content Placeholder 2"/>
          <p:cNvSpPr>
            <a:spLocks noGrp="1"/>
          </p:cNvSpPr>
          <p:nvPr>
            <p:ph idx="1"/>
          </p:nvPr>
        </p:nvSpPr>
        <p:spPr>
          <a:xfrm>
            <a:off x="301752" y="1628648"/>
            <a:ext cx="8503920" cy="5038852"/>
          </a:xfrm>
        </p:spPr>
        <p:txBody>
          <a:bodyPr>
            <a:normAutofit/>
          </a:bodyPr>
          <a:lstStyle/>
          <a:p>
            <a:pPr>
              <a:defRPr/>
            </a:pPr>
            <a:r>
              <a:rPr lang="en-US" sz="2000" b="1" dirty="0">
                <a:solidFill>
                  <a:schemeClr val="tx2"/>
                </a:solidFill>
              </a:rPr>
              <a:t>Merit criteria</a:t>
            </a:r>
            <a:r>
              <a:rPr lang="en-US" sz="2000" dirty="0">
                <a:solidFill>
                  <a:schemeClr val="tx2"/>
                </a:solidFill>
              </a:rPr>
              <a:t>: Potential to advance, if not transform, the frontiers of knowledge; assessment based on appropriate metrics</a:t>
            </a:r>
            <a:br>
              <a:rPr lang="en-US" sz="2000" dirty="0">
                <a:solidFill>
                  <a:schemeClr val="tx2"/>
                </a:solidFill>
              </a:rPr>
            </a:br>
            <a:endParaRPr lang="en-US" sz="2000" dirty="0">
              <a:solidFill>
                <a:schemeClr val="tx2"/>
              </a:solidFill>
            </a:endParaRPr>
          </a:p>
          <a:p>
            <a:pPr>
              <a:defRPr/>
            </a:pPr>
            <a:r>
              <a:rPr lang="en-US" sz="2000" b="1" dirty="0">
                <a:solidFill>
                  <a:schemeClr val="tx2"/>
                </a:solidFill>
              </a:rPr>
              <a:t>Broader Impact: </a:t>
            </a:r>
            <a:r>
              <a:rPr lang="en-US" sz="2000" dirty="0">
                <a:solidFill>
                  <a:schemeClr val="tx2"/>
                </a:solidFill>
              </a:rPr>
              <a:t>potential to benefit society and contribute to the achievement of specific, desired societal outcomes.</a:t>
            </a:r>
            <a:br>
              <a:rPr lang="en-US" sz="2000" dirty="0">
                <a:solidFill>
                  <a:schemeClr val="tx2"/>
                </a:solidFill>
              </a:rPr>
            </a:br>
            <a:endParaRPr lang="en-US" sz="2000" dirty="0">
              <a:solidFill>
                <a:schemeClr val="tx2"/>
              </a:solidFill>
            </a:endParaRPr>
          </a:p>
          <a:p>
            <a:pPr>
              <a:defRPr/>
            </a:pPr>
            <a:r>
              <a:rPr lang="en-US" sz="2000" b="1" dirty="0">
                <a:solidFill>
                  <a:schemeClr val="tx2"/>
                </a:solidFill>
              </a:rPr>
              <a:t>Review elements:</a:t>
            </a:r>
          </a:p>
          <a:p>
            <a:pPr marL="388937" lvl="1" indent="0">
              <a:buFontTx/>
              <a:buNone/>
              <a:defRPr/>
            </a:pPr>
            <a:r>
              <a:rPr lang="en-US" sz="1800" dirty="0"/>
              <a:t>1. What is the potential for the proposed activity to: a. </a:t>
            </a:r>
            <a:r>
              <a:rPr lang="en-US" sz="1800" b="1" dirty="0"/>
              <a:t>advance knowledge</a:t>
            </a:r>
            <a:r>
              <a:rPr lang="en-US" sz="1800" dirty="0"/>
              <a:t> b. </a:t>
            </a:r>
            <a:r>
              <a:rPr lang="en-US" sz="1800" b="1" dirty="0"/>
              <a:t>benefit society </a:t>
            </a:r>
          </a:p>
          <a:p>
            <a:pPr marL="388937" lvl="1" indent="0">
              <a:buFontTx/>
              <a:buNone/>
              <a:defRPr/>
            </a:pPr>
            <a:r>
              <a:rPr lang="en-US" sz="1800" dirty="0"/>
              <a:t>2. To what extent do the proposed activities suggest and explore </a:t>
            </a:r>
            <a:r>
              <a:rPr lang="en-US" sz="1800" b="1" dirty="0"/>
              <a:t>creative, original, or potentially transformative </a:t>
            </a:r>
            <a:r>
              <a:rPr lang="en-US" sz="1800" dirty="0"/>
              <a:t>concepts?</a:t>
            </a:r>
          </a:p>
          <a:p>
            <a:pPr marL="388937" lvl="1" indent="0">
              <a:buFontTx/>
              <a:buNone/>
              <a:defRPr/>
            </a:pPr>
            <a:r>
              <a:rPr lang="en-US" sz="1800" dirty="0"/>
              <a:t>3. Is the </a:t>
            </a:r>
            <a:r>
              <a:rPr lang="en-US" sz="1800" b="1" dirty="0"/>
              <a:t>plan</a:t>
            </a:r>
            <a:r>
              <a:rPr lang="en-US" sz="1800" dirty="0"/>
              <a:t> for carrying out the proposed activities </a:t>
            </a:r>
            <a:r>
              <a:rPr lang="en-US" sz="1800" b="1" dirty="0"/>
              <a:t>well-reasoned</a:t>
            </a:r>
            <a:r>
              <a:rPr lang="en-US" sz="1800" dirty="0"/>
              <a:t>, with a mechanism to </a:t>
            </a:r>
            <a:r>
              <a:rPr lang="en-US" sz="1800" b="1" dirty="0"/>
              <a:t>assess success</a:t>
            </a:r>
            <a:r>
              <a:rPr lang="en-US" sz="1800" dirty="0"/>
              <a:t>?</a:t>
            </a:r>
          </a:p>
          <a:p>
            <a:pPr marL="388937" lvl="1" indent="0">
              <a:buFontTx/>
              <a:buNone/>
              <a:defRPr/>
            </a:pPr>
            <a:r>
              <a:rPr lang="en-US" sz="1800" dirty="0"/>
              <a:t>4. How well </a:t>
            </a:r>
            <a:r>
              <a:rPr lang="en-US" sz="1800" b="1" dirty="0"/>
              <a:t>qualified</a:t>
            </a:r>
            <a:r>
              <a:rPr lang="en-US" sz="1800" dirty="0"/>
              <a:t> is the PI and team?</a:t>
            </a:r>
          </a:p>
          <a:p>
            <a:pPr marL="388937" lvl="1" indent="0">
              <a:buFontTx/>
              <a:buNone/>
              <a:defRPr/>
            </a:pPr>
            <a:r>
              <a:rPr lang="en-US" sz="1800" dirty="0"/>
              <a:t>5. Are there </a:t>
            </a:r>
            <a:r>
              <a:rPr lang="en-US" sz="1800" b="1" dirty="0"/>
              <a:t>adequate resources </a:t>
            </a:r>
            <a:r>
              <a:rPr lang="en-US" sz="1800" dirty="0"/>
              <a:t>available to the PI?</a:t>
            </a:r>
          </a:p>
        </p:txBody>
      </p:sp>
    </p:spTree>
    <p:extLst>
      <p:ext uri="{BB962C8B-B14F-4D97-AF65-F5344CB8AC3E}">
        <p14:creationId xmlns:p14="http://schemas.microsoft.com/office/powerpoint/2010/main" val="377573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87" y="117049"/>
            <a:ext cx="9144000" cy="758952"/>
          </a:xfrm>
        </p:spPr>
        <p:txBody>
          <a:bodyPr/>
          <a:lstStyle/>
          <a:p>
            <a:r>
              <a:rPr lang="en-US" dirty="0">
                <a:solidFill>
                  <a:srgbClr val="C70000"/>
                </a:solidFill>
                <a:latin typeface="Arial" charset="0"/>
              </a:rPr>
              <a:t>Special NSF Criteria for Track-4</a:t>
            </a:r>
          </a:p>
        </p:txBody>
      </p:sp>
      <p:sp>
        <p:nvSpPr>
          <p:cNvPr id="19458" name="Content Placeholder 2"/>
          <p:cNvSpPr>
            <a:spLocks noGrp="1"/>
          </p:cNvSpPr>
          <p:nvPr>
            <p:ph idx="1"/>
          </p:nvPr>
        </p:nvSpPr>
        <p:spPr>
          <a:xfrm>
            <a:off x="280487" y="1819148"/>
            <a:ext cx="8503920" cy="5038852"/>
          </a:xfrm>
        </p:spPr>
        <p:txBody>
          <a:bodyPr>
            <a:normAutofit/>
          </a:bodyPr>
          <a:lstStyle/>
          <a:p>
            <a:r>
              <a:rPr lang="en-US" sz="2400" dirty="0">
                <a:solidFill>
                  <a:schemeClr val="tx2"/>
                </a:solidFill>
                <a:latin typeface="Arial" charset="0"/>
                <a:cs typeface="Arial" charset="0"/>
              </a:rPr>
              <a:t>Evidence of </a:t>
            </a:r>
            <a:r>
              <a:rPr lang="en-US" sz="2400" b="1" dirty="0">
                <a:solidFill>
                  <a:schemeClr val="tx2"/>
                </a:solidFill>
                <a:latin typeface="Arial" charset="0"/>
                <a:cs typeface="Arial" charset="0"/>
              </a:rPr>
              <a:t>outcomes achievability</a:t>
            </a:r>
            <a:r>
              <a:rPr lang="en-US" sz="2400" dirty="0">
                <a:solidFill>
                  <a:schemeClr val="tx2"/>
                </a:solidFill>
                <a:latin typeface="Arial" charset="0"/>
                <a:cs typeface="Arial" charset="0"/>
              </a:rPr>
              <a:t>, in fellowship timeframe at host site</a:t>
            </a:r>
            <a:br>
              <a:rPr lang="en-US" sz="2400" dirty="0">
                <a:solidFill>
                  <a:schemeClr val="tx2"/>
                </a:solidFill>
                <a:latin typeface="Arial" charset="0"/>
                <a:cs typeface="Arial" charset="0"/>
              </a:rPr>
            </a:br>
            <a:endParaRPr lang="en-US" sz="2400" dirty="0">
              <a:solidFill>
                <a:schemeClr val="tx2"/>
              </a:solidFill>
              <a:latin typeface="Arial" charset="0"/>
              <a:cs typeface="Arial" charset="0"/>
            </a:endParaRPr>
          </a:p>
          <a:p>
            <a:r>
              <a:rPr lang="en-US" sz="2400" dirty="0">
                <a:solidFill>
                  <a:schemeClr val="tx2"/>
                </a:solidFill>
                <a:latin typeface="Arial" charset="0"/>
                <a:cs typeface="Arial" charset="0"/>
              </a:rPr>
              <a:t>Likely </a:t>
            </a:r>
            <a:r>
              <a:rPr lang="en-US" sz="2400" b="1" dirty="0">
                <a:solidFill>
                  <a:schemeClr val="tx2"/>
                </a:solidFill>
                <a:latin typeface="Arial" charset="0"/>
                <a:cs typeface="Arial" charset="0"/>
              </a:rPr>
              <a:t>impact on faculty’s research career trajectory</a:t>
            </a:r>
          </a:p>
          <a:p>
            <a:pPr lvl="1"/>
            <a:r>
              <a:rPr lang="en-US" sz="1900" dirty="0">
                <a:solidFill>
                  <a:schemeClr val="tx2"/>
                </a:solidFill>
                <a:latin typeface="Arial" charset="0"/>
                <a:cs typeface="Arial" charset="0"/>
              </a:rPr>
              <a:t>during award and long out-lasting post-award</a:t>
            </a:r>
            <a:br>
              <a:rPr lang="en-US" sz="1900" dirty="0">
                <a:solidFill>
                  <a:schemeClr val="tx2"/>
                </a:solidFill>
                <a:latin typeface="Arial" charset="0"/>
                <a:cs typeface="Arial" charset="0"/>
              </a:rPr>
            </a:br>
            <a:endParaRPr lang="en-US" sz="1900" dirty="0">
              <a:solidFill>
                <a:schemeClr val="tx2"/>
              </a:solidFill>
              <a:latin typeface="Arial" charset="0"/>
              <a:cs typeface="Arial" charset="0"/>
            </a:endParaRPr>
          </a:p>
          <a:p>
            <a:r>
              <a:rPr lang="en-US" sz="2400" dirty="0">
                <a:solidFill>
                  <a:schemeClr val="tx2"/>
                </a:solidFill>
                <a:latin typeface="Arial" charset="0"/>
                <a:cs typeface="Arial" charset="0"/>
              </a:rPr>
              <a:t>Tangible </a:t>
            </a:r>
            <a:r>
              <a:rPr lang="en-US" sz="2400" b="1" dirty="0">
                <a:solidFill>
                  <a:schemeClr val="tx2"/>
                </a:solidFill>
                <a:latin typeface="Arial" charset="0"/>
                <a:cs typeface="Arial" charset="0"/>
              </a:rPr>
              <a:t>benefits to the home institution</a:t>
            </a:r>
            <a:r>
              <a:rPr lang="en-US" sz="2400" dirty="0">
                <a:solidFill>
                  <a:schemeClr val="tx2"/>
                </a:solidFill>
                <a:latin typeface="Arial" charset="0"/>
                <a:cs typeface="Arial" charset="0"/>
              </a:rPr>
              <a:t>/jurisdiction </a:t>
            </a:r>
          </a:p>
          <a:p>
            <a:pPr lvl="1"/>
            <a:r>
              <a:rPr lang="en-US" sz="1900" dirty="0">
                <a:latin typeface="Arial" charset="0"/>
                <a:cs typeface="Arial" charset="0"/>
              </a:rPr>
              <a:t>Beyond just to the PI</a:t>
            </a:r>
            <a:br>
              <a:rPr lang="en-US" sz="1900" dirty="0">
                <a:latin typeface="Arial" charset="0"/>
                <a:cs typeface="Arial" charset="0"/>
              </a:rPr>
            </a:br>
            <a:endParaRPr lang="en-US" sz="1900" dirty="0">
              <a:solidFill>
                <a:schemeClr val="tx2"/>
              </a:solidFill>
              <a:latin typeface="Arial" charset="0"/>
              <a:cs typeface="Arial" charset="0"/>
            </a:endParaRPr>
          </a:p>
          <a:p>
            <a:r>
              <a:rPr lang="en-US" sz="2400" dirty="0">
                <a:solidFill>
                  <a:schemeClr val="tx2"/>
                </a:solidFill>
                <a:latin typeface="Arial" charset="0"/>
                <a:cs typeface="Arial" charset="0"/>
              </a:rPr>
              <a:t>Home and Host resources availability and commitment for project success</a:t>
            </a:r>
          </a:p>
        </p:txBody>
      </p:sp>
    </p:spTree>
    <p:extLst>
      <p:ext uri="{BB962C8B-B14F-4D97-AF65-F5344CB8AC3E}">
        <p14:creationId xmlns:p14="http://schemas.microsoft.com/office/powerpoint/2010/main" val="41885813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013 University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41157</TotalTime>
  <Words>1959</Words>
  <Application>Microsoft Macintosh PowerPoint</Application>
  <PresentationFormat>On-screen Show (4:3)</PresentationFormat>
  <Paragraphs>224</Paragraphs>
  <Slides>27</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Cambria</vt:lpstr>
      <vt:lpstr>Georgia</vt:lpstr>
      <vt:lpstr>Wingdings</vt:lpstr>
      <vt:lpstr>Wingdings 2</vt:lpstr>
      <vt:lpstr>2013 University slide template</vt:lpstr>
      <vt:lpstr>The University of Mississippi</vt:lpstr>
      <vt:lpstr>Brief Introductions</vt:lpstr>
      <vt:lpstr>Key Points</vt:lpstr>
      <vt:lpstr>Host Site</vt:lpstr>
      <vt:lpstr>Eligibility</vt:lpstr>
      <vt:lpstr>Eligibility</vt:lpstr>
      <vt:lpstr>Eligible Expenses</vt:lpstr>
      <vt:lpstr>Standard NSF Review Criteria</vt:lpstr>
      <vt:lpstr>Special NSF Criteria for Track-4</vt:lpstr>
      <vt:lpstr>Merit and Broader Impacts</vt:lpstr>
      <vt:lpstr>Broader Impacts (general NSF)</vt:lpstr>
      <vt:lpstr>UM Track 4 Past Winners!</vt:lpstr>
      <vt:lpstr>UM Track 4 Past Winners</vt:lpstr>
      <vt:lpstr>UM Track 4 Past Winners</vt:lpstr>
      <vt:lpstr>ORSP UM Grant Mentors Program</vt:lpstr>
      <vt:lpstr>ORSP Enhanced Review</vt:lpstr>
      <vt:lpstr>ORSP Enhanced Review: Things Reviewed For</vt:lpstr>
      <vt:lpstr>T.I.G. External Disciplinary Expert Review</vt:lpstr>
      <vt:lpstr>T.I.G. External Disciplinary Expert Review</vt:lpstr>
      <vt:lpstr>Key Dates, 2019 Competition</vt:lpstr>
      <vt:lpstr>UM Internal Proposals</vt:lpstr>
      <vt:lpstr>UM Internal Proposals</vt:lpstr>
      <vt:lpstr>Non-binding Internal NOI</vt:lpstr>
      <vt:lpstr>Project Description</vt:lpstr>
      <vt:lpstr>UM Internal Review Criteria</vt:lpstr>
      <vt:lpstr>Non-Duplicative Effort</vt:lpstr>
      <vt:lpstr>Questions/Discussion</vt:lpstr>
    </vt:vector>
  </TitlesOfParts>
  <Company>USC Moore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Jason Hale</cp:lastModifiedBy>
  <cp:revision>529</cp:revision>
  <cp:lastPrinted>2017-10-16T18:46:32Z</cp:lastPrinted>
  <dcterms:created xsi:type="dcterms:W3CDTF">2014-03-16T20:48:41Z</dcterms:created>
  <dcterms:modified xsi:type="dcterms:W3CDTF">2020-01-05T19:50:36Z</dcterms:modified>
</cp:coreProperties>
</file>