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90" r:id="rId21"/>
    <p:sldId id="291" r:id="rId22"/>
    <p:sldId id="279" r:id="rId23"/>
    <p:sldId id="280" r:id="rId24"/>
    <p:sldId id="281" r:id="rId25"/>
    <p:sldId id="282" r:id="rId26"/>
    <p:sldId id="283" r:id="rId27"/>
    <p:sldId id="284" r:id="rId28"/>
    <p:sldId id="285" r:id="rId29"/>
    <p:sldId id="292" r:id="rId30"/>
    <p:sldId id="286" r:id="rId31"/>
    <p:sldId id="294" r:id="rId32"/>
    <p:sldId id="311" r:id="rId33"/>
    <p:sldId id="312" r:id="rId34"/>
    <p:sldId id="317" r:id="rId35"/>
    <p:sldId id="318" r:id="rId36"/>
    <p:sldId id="320" r:id="rId37"/>
    <p:sldId id="322" r:id="rId38"/>
    <p:sldId id="323" r:id="rId39"/>
    <p:sldId id="319" r:id="rId40"/>
    <p:sldId id="296" r:id="rId41"/>
    <p:sldId id="303" r:id="rId42"/>
    <p:sldId id="304" r:id="rId43"/>
    <p:sldId id="309" r:id="rId44"/>
    <p:sldId id="310" r:id="rId45"/>
    <p:sldId id="301" r:id="rId46"/>
    <p:sldId id="302" r:id="rId47"/>
    <p:sldId id="299" r:id="rId48"/>
    <p:sldId id="300" r:id="rId49"/>
    <p:sldId id="327" r:id="rId50"/>
    <p:sldId id="328" r:id="rId51"/>
    <p:sldId id="329" r:id="rId52"/>
    <p:sldId id="330" r:id="rId53"/>
    <p:sldId id="324" r:id="rId54"/>
    <p:sldId id="325" r:id="rId55"/>
    <p:sldId id="326" r:id="rId56"/>
    <p:sldId id="313" r:id="rId57"/>
    <p:sldId id="314" r:id="rId58"/>
    <p:sldId id="315" r:id="rId59"/>
    <p:sldId id="316" r:id="rId60"/>
    <p:sldId id="307" r:id="rId61"/>
    <p:sldId id="287" r:id="rId62"/>
    <p:sldId id="293" r:id="rId63"/>
    <p:sldId id="28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4"/>
  </p:normalViewPr>
  <p:slideViewPr>
    <p:cSldViewPr snapToGrid="0" snapToObjects="1" showGuides="1">
      <p:cViewPr>
        <p:scale>
          <a:sx n="86" d="100"/>
          <a:sy n="86" d="100"/>
        </p:scale>
        <p:origin x="1864"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E4B54-2FE1-924E-ACB4-D8CB0F90B02E}" type="datetimeFigureOut">
              <a:rPr lang="en-US" smtClean="0"/>
              <a:t>1/24/19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6C9C7-0365-3949-887C-DCC3FB87CC7A}" type="slidenum">
              <a:rPr lang="en-US" smtClean="0"/>
              <a:t>‹#›</a:t>
            </a:fld>
            <a:endParaRPr lang="en-US"/>
          </a:p>
        </p:txBody>
      </p:sp>
    </p:spTree>
    <p:extLst>
      <p:ext uri="{BB962C8B-B14F-4D97-AF65-F5344CB8AC3E}">
        <p14:creationId xmlns:p14="http://schemas.microsoft.com/office/powerpoint/2010/main" val="299614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AD0FE-4D10-E34D-8442-3C2917292A15}" type="slidenum">
              <a:rPr lang="en-US" smtClean="0"/>
              <a:pPr/>
              <a:t>1</a:t>
            </a:fld>
            <a:endParaRPr lang="en-US" dirty="0"/>
          </a:p>
        </p:txBody>
      </p:sp>
    </p:spTree>
    <p:extLst>
      <p:ext uri="{BB962C8B-B14F-4D97-AF65-F5344CB8AC3E}">
        <p14:creationId xmlns:p14="http://schemas.microsoft.com/office/powerpoint/2010/main" val="169366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B42EEC-B3E7-1A44-957C-68213098A9CE}"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273648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5130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72693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59409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B42EEC-B3E7-1A44-957C-68213098A9CE}"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323937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B42EEC-B3E7-1A44-957C-68213098A9CE}"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278903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B42EEC-B3E7-1A44-957C-68213098A9CE}" type="datetimeFigureOut">
              <a:rPr lang="en-US" smtClean="0"/>
              <a:t>1/24/19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7490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B42EEC-B3E7-1A44-957C-68213098A9CE}" type="datetimeFigureOut">
              <a:rPr lang="en-US" smtClean="0"/>
              <a:t>1/24/19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393074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42EEC-B3E7-1A44-957C-68213098A9CE}" type="datetimeFigureOut">
              <a:rPr lang="en-US" smtClean="0"/>
              <a:t>1/24/19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5621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B42EEC-B3E7-1A44-957C-68213098A9CE}"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42896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B42EEC-B3E7-1A44-957C-68213098A9CE}"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50806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42EEC-B3E7-1A44-957C-68213098A9CE}" type="datetimeFigureOut">
              <a:rPr lang="en-US" smtClean="0"/>
              <a:t>1/24/19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31F2A-F5F5-824E-AE61-20D4D000AC7D}" type="slidenum">
              <a:rPr lang="en-US" smtClean="0"/>
              <a:t>‹#›</a:t>
            </a:fld>
            <a:endParaRPr lang="en-US"/>
          </a:p>
        </p:txBody>
      </p:sp>
    </p:spTree>
    <p:extLst>
      <p:ext uri="{BB962C8B-B14F-4D97-AF65-F5344CB8AC3E}">
        <p14:creationId xmlns:p14="http://schemas.microsoft.com/office/powerpoint/2010/main" val="252812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ecure4.olemiss.edu/umpolicyopen/index.jsp"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ocurement.olemiss.edu/purchasin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rocurement.olemiss.edu/trave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nsf.gov/publications/pub_summ.jsp?ods_key=g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olemiss.infoready4.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nsf.gov/funding/pgm_summ.jsp?pims_id=6201" TargetMode="External"/><Relationship Id="rId2" Type="http://schemas.openxmlformats.org/officeDocument/2006/relationships/hyperlink" Target="https://pivot.cos.com/funding_opps/10135"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irp.wisc.edu/2019-dissertation-proposal-workshop-call-for-applications-due-2-1-2019/" TargetMode="External"/><Relationship Id="rId2" Type="http://schemas.openxmlformats.org/officeDocument/2006/relationships/hyperlink" Target="https://pivot.cos.com/funding_opps/186916"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wennergren.org/programs/dissertation-fieldwork-grants" TargetMode="External"/><Relationship Id="rId2" Type="http://schemas.openxmlformats.org/officeDocument/2006/relationships/hyperlink" Target="https://pivot.cos.com/funding_opps/1928"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metmuseum.org/about-the-met/fellowships/art-history-fellowships" TargetMode="External"/><Relationship Id="rId2" Type="http://schemas.openxmlformats.org/officeDocument/2006/relationships/hyperlink" Target="https://pivot.cos.com/funding_opps/24741"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grants.nih.gov/grants/guide/pa-files/PA-18-765.html" TargetMode="External"/><Relationship Id="rId2" Type="http://schemas.openxmlformats.org/officeDocument/2006/relationships/hyperlink" Target="https://pivot.proquest.com/funding_opps/119942"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grants.nih.gov/grants/guide/pa-files/PA-18-765.html" TargetMode="External"/><Relationship Id="rId2" Type="http://schemas.openxmlformats.org/officeDocument/2006/relationships/hyperlink" Target="https://pivot.proquest.com/funding_opps/119942"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sfn.org/careers-and-training/diversity-programs/neuroscience-scholars-program" TargetMode="External"/><Relationship Id="rId2" Type="http://schemas.openxmlformats.org/officeDocument/2006/relationships/hyperlink" Target="https://pivot.cos.com/funding_opps/93222"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training.nih.gov/programs/sip" TargetMode="External"/><Relationship Id="rId2" Type="http://schemas.openxmlformats.org/officeDocument/2006/relationships/hyperlink" Target="https://pivot.cos.com/funding_opps/66937"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iamg.org/student-affairs/student-and-postdoctoral-research-grants.html" TargetMode="External"/><Relationship Id="rId2" Type="http://schemas.openxmlformats.org/officeDocument/2006/relationships/hyperlink" Target="https://pivot.cos.com/funding_opps/137744"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mailto:gscsecretary.olemiss@gmail.com"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research.olemiss.edu/presentations"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972" y="2464240"/>
            <a:ext cx="7611071" cy="1200328"/>
          </a:xfrm>
          <a:prstGeom prst="rect">
            <a:avLst/>
          </a:prstGeom>
        </p:spPr>
        <p:txBody>
          <a:bodyPr wrap="square">
            <a:spAutoFit/>
          </a:bodyPr>
          <a:lstStyle/>
          <a:p>
            <a:endParaRPr lang="en-US" sz="2400" dirty="0"/>
          </a:p>
          <a:p>
            <a:endParaRPr lang="en-US" sz="2400" dirty="0"/>
          </a:p>
          <a:p>
            <a:endParaRPr lang="en-US" sz="2400" dirty="0"/>
          </a:p>
        </p:txBody>
      </p:sp>
      <p:cxnSp>
        <p:nvCxnSpPr>
          <p:cNvPr id="6" name="Straight Connector 5"/>
          <p:cNvCxnSpPr/>
          <p:nvPr/>
        </p:nvCxnSpPr>
        <p:spPr>
          <a:xfrm>
            <a:off x="1001310" y="3048000"/>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827970" y="22234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2800" b="0" dirty="0"/>
              <a:t>Graduate Student Council Research Grants</a:t>
            </a:r>
          </a:p>
        </p:txBody>
      </p:sp>
      <p:sp>
        <p:nvSpPr>
          <p:cNvPr id="7" name="Title 1"/>
          <p:cNvSpPr txBox="1">
            <a:spLocks/>
          </p:cNvSpPr>
          <p:nvPr/>
        </p:nvSpPr>
        <p:spPr>
          <a:xfrm>
            <a:off x="827972" y="41030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1800" b="0" dirty="0">
                <a:solidFill>
                  <a:schemeClr val="bg2">
                    <a:lumMod val="25000"/>
                  </a:schemeClr>
                </a:solidFill>
              </a:rPr>
              <a:t>Jason Hale</a:t>
            </a:r>
          </a:p>
          <a:p>
            <a:r>
              <a:rPr lang="en-US" sz="1800" b="0" dirty="0">
                <a:solidFill>
                  <a:schemeClr val="bg2">
                    <a:lumMod val="25000"/>
                  </a:schemeClr>
                </a:solidFill>
              </a:rPr>
              <a:t>January 9, 2019</a:t>
            </a:r>
          </a:p>
        </p:txBody>
      </p:sp>
    </p:spTree>
    <p:extLst>
      <p:ext uri="{BB962C8B-B14F-4D97-AF65-F5344CB8AC3E}">
        <p14:creationId xmlns:p14="http://schemas.microsoft.com/office/powerpoint/2010/main" val="327964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Solicitation: Eligible Funding</a:t>
            </a:r>
          </a:p>
        </p:txBody>
      </p:sp>
      <p:sp>
        <p:nvSpPr>
          <p:cNvPr id="4" name="Rectangle 3"/>
          <p:cNvSpPr/>
          <p:nvPr/>
        </p:nvSpPr>
        <p:spPr>
          <a:xfrm>
            <a:off x="827972" y="1398638"/>
            <a:ext cx="7879148" cy="7478969"/>
          </a:xfrm>
          <a:prstGeom prst="rect">
            <a:avLst/>
          </a:prstGeom>
        </p:spPr>
        <p:txBody>
          <a:bodyPr wrap="square">
            <a:spAutoFit/>
          </a:bodyPr>
          <a:lstStyle/>
          <a:p>
            <a:pPr marL="342900" indent="-342900">
              <a:lnSpc>
                <a:spcPct val="150000"/>
              </a:lnSpc>
              <a:buFont typeface="Arial"/>
              <a:buChar char="•"/>
            </a:pPr>
            <a:r>
              <a:rPr lang="en-US" sz="2400" dirty="0"/>
              <a:t>All university policies are in place</a:t>
            </a:r>
          </a:p>
          <a:p>
            <a:pPr marL="342900" indent="-342900">
              <a:lnSpc>
                <a:spcPct val="150000"/>
              </a:lnSpc>
              <a:buFont typeface="Arial"/>
              <a:buChar char="•"/>
            </a:pPr>
            <a:r>
              <a:rPr lang="en-US" sz="2400" dirty="0"/>
              <a:t>If a proposed activity or expense is eligible under the GSC guidelines, but ineligible per University policy, then University Policy prevails</a:t>
            </a:r>
          </a:p>
          <a:p>
            <a:pPr marL="342900" indent="-342900">
              <a:lnSpc>
                <a:spcPct val="150000"/>
              </a:lnSpc>
              <a:buFont typeface="Arial"/>
              <a:buChar char="•"/>
            </a:pPr>
            <a:r>
              <a:rPr lang="en-US" sz="2400" dirty="0"/>
              <a:t>If a proposed activity or expense is not prohibited by University policy, but is prohibited by GSC guidelines, then GSC guidelines prevail. </a:t>
            </a:r>
          </a:p>
          <a:p>
            <a:pPr marL="342900" indent="-342900">
              <a:lnSpc>
                <a:spcPct val="150000"/>
              </a:lnSpc>
              <a:buFont typeface="Arial"/>
              <a:buChar char="•"/>
            </a:pPr>
            <a:r>
              <a:rPr lang="en-US" sz="2400" dirty="0"/>
              <a:t>In short, the most restrictive policy or guideline is in effect.</a:t>
            </a:r>
          </a:p>
          <a:p>
            <a:pPr>
              <a:lnSpc>
                <a:spcPct val="150000"/>
              </a:lnSpc>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49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University Policies</a:t>
            </a:r>
          </a:p>
        </p:txBody>
      </p:sp>
      <p:sp>
        <p:nvSpPr>
          <p:cNvPr id="4" name="Rectangle 3"/>
          <p:cNvSpPr/>
          <p:nvPr/>
        </p:nvSpPr>
        <p:spPr>
          <a:xfrm>
            <a:off x="827972" y="1398638"/>
            <a:ext cx="7879148" cy="615553"/>
          </a:xfrm>
          <a:prstGeom prst="rect">
            <a:avLst/>
          </a:prstGeom>
        </p:spPr>
        <p:txBody>
          <a:bodyPr wrap="square">
            <a:spAutoFit/>
          </a:bodyPr>
          <a:lstStyle/>
          <a:p>
            <a:pPr>
              <a:lnSpc>
                <a:spcPct val="150000"/>
              </a:lnSpc>
            </a:pPr>
            <a:r>
              <a:rPr lang="en-US" sz="2400" dirty="0">
                <a:hlinkClick r:id="rId2"/>
              </a:rPr>
              <a:t>https://secure4.olemiss.edu/umpolicyopen/index.jsp</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0" y="2327564"/>
            <a:ext cx="9144000" cy="4145130"/>
          </a:xfrm>
          <a:prstGeom prst="rect">
            <a:avLst/>
          </a:prstGeom>
        </p:spPr>
      </p:pic>
    </p:spTree>
    <p:extLst>
      <p:ext uri="{BB962C8B-B14F-4D97-AF65-F5344CB8AC3E}">
        <p14:creationId xmlns:p14="http://schemas.microsoft.com/office/powerpoint/2010/main" val="291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Procurement</a:t>
            </a:r>
          </a:p>
        </p:txBody>
      </p:sp>
      <p:sp>
        <p:nvSpPr>
          <p:cNvPr id="4" name="Rectangle 3"/>
          <p:cNvSpPr/>
          <p:nvPr/>
        </p:nvSpPr>
        <p:spPr>
          <a:xfrm>
            <a:off x="827972" y="1398638"/>
            <a:ext cx="7879148" cy="615553"/>
          </a:xfrm>
          <a:prstGeom prst="rect">
            <a:avLst/>
          </a:prstGeom>
        </p:spPr>
        <p:txBody>
          <a:bodyPr wrap="square">
            <a:spAutoFit/>
          </a:bodyPr>
          <a:lstStyle/>
          <a:p>
            <a:pPr>
              <a:lnSpc>
                <a:spcPct val="150000"/>
              </a:lnSpc>
            </a:pPr>
            <a:r>
              <a:rPr lang="en-US" sz="2400" dirty="0">
                <a:hlinkClick r:id="rId2"/>
              </a:rPr>
              <a:t>http://procurement.olemiss.edu/purchasing/</a:t>
            </a:r>
            <a:r>
              <a:rPr lang="en-US" sz="2400" dirty="0"/>
              <a:t>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61636" y="2286001"/>
            <a:ext cx="9144000" cy="4040122"/>
          </a:xfrm>
          <a:prstGeom prst="rect">
            <a:avLst/>
          </a:prstGeom>
        </p:spPr>
      </p:pic>
    </p:spTree>
    <p:extLst>
      <p:ext uri="{BB962C8B-B14F-4D97-AF65-F5344CB8AC3E}">
        <p14:creationId xmlns:p14="http://schemas.microsoft.com/office/powerpoint/2010/main" val="473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Travel</a:t>
            </a:r>
          </a:p>
        </p:txBody>
      </p:sp>
      <p:sp>
        <p:nvSpPr>
          <p:cNvPr id="4" name="Rectangle 3"/>
          <p:cNvSpPr/>
          <p:nvPr/>
        </p:nvSpPr>
        <p:spPr>
          <a:xfrm>
            <a:off x="827972" y="1398638"/>
            <a:ext cx="7879148" cy="1723549"/>
          </a:xfrm>
          <a:prstGeom prst="rect">
            <a:avLst/>
          </a:prstGeom>
        </p:spPr>
        <p:txBody>
          <a:bodyPr wrap="square">
            <a:spAutoFit/>
          </a:bodyPr>
          <a:lstStyle/>
          <a:p>
            <a:pPr>
              <a:lnSpc>
                <a:spcPct val="150000"/>
              </a:lnSpc>
            </a:pPr>
            <a:r>
              <a:rPr lang="en-US" sz="2400" dirty="0">
                <a:hlinkClick r:id="rId2"/>
              </a:rPr>
              <a:t>http://procurement.olemiss.edu/travel/</a:t>
            </a:r>
            <a:endParaRPr lang="en-US" sz="2400" dirty="0"/>
          </a:p>
          <a:p>
            <a:pPr>
              <a:lnSpc>
                <a:spcPct val="150000"/>
              </a:lnSpc>
            </a:pPr>
            <a:r>
              <a:rPr lang="en-US" sz="2400" dirty="0"/>
              <a:t>Travel authorizations required 5+ days before travel</a:t>
            </a:r>
            <a:br>
              <a:rPr lang="en-US" sz="2400" dirty="0"/>
            </a:b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404091" y="2639292"/>
            <a:ext cx="9144000" cy="4407703"/>
          </a:xfrm>
          <a:prstGeom prst="rect">
            <a:avLst/>
          </a:prstGeom>
        </p:spPr>
      </p:pic>
    </p:spTree>
    <p:extLst>
      <p:ext uri="{BB962C8B-B14F-4D97-AF65-F5344CB8AC3E}">
        <p14:creationId xmlns:p14="http://schemas.microsoft.com/office/powerpoint/2010/main" val="396311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General Rules</a:t>
            </a:r>
          </a:p>
        </p:txBody>
      </p:sp>
      <p:sp>
        <p:nvSpPr>
          <p:cNvPr id="4" name="Rectangle 3"/>
          <p:cNvSpPr/>
          <p:nvPr/>
        </p:nvSpPr>
        <p:spPr>
          <a:xfrm>
            <a:off x="827972" y="1398638"/>
            <a:ext cx="7879148" cy="6370973"/>
          </a:xfrm>
          <a:prstGeom prst="rect">
            <a:avLst/>
          </a:prstGeom>
        </p:spPr>
        <p:txBody>
          <a:bodyPr wrap="square">
            <a:spAutoFit/>
          </a:bodyPr>
          <a:lstStyle/>
          <a:p>
            <a:pPr marL="342900" indent="-342900">
              <a:lnSpc>
                <a:spcPct val="150000"/>
              </a:lnSpc>
              <a:buFont typeface="Arial"/>
              <a:buChar char="•"/>
            </a:pPr>
            <a:r>
              <a:rPr lang="en-US" sz="2400" dirty="0"/>
              <a:t>Incomplete applications will NOT be considered.</a:t>
            </a:r>
          </a:p>
          <a:p>
            <a:pPr marL="342900" indent="-342900">
              <a:lnSpc>
                <a:spcPct val="150000"/>
              </a:lnSpc>
              <a:buFont typeface="Arial"/>
              <a:buChar char="•"/>
            </a:pPr>
            <a:r>
              <a:rPr lang="en-US" sz="2400" dirty="0"/>
              <a:t>Late applications will NOT be considered.</a:t>
            </a:r>
          </a:p>
          <a:p>
            <a:pPr marL="342900" indent="-342900">
              <a:lnSpc>
                <a:spcPct val="150000"/>
              </a:lnSpc>
              <a:buFont typeface="Arial"/>
              <a:buChar char="•"/>
            </a:pPr>
            <a:r>
              <a:rPr lang="en-US" sz="2400" dirty="0"/>
              <a:t>Incorrect or plagiarized proposals will not be considered.</a:t>
            </a:r>
          </a:p>
          <a:p>
            <a:pPr marL="342900" indent="-342900">
              <a:lnSpc>
                <a:spcPct val="150000"/>
              </a:lnSpc>
              <a:buFont typeface="Arial"/>
              <a:buChar char="•"/>
            </a:pPr>
            <a:r>
              <a:rPr lang="en-US" sz="2400" dirty="0"/>
              <a:t>Use Times New Roman or Arial, font size 12 for the application (smaller, legible size OK for tables and graphics)</a:t>
            </a:r>
          </a:p>
          <a:p>
            <a:pPr marL="342900" indent="-342900">
              <a:lnSpc>
                <a:spcPct val="150000"/>
              </a:lnSpc>
              <a:buFont typeface="Arial"/>
              <a:buChar char="•"/>
            </a:pPr>
            <a:r>
              <a:rPr lang="en-US" sz="2400" dirty="0"/>
              <a:t>Proposals should have (at least) 1 inch margins on all sides</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56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Research Summary</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016758"/>
          </a:xfrm>
          <a:prstGeom prst="rect">
            <a:avLst/>
          </a:prstGeom>
        </p:spPr>
        <p:txBody>
          <a:bodyPr wrap="square">
            <a:spAutoFit/>
          </a:bodyPr>
          <a:lstStyle/>
          <a:p>
            <a:r>
              <a:rPr lang="en-US" sz="2000" dirty="0"/>
              <a:t>1 Page</a:t>
            </a:r>
          </a:p>
          <a:p>
            <a:endParaRPr lang="en-US" sz="2000" dirty="0"/>
          </a:p>
          <a:p>
            <a:r>
              <a:rPr lang="en-US" sz="2000" dirty="0"/>
              <a:t>The summary should consist of three clearly labeled sections: </a:t>
            </a:r>
          </a:p>
          <a:p>
            <a:pPr marL="342900" indent="-342900">
              <a:buAutoNum type="arabicParenR"/>
            </a:pPr>
            <a:r>
              <a:rPr lang="en-US" sz="2000" b="1" dirty="0"/>
              <a:t>Overview</a:t>
            </a:r>
            <a:r>
              <a:rPr lang="en-US" sz="2000" dirty="0"/>
              <a:t> (1-4 sentences summarizing summarizing who you are, including graduate program and your standing and year in the program, and what you are going to do in your GSC project)</a:t>
            </a:r>
          </a:p>
          <a:p>
            <a:pPr marL="342900" indent="-342900">
              <a:buAutoNum type="arabicParenR"/>
            </a:pPr>
            <a:r>
              <a:rPr lang="en-US" sz="2000" b="1" dirty="0"/>
              <a:t>Intellectual Merit</a:t>
            </a:r>
            <a:r>
              <a:rPr lang="en-US" sz="2000" dirty="0"/>
              <a:t> (summarizing why this work is important to the field itself, and any methods to be used), and</a:t>
            </a:r>
          </a:p>
          <a:p>
            <a:pPr marL="342900" indent="-342900">
              <a:buAutoNum type="arabicParenR"/>
            </a:pPr>
            <a:r>
              <a:rPr lang="en-US" sz="2000" b="1" dirty="0"/>
              <a:t>External Opportunity </a:t>
            </a:r>
            <a:r>
              <a:rPr lang="en-US" sz="2000" dirty="0"/>
              <a:t>(summarizing the external opportunity that you will apply to, including sponsor name, program name, and application due date, and how it will benefit your academic career)</a:t>
            </a:r>
          </a:p>
          <a:p>
            <a:pPr marL="342900" indent="-342900">
              <a:buAutoNum type="arabicParenR"/>
            </a:pPr>
            <a:endParaRPr lang="en-US" sz="2000" dirty="0"/>
          </a:p>
          <a:p>
            <a:r>
              <a:rPr lang="en-US" sz="2000" dirty="0"/>
              <a:t>Remember, reviewers may have generally relevant knowledge, but will rarely be experts in your particular field. Write in a way that is understandable to those in other disciplines, define terms where necessary, explain issues clearly, and proofread carefully.</a:t>
            </a:r>
          </a:p>
        </p:txBody>
      </p:sp>
    </p:spTree>
    <p:extLst>
      <p:ext uri="{BB962C8B-B14F-4D97-AF65-F5344CB8AC3E}">
        <p14:creationId xmlns:p14="http://schemas.microsoft.com/office/powerpoint/2010/main" val="27887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b="0" dirty="0"/>
              <a:t>Application: GSC Project Research Strategy</a:t>
            </a:r>
            <a:br>
              <a:rPr lang="en-US" sz="2800" b="0" dirty="0"/>
            </a:br>
            <a:r>
              <a:rPr lang="en-US" sz="2800" b="0" dirty="0"/>
              <a:t> (4 pages max)</a:t>
            </a:r>
          </a:p>
        </p:txBody>
      </p:sp>
      <p:sp>
        <p:nvSpPr>
          <p:cNvPr id="4" name="Rectangle 3"/>
          <p:cNvSpPr/>
          <p:nvPr/>
        </p:nvSpPr>
        <p:spPr>
          <a:xfrm>
            <a:off x="827972" y="1398638"/>
            <a:ext cx="7879148" cy="7109639"/>
          </a:xfrm>
          <a:prstGeom prst="rect">
            <a:avLst/>
          </a:prstGeom>
        </p:spPr>
        <p:txBody>
          <a:bodyPr wrap="square">
            <a:spAutoFit/>
          </a:bodyPr>
          <a:lstStyle/>
          <a:p>
            <a:r>
              <a:rPr lang="en-US" sz="2400" dirty="0"/>
              <a:t>Describe the research project. You may wish to include such information as: the </a:t>
            </a:r>
            <a:r>
              <a:rPr lang="en-US" sz="2400" u="sng" dirty="0"/>
              <a:t>overall goal </a:t>
            </a:r>
            <a:r>
              <a:rPr lang="en-US" sz="2400" dirty="0"/>
              <a:t>of the larger work, the one to three </a:t>
            </a:r>
            <a:r>
              <a:rPr lang="en-US" sz="2400" u="sng" dirty="0"/>
              <a:t>specific objectives or aims </a:t>
            </a:r>
            <a:r>
              <a:rPr lang="en-US" sz="2400" dirty="0"/>
              <a:t>for this project, the </a:t>
            </a:r>
            <a:r>
              <a:rPr lang="en-US" sz="2400" u="sng" dirty="0"/>
              <a:t>methodolog</a:t>
            </a:r>
            <a:r>
              <a:rPr lang="en-US" sz="2400" dirty="0"/>
              <a:t>y to be employed, any </a:t>
            </a:r>
            <a:r>
              <a:rPr lang="en-US" sz="2400" u="sng" dirty="0"/>
              <a:t>activities</a:t>
            </a:r>
            <a:r>
              <a:rPr lang="en-US" sz="2400" dirty="0"/>
              <a:t> to be undertaken, the </a:t>
            </a:r>
            <a:r>
              <a:rPr lang="en-US" sz="2400" u="sng" dirty="0"/>
              <a:t>significance and relevance </a:t>
            </a:r>
            <a:r>
              <a:rPr lang="en-US" sz="2400" dirty="0"/>
              <a:t>to the field and to your academic career, the </a:t>
            </a:r>
            <a:r>
              <a:rPr lang="en-US" sz="2400" u="sng" dirty="0"/>
              <a:t>novelty</a:t>
            </a:r>
            <a:r>
              <a:rPr lang="en-US" sz="2400" dirty="0"/>
              <a:t> of the approach, </a:t>
            </a:r>
            <a:r>
              <a:rPr lang="en-US" sz="2400" u="sng" dirty="0"/>
              <a:t>the plan for dissemination </a:t>
            </a:r>
            <a:r>
              <a:rPr lang="en-US" sz="2400" dirty="0"/>
              <a:t>of results, </a:t>
            </a:r>
            <a:r>
              <a:rPr lang="en-US" sz="2400" u="sng" dirty="0"/>
              <a:t>risks</a:t>
            </a:r>
            <a:r>
              <a:rPr lang="en-US" sz="2400" dirty="0"/>
              <a:t> and mitigation strategies, and/or any anticipated </a:t>
            </a:r>
            <a:r>
              <a:rPr lang="en-US" sz="2400" u="sng" dirty="0"/>
              <a:t>broader impact</a:t>
            </a:r>
            <a:r>
              <a:rPr lang="en-US" sz="2400" dirty="0"/>
              <a:t> to society or UM. </a:t>
            </a:r>
          </a:p>
          <a:p>
            <a:endParaRPr lang="en-US" sz="2400" dirty="0"/>
          </a:p>
          <a:p>
            <a:r>
              <a:rPr lang="en-US" sz="2400" dirty="0"/>
              <a:t>Briefly list any relevant </a:t>
            </a:r>
            <a:r>
              <a:rPr lang="en-US" sz="2400" u="sng" dirty="0"/>
              <a:t>facilities</a:t>
            </a:r>
            <a:r>
              <a:rPr lang="en-US" sz="2400" dirty="0"/>
              <a:t>, </a:t>
            </a:r>
            <a:r>
              <a:rPr lang="en-US" sz="2400" u="sng" dirty="0"/>
              <a:t>equipment</a:t>
            </a:r>
            <a:r>
              <a:rPr lang="en-US" sz="2400" dirty="0"/>
              <a:t> or other </a:t>
            </a:r>
            <a:r>
              <a:rPr lang="en-US" sz="2400" u="sng" dirty="0"/>
              <a:t>resources</a:t>
            </a:r>
            <a:r>
              <a:rPr lang="en-US" sz="2400" dirty="0"/>
              <a:t> you will have at your disposal (and intend to use).</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15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b="0" dirty="0"/>
              <a:t>Application: GSC Project Research Strategy (cont.) </a:t>
            </a:r>
          </a:p>
        </p:txBody>
      </p:sp>
      <p:sp>
        <p:nvSpPr>
          <p:cNvPr id="4" name="Rectangle 3"/>
          <p:cNvSpPr/>
          <p:nvPr/>
        </p:nvSpPr>
        <p:spPr>
          <a:xfrm>
            <a:off x="827972" y="1216096"/>
            <a:ext cx="7879148" cy="8032968"/>
          </a:xfrm>
          <a:prstGeom prst="rect">
            <a:avLst/>
          </a:prstGeom>
        </p:spPr>
        <p:txBody>
          <a:bodyPr wrap="square">
            <a:spAutoFit/>
          </a:bodyPr>
          <a:lstStyle/>
          <a:p>
            <a:pPr>
              <a:lnSpc>
                <a:spcPct val="150000"/>
              </a:lnSpc>
            </a:pPr>
            <a:r>
              <a:rPr lang="en-US" sz="2800" dirty="0"/>
              <a:t>Understandable by reviewers in your BROAD field of:</a:t>
            </a:r>
          </a:p>
          <a:p>
            <a:pPr marL="800100" lvl="1" indent="-342900">
              <a:lnSpc>
                <a:spcPct val="150000"/>
              </a:lnSpc>
              <a:buFont typeface="Arial"/>
              <a:buChar char="•"/>
            </a:pPr>
            <a:r>
              <a:rPr lang="en-US" sz="2800" dirty="0"/>
              <a:t>Arts, humanities, journalism, &amp; new media</a:t>
            </a:r>
          </a:p>
          <a:p>
            <a:pPr marL="800100" lvl="1" indent="-342900">
              <a:lnSpc>
                <a:spcPct val="150000"/>
              </a:lnSpc>
              <a:buFont typeface="Arial"/>
              <a:buChar char="•"/>
            </a:pPr>
            <a:r>
              <a:rPr lang="en-US" sz="2800" dirty="0"/>
              <a:t>Social sciences and education</a:t>
            </a:r>
          </a:p>
          <a:p>
            <a:pPr marL="800100" lvl="1" indent="-342900">
              <a:lnSpc>
                <a:spcPct val="150000"/>
              </a:lnSpc>
              <a:buFont typeface="Arial"/>
              <a:buChar char="•"/>
            </a:pPr>
            <a:r>
              <a:rPr lang="en-US" sz="2800" dirty="0"/>
              <a:t>Business, Law, and Accounting</a:t>
            </a:r>
          </a:p>
          <a:p>
            <a:pPr marL="800100" lvl="1" indent="-342900">
              <a:lnSpc>
                <a:spcPct val="150000"/>
              </a:lnSpc>
              <a:buFont typeface="Arial"/>
              <a:buChar char="•"/>
            </a:pPr>
            <a:r>
              <a:rPr lang="en-US" sz="2800" dirty="0"/>
              <a:t>Physical and life sciences, or</a:t>
            </a:r>
          </a:p>
          <a:p>
            <a:pPr marL="800100" lvl="1" indent="-342900">
              <a:lnSpc>
                <a:spcPct val="150000"/>
              </a:lnSpc>
              <a:buFont typeface="Arial"/>
              <a:buChar char="•"/>
            </a:pPr>
            <a:r>
              <a:rPr lang="en-US" sz="2800" dirty="0"/>
              <a:t>Math, computer science, and engineering</a:t>
            </a:r>
          </a:p>
          <a:p>
            <a:pPr lvl="2">
              <a:lnSpc>
                <a:spcPct val="150000"/>
              </a:lnSpc>
            </a:pPr>
            <a:endParaRPr lang="en-US" sz="2400" dirty="0"/>
          </a:p>
          <a:p>
            <a:pPr lvl="1">
              <a:lnSpc>
                <a:spcPct val="150000"/>
              </a:lnSpc>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06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Other Components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00256" y="1321269"/>
            <a:ext cx="8237930" cy="5324535"/>
          </a:xfrm>
          <a:prstGeom prst="rect">
            <a:avLst/>
          </a:prstGeom>
        </p:spPr>
        <p:txBody>
          <a:bodyPr wrap="square">
            <a:spAutoFit/>
          </a:bodyPr>
          <a:lstStyle/>
          <a:p>
            <a:r>
              <a:rPr lang="en-US" sz="2000" b="1" dirty="0"/>
              <a:t>GSC Project Deliverables and Timeline</a:t>
            </a:r>
            <a:r>
              <a:rPr lang="en-US" sz="2000" dirty="0"/>
              <a:t>: 1 page max</a:t>
            </a:r>
          </a:p>
          <a:p>
            <a:endParaRPr lang="en-US" sz="2000" dirty="0"/>
          </a:p>
          <a:p>
            <a:r>
              <a:rPr lang="en-US" sz="2000" b="1" dirty="0"/>
              <a:t>Budget and Budget Justification</a:t>
            </a:r>
            <a:r>
              <a:rPr lang="en-US" sz="2000" dirty="0"/>
              <a:t>: 1 page max, including:</a:t>
            </a:r>
          </a:p>
          <a:p>
            <a:endParaRPr lang="en-US" sz="2000" dirty="0"/>
          </a:p>
          <a:p>
            <a:r>
              <a:rPr lang="en-US" sz="2000" u="sng" dirty="0"/>
              <a:t>Detailed Budget</a:t>
            </a:r>
          </a:p>
          <a:p>
            <a:r>
              <a:rPr lang="en-US" sz="2000" dirty="0"/>
              <a:t>List supplies, commodities, travel, and other research related expenses you are requesting and the estimated cost of each. Pay careful attention to ensure all proposed expenses are compliant with this RFA and with the University’s spending and reimbursement policies.</a:t>
            </a:r>
          </a:p>
          <a:p>
            <a:endParaRPr lang="en-US" sz="2000" dirty="0"/>
          </a:p>
          <a:p>
            <a:r>
              <a:rPr lang="en-US" sz="2000" u="sng" dirty="0"/>
              <a:t>Budget Justification</a:t>
            </a:r>
          </a:p>
          <a:p>
            <a:r>
              <a:rPr lang="en-US" sz="2000" dirty="0"/>
              <a:t>Include a paragraph describing why these costs are necessary for the project.</a:t>
            </a:r>
          </a:p>
          <a:p>
            <a:endParaRPr lang="en-US" sz="2000" dirty="0"/>
          </a:p>
          <a:p>
            <a:r>
              <a:rPr lang="en-US" sz="2000" u="sng" dirty="0"/>
              <a:t>Current and Pending Support</a:t>
            </a:r>
          </a:p>
          <a:p>
            <a:r>
              <a:rPr lang="en-US" sz="2000" dirty="0"/>
              <a:t>Detail all sources of current or committed funding (including graduate assistantships) to conduct this project. For proposed projects whose total cost exceeds $1,000, tell where the rest will be coming from.</a:t>
            </a:r>
          </a:p>
        </p:txBody>
      </p:sp>
    </p:spTree>
    <p:extLst>
      <p:ext uri="{BB962C8B-B14F-4D97-AF65-F5344CB8AC3E}">
        <p14:creationId xmlns:p14="http://schemas.microsoft.com/office/powerpoint/2010/main" val="27816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Other Components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878532"/>
          </a:xfrm>
          <a:prstGeom prst="rect">
            <a:avLst/>
          </a:prstGeom>
        </p:spPr>
        <p:txBody>
          <a:bodyPr wrap="square">
            <a:spAutoFit/>
          </a:bodyPr>
          <a:lstStyle/>
          <a:p>
            <a:r>
              <a:rPr lang="en-US" sz="2400" b="1" dirty="0"/>
              <a:t>References Cited: (no page limit)</a:t>
            </a:r>
          </a:p>
          <a:p>
            <a:r>
              <a:rPr lang="en-US" sz="2400" dirty="0"/>
              <a:t>Use the citation style that us customary in your discipline (APA, MLA, etc.) and be consistent.</a:t>
            </a:r>
          </a:p>
          <a:p>
            <a:endParaRPr lang="en-US" sz="2400" dirty="0"/>
          </a:p>
          <a:p>
            <a:r>
              <a:rPr lang="en-US" sz="2400" b="1" dirty="0"/>
              <a:t>Biographical Sketch: (2 pages maximum)</a:t>
            </a:r>
          </a:p>
          <a:p>
            <a:endParaRPr lang="en-US" sz="2400" dirty="0"/>
          </a:p>
          <a:p>
            <a:r>
              <a:rPr lang="en-US" sz="2400" dirty="0"/>
              <a:t>Include an NSF-style biographical sketch, including Professional Preparation, Appointments (including graduate assistantships), Products (including publications), and Synergistic Activities. </a:t>
            </a:r>
          </a:p>
          <a:p>
            <a:endParaRPr lang="en-US" sz="2400" dirty="0"/>
          </a:p>
          <a:p>
            <a:r>
              <a:rPr lang="en-US" sz="2400" dirty="0"/>
              <a:t>If you use a non-NSF format, tell us whose format:(e.g., NIH…)</a:t>
            </a:r>
          </a:p>
          <a:p>
            <a:endParaRPr lang="en-US" sz="2400" dirty="0"/>
          </a:p>
          <a:p>
            <a:r>
              <a:rPr lang="en-US" sz="2400" dirty="0"/>
              <a:t>See NSF PAPPG 17 for further instructions on Biographical Sketch</a:t>
            </a:r>
            <a:br>
              <a:rPr lang="en-US" sz="2400" dirty="0"/>
            </a:br>
            <a:r>
              <a:rPr lang="en-US" sz="2400" dirty="0">
                <a:hlinkClick r:id="rId2"/>
              </a:rPr>
              <a:t>https://www.nsf.gov/publications/pub_summ.jsp?ods_key=gpg</a:t>
            </a:r>
            <a:r>
              <a:rPr lang="en-US" sz="2400" dirty="0"/>
              <a:t> </a:t>
            </a:r>
          </a:p>
          <a:p>
            <a:endParaRPr lang="en-US" sz="2000" dirty="0"/>
          </a:p>
          <a:p>
            <a:endParaRPr lang="en-US" sz="2000" dirty="0"/>
          </a:p>
        </p:txBody>
      </p:sp>
    </p:spTree>
    <p:extLst>
      <p:ext uri="{BB962C8B-B14F-4D97-AF65-F5344CB8AC3E}">
        <p14:creationId xmlns:p14="http://schemas.microsoft.com/office/powerpoint/2010/main" val="253379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Topics for Today</a:t>
            </a:r>
          </a:p>
        </p:txBody>
      </p:sp>
      <p:sp>
        <p:nvSpPr>
          <p:cNvPr id="4" name="Rectangle 3"/>
          <p:cNvSpPr/>
          <p:nvPr/>
        </p:nvSpPr>
        <p:spPr>
          <a:xfrm>
            <a:off x="827972" y="1398638"/>
            <a:ext cx="7879148" cy="6370973"/>
          </a:xfrm>
          <a:prstGeom prst="rect">
            <a:avLst/>
          </a:prstGeom>
        </p:spPr>
        <p:txBody>
          <a:bodyPr wrap="square">
            <a:spAutoFit/>
          </a:bodyPr>
          <a:lstStyle/>
          <a:p>
            <a:pPr marL="342900" indent="-342900">
              <a:lnSpc>
                <a:spcPct val="150000"/>
              </a:lnSpc>
              <a:buFont typeface="Arial"/>
              <a:buChar char="•"/>
            </a:pPr>
            <a:r>
              <a:rPr lang="en-US" sz="2400" dirty="0"/>
              <a:t>Overview</a:t>
            </a:r>
          </a:p>
          <a:p>
            <a:pPr marL="342900" indent="-342900">
              <a:lnSpc>
                <a:spcPct val="150000"/>
              </a:lnSpc>
              <a:buFont typeface="Arial"/>
              <a:buChar char="•"/>
            </a:pPr>
            <a:r>
              <a:rPr lang="en-US" sz="2400" dirty="0"/>
              <a:t>Timeframe</a:t>
            </a:r>
          </a:p>
          <a:p>
            <a:pPr marL="342900" indent="-342900">
              <a:lnSpc>
                <a:spcPct val="150000"/>
              </a:lnSpc>
              <a:buFont typeface="Arial"/>
              <a:buChar char="•"/>
            </a:pPr>
            <a:r>
              <a:rPr lang="en-US" sz="2400" dirty="0"/>
              <a:t>Solicitation</a:t>
            </a:r>
          </a:p>
          <a:p>
            <a:pPr marL="342900" indent="-342900">
              <a:lnSpc>
                <a:spcPct val="150000"/>
              </a:lnSpc>
              <a:buFont typeface="Arial"/>
              <a:buChar char="•"/>
            </a:pPr>
            <a:r>
              <a:rPr lang="en-US" sz="2400" dirty="0"/>
              <a:t>Application</a:t>
            </a:r>
          </a:p>
          <a:p>
            <a:pPr marL="342900" indent="-342900">
              <a:lnSpc>
                <a:spcPct val="150000"/>
              </a:lnSpc>
              <a:buFont typeface="Arial"/>
              <a:buChar char="•"/>
            </a:pPr>
            <a:r>
              <a:rPr lang="en-US" sz="2400" dirty="0"/>
              <a:t>Rules and Policies</a:t>
            </a:r>
          </a:p>
          <a:p>
            <a:pPr marL="342900" indent="-342900">
              <a:lnSpc>
                <a:spcPct val="150000"/>
              </a:lnSpc>
              <a:buFont typeface="Arial"/>
              <a:buChar char="•"/>
            </a:pPr>
            <a:r>
              <a:rPr lang="en-US" sz="2400" dirty="0"/>
              <a:t>Review and Competition</a:t>
            </a:r>
          </a:p>
          <a:p>
            <a:pPr marL="342900" indent="-342900">
              <a:lnSpc>
                <a:spcPct val="150000"/>
              </a:lnSpc>
              <a:buFont typeface="Arial"/>
              <a:buChar char="•"/>
            </a:pPr>
            <a:r>
              <a:rPr lang="en-US" sz="2400" dirty="0"/>
              <a:t>Awards</a:t>
            </a:r>
          </a:p>
          <a:p>
            <a:pPr>
              <a:lnSpc>
                <a:spcPct val="150000"/>
              </a:lnSpc>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13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External Opportunity Overview</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693866"/>
          </a:xfrm>
          <a:prstGeom prst="rect">
            <a:avLst/>
          </a:prstGeom>
        </p:spPr>
        <p:txBody>
          <a:bodyPr wrap="square">
            <a:spAutoFit/>
          </a:bodyPr>
          <a:lstStyle/>
          <a:p>
            <a:r>
              <a:rPr lang="en-US" sz="2000" dirty="0"/>
              <a:t>1 – 2 pages</a:t>
            </a:r>
            <a:br>
              <a:rPr lang="en-US" sz="2000" dirty="0"/>
            </a:br>
            <a:endParaRPr lang="en-US" sz="2000" dirty="0"/>
          </a:p>
          <a:p>
            <a:r>
              <a:rPr lang="en-US" sz="2000" dirty="0"/>
              <a:t>Describe the external opportunity that you plan to apply for, or have very recently applied for. This could be a scholarship, a graduate or post-graduate fellowship, or some other type of grant to the institution that will result in an opportunity for you, perhaps through a graduate assistantship. Be sure to include all of the following information, where applicable: </a:t>
            </a:r>
            <a:r>
              <a:rPr lang="en-US" sz="2000" u="sng" dirty="0"/>
              <a:t>sponsor name</a:t>
            </a:r>
            <a:r>
              <a:rPr lang="en-US" sz="2000" dirty="0"/>
              <a:t>, </a:t>
            </a:r>
            <a:r>
              <a:rPr lang="en-US" sz="2000" u="sng" dirty="0"/>
              <a:t>program name</a:t>
            </a:r>
            <a:r>
              <a:rPr lang="en-US" sz="2000" dirty="0"/>
              <a:t>, </a:t>
            </a:r>
            <a:r>
              <a:rPr lang="en-US" sz="2000" u="sng" dirty="0"/>
              <a:t>due date</a:t>
            </a:r>
            <a:r>
              <a:rPr lang="en-US" sz="2000" dirty="0"/>
              <a:t>, </a:t>
            </a:r>
            <a:r>
              <a:rPr lang="en-US" sz="2000" u="sng" dirty="0"/>
              <a:t>type of funding </a:t>
            </a:r>
            <a:r>
              <a:rPr lang="en-US" sz="2000" dirty="0"/>
              <a:t>(e.g., scholarship, fellowship, grant, etc.), </a:t>
            </a:r>
            <a:r>
              <a:rPr lang="en-US" sz="2000" u="sng" dirty="0"/>
              <a:t>maximum amount of award</a:t>
            </a:r>
            <a:r>
              <a:rPr lang="en-US" sz="2000" dirty="0"/>
              <a:t> (and how much you plan to ask for), </a:t>
            </a:r>
            <a:r>
              <a:rPr lang="en-US" sz="2000" u="sng" dirty="0"/>
              <a:t>eligible costs </a:t>
            </a:r>
            <a:r>
              <a:rPr lang="en-US" sz="2000" dirty="0"/>
              <a:t>(for what you are allowed to use the money), </a:t>
            </a:r>
            <a:r>
              <a:rPr lang="en-US" sz="2000" u="sng" dirty="0"/>
              <a:t>who receives the award </a:t>
            </a:r>
            <a:r>
              <a:rPr lang="en-US" sz="2000" dirty="0"/>
              <a:t>(the student or the institution), </a:t>
            </a:r>
            <a:r>
              <a:rPr lang="en-US" sz="2000" u="sng" dirty="0"/>
              <a:t>who submits the application </a:t>
            </a:r>
            <a:r>
              <a:rPr lang="en-US" sz="2000" dirty="0"/>
              <a:t>(the student or the institution), </a:t>
            </a:r>
            <a:r>
              <a:rPr lang="en-US" sz="2000" u="sng" dirty="0"/>
              <a:t>eligibility requirements</a:t>
            </a:r>
            <a:r>
              <a:rPr lang="en-US" sz="2000" dirty="0"/>
              <a:t>, anticipated duration of the award (</a:t>
            </a:r>
            <a:r>
              <a:rPr lang="en-US" sz="2000" u="sng" dirty="0"/>
              <a:t>start and end dates</a:t>
            </a:r>
            <a:r>
              <a:rPr lang="en-US" sz="2000" dirty="0"/>
              <a:t>), </a:t>
            </a:r>
            <a:r>
              <a:rPr lang="en-US" sz="2000" u="sng" dirty="0"/>
              <a:t>review criteria</a:t>
            </a:r>
            <a:r>
              <a:rPr lang="en-US" sz="2000" dirty="0"/>
              <a:t>, anticipated </a:t>
            </a:r>
            <a:r>
              <a:rPr lang="en-US" sz="2000" u="sng" dirty="0"/>
              <a:t>number of awards</a:t>
            </a:r>
            <a:r>
              <a:rPr lang="en-US" sz="2000" dirty="0"/>
              <a:t>, and any other relevant information we should be aware of. Please provide a </a:t>
            </a:r>
            <a:r>
              <a:rPr lang="en-US" sz="2000" u="sng" dirty="0"/>
              <a:t>URL link </a:t>
            </a:r>
            <a:r>
              <a:rPr lang="en-US" sz="2000" dirty="0"/>
              <a:t>to the opportunity, and also tell us </a:t>
            </a:r>
            <a:r>
              <a:rPr lang="en-US" sz="2000" u="sng" dirty="0"/>
              <a:t>how you learned about the external opportunity</a:t>
            </a:r>
            <a:r>
              <a:rPr lang="en-US" sz="2000" dirty="0"/>
              <a:t>. </a:t>
            </a:r>
          </a:p>
          <a:p>
            <a:endParaRPr lang="en-US" sz="2400" dirty="0"/>
          </a:p>
          <a:p>
            <a:endParaRPr lang="en-US" sz="2000" dirty="0"/>
          </a:p>
        </p:txBody>
      </p:sp>
    </p:spTree>
    <p:extLst>
      <p:ext uri="{BB962C8B-B14F-4D97-AF65-F5344CB8AC3E}">
        <p14:creationId xmlns:p14="http://schemas.microsoft.com/office/powerpoint/2010/main" val="116815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External Opportunity Plan</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6186309"/>
          </a:xfrm>
          <a:prstGeom prst="rect">
            <a:avLst/>
          </a:prstGeom>
        </p:spPr>
        <p:txBody>
          <a:bodyPr wrap="square">
            <a:spAutoFit/>
          </a:bodyPr>
          <a:lstStyle/>
          <a:p>
            <a:r>
              <a:rPr lang="en-US" sz="2000" dirty="0"/>
              <a:t>1 – 3 pages</a:t>
            </a:r>
            <a:br>
              <a:rPr lang="en-US" sz="2000" dirty="0"/>
            </a:br>
            <a:endParaRPr lang="en-US" sz="2000" dirty="0"/>
          </a:p>
          <a:p>
            <a:r>
              <a:rPr lang="en-US" sz="2400" dirty="0"/>
              <a:t>Describe your plan for competing for this opportunity. If you have already submitted an application but have not yet learned the result, you can count that—tell us what you proposed. You may wish to include such information as: an </a:t>
            </a:r>
            <a:r>
              <a:rPr lang="en-US" sz="2400" u="sng" dirty="0"/>
              <a:t>overview of the project or theme</a:t>
            </a:r>
            <a:r>
              <a:rPr lang="en-US" sz="2400" dirty="0"/>
              <a:t> of your proposal/application (which may or may not be directly related to the proposed GSC Research Project); a </a:t>
            </a:r>
            <a:r>
              <a:rPr lang="en-US" sz="2400" u="sng" dirty="0"/>
              <a:t>timeline for developing and submitting</a:t>
            </a:r>
            <a:r>
              <a:rPr lang="en-US" sz="2400" dirty="0"/>
              <a:t> your proposal; a draft plan for </a:t>
            </a:r>
            <a:r>
              <a:rPr lang="en-US" sz="2400" u="sng" dirty="0"/>
              <a:t>how you will spend the award money</a:t>
            </a:r>
            <a:r>
              <a:rPr lang="en-US" sz="2400" dirty="0"/>
              <a:t>, in accordance with the opportunity guidelines; and how this opportunity, if funded, will </a:t>
            </a:r>
            <a:r>
              <a:rPr lang="en-US" sz="2400" u="sng" dirty="0"/>
              <a:t>impact your own academic or career trajectory</a:t>
            </a:r>
            <a:r>
              <a:rPr lang="en-US" sz="2400" dirty="0"/>
              <a:t>, whether at University of Mississippi, some other institution, or beyond. Who will serve as your project </a:t>
            </a:r>
            <a:r>
              <a:rPr lang="en-US" sz="2400" u="sng" dirty="0"/>
              <a:t>graduate advisor</a:t>
            </a:r>
            <a:r>
              <a:rPr lang="en-US" sz="2400" dirty="0"/>
              <a:t>? </a:t>
            </a:r>
          </a:p>
          <a:p>
            <a:endParaRPr lang="en-US" sz="2400" dirty="0"/>
          </a:p>
          <a:p>
            <a:endParaRPr lang="en-US" sz="2000" dirty="0"/>
          </a:p>
        </p:txBody>
      </p:sp>
    </p:spTree>
    <p:extLst>
      <p:ext uri="{BB962C8B-B14F-4D97-AF65-F5344CB8AC3E}">
        <p14:creationId xmlns:p14="http://schemas.microsoft.com/office/powerpoint/2010/main" val="229985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Submission</a:t>
            </a:r>
          </a:p>
        </p:txBody>
      </p:sp>
      <p:sp>
        <p:nvSpPr>
          <p:cNvPr id="4" name="Rectangle 3"/>
          <p:cNvSpPr/>
          <p:nvPr/>
        </p:nvSpPr>
        <p:spPr>
          <a:xfrm>
            <a:off x="827972" y="1201325"/>
            <a:ext cx="7879148" cy="9140963"/>
          </a:xfrm>
          <a:prstGeom prst="rect">
            <a:avLst/>
          </a:prstGeom>
        </p:spPr>
        <p:txBody>
          <a:bodyPr wrap="square">
            <a:spAutoFit/>
          </a:bodyPr>
          <a:lstStyle/>
          <a:p>
            <a:pPr marL="342900" indent="-342900">
              <a:lnSpc>
                <a:spcPct val="150000"/>
              </a:lnSpc>
              <a:buFont typeface="Arial"/>
              <a:buChar char="•"/>
            </a:pPr>
            <a:r>
              <a:rPr lang="en-US" sz="2400" dirty="0"/>
              <a:t>Use Ole Miss </a:t>
            </a:r>
            <a:r>
              <a:rPr lang="en-US" sz="2400" dirty="0" err="1"/>
              <a:t>InfoReady</a:t>
            </a:r>
            <a:r>
              <a:rPr lang="en-US" sz="2400" dirty="0"/>
              <a:t> Review Portal</a:t>
            </a:r>
          </a:p>
          <a:p>
            <a:pPr marL="342900" indent="-342900">
              <a:lnSpc>
                <a:spcPct val="150000"/>
              </a:lnSpc>
              <a:buFont typeface="Arial"/>
              <a:buChar char="•"/>
            </a:pPr>
            <a:r>
              <a:rPr lang="en-US" sz="2400" dirty="0"/>
              <a:t> </a:t>
            </a:r>
            <a:r>
              <a:rPr lang="en-US" sz="2400" dirty="0">
                <a:hlinkClick r:id="rId2"/>
              </a:rPr>
              <a:t>https://olemiss.infoready4.com/</a:t>
            </a:r>
            <a:r>
              <a:rPr lang="en-US" sz="2400" dirty="0"/>
              <a:t> </a:t>
            </a:r>
          </a:p>
          <a:p>
            <a:pPr marL="342900" indent="-342900">
              <a:lnSpc>
                <a:spcPct val="150000"/>
              </a:lnSpc>
              <a:buFont typeface="Arial"/>
              <a:buChar char="•"/>
            </a:pPr>
            <a:r>
              <a:rPr lang="en-US" sz="2400" dirty="0"/>
              <a:t>Register for an Account</a:t>
            </a:r>
          </a:p>
          <a:p>
            <a:pPr marL="342900" indent="-342900">
              <a:lnSpc>
                <a:spcPct val="150000"/>
              </a:lnSpc>
              <a:buFont typeface="Arial"/>
              <a:buChar char="•"/>
            </a:pPr>
            <a:r>
              <a:rPr lang="en-US" sz="2400" dirty="0"/>
              <a:t>Use Chrome to verify your account</a:t>
            </a:r>
          </a:p>
          <a:p>
            <a:pPr marL="342900" indent="-342900">
              <a:lnSpc>
                <a:spcPct val="150000"/>
              </a:lnSpc>
              <a:buFont typeface="Arial"/>
              <a:buChar char="•"/>
            </a:pPr>
            <a:r>
              <a:rPr lang="en-US" sz="2400" dirty="0"/>
              <a:t>Competition is called: </a:t>
            </a:r>
            <a:br>
              <a:rPr lang="en-US" sz="2400" dirty="0"/>
            </a:br>
            <a:r>
              <a:rPr lang="en-US" sz="2400" dirty="0"/>
              <a:t>“Graduate Student Council Research Grants 2019”</a:t>
            </a:r>
          </a:p>
          <a:p>
            <a:pPr marL="342900" indent="-342900">
              <a:lnSpc>
                <a:spcPct val="150000"/>
              </a:lnSpc>
              <a:buFont typeface="Arial"/>
              <a:buChar char="•"/>
            </a:pPr>
            <a:r>
              <a:rPr lang="en-US" sz="2400" dirty="0"/>
              <a:t>Submit two documents:</a:t>
            </a:r>
          </a:p>
          <a:p>
            <a:pPr marL="800100" lvl="1" indent="-342900">
              <a:lnSpc>
                <a:spcPct val="150000"/>
              </a:lnSpc>
              <a:buFont typeface="Arial"/>
              <a:buChar char="•"/>
            </a:pPr>
            <a:r>
              <a:rPr lang="en-US" sz="2400" dirty="0"/>
              <a:t>Signed Terms of Agreement Form</a:t>
            </a:r>
          </a:p>
          <a:p>
            <a:pPr marL="800100" lvl="1" indent="-342900">
              <a:lnSpc>
                <a:spcPct val="150000"/>
              </a:lnSpc>
              <a:buFont typeface="Arial"/>
              <a:buChar char="•"/>
            </a:pPr>
            <a:r>
              <a:rPr lang="en-US" sz="2400" dirty="0"/>
              <a:t>PDF with all other Proposal Components</a:t>
            </a:r>
          </a:p>
          <a:p>
            <a:pPr marL="800100" lvl="1" indent="-342900">
              <a:lnSpc>
                <a:spcPct val="150000"/>
              </a:lnSpc>
              <a:buFont typeface="Arial"/>
              <a:buChar char="•"/>
            </a:pPr>
            <a:endParaRPr lang="en-US" sz="2400" dirty="0"/>
          </a:p>
          <a:p>
            <a:pPr>
              <a:lnSpc>
                <a:spcPct val="150000"/>
              </a:lnSpc>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063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Submission</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190500" y="0"/>
            <a:ext cx="8754717" cy="6858000"/>
          </a:xfrm>
          <a:prstGeom prst="rect">
            <a:avLst/>
          </a:prstGeom>
        </p:spPr>
      </p:pic>
    </p:spTree>
    <p:extLst>
      <p:ext uri="{BB962C8B-B14F-4D97-AF65-F5344CB8AC3E}">
        <p14:creationId xmlns:p14="http://schemas.microsoft.com/office/powerpoint/2010/main" val="346274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&amp; Competition</a:t>
            </a:r>
          </a:p>
        </p:txBody>
      </p:sp>
      <p:sp>
        <p:nvSpPr>
          <p:cNvPr id="4" name="Rectangle 3"/>
          <p:cNvSpPr/>
          <p:nvPr/>
        </p:nvSpPr>
        <p:spPr>
          <a:xfrm>
            <a:off x="827971" y="1398638"/>
            <a:ext cx="8153485" cy="4708981"/>
          </a:xfrm>
          <a:prstGeom prst="rect">
            <a:avLst/>
          </a:prstGeom>
        </p:spPr>
        <p:txBody>
          <a:bodyPr wrap="square">
            <a:spAutoFit/>
          </a:bodyPr>
          <a:lstStyle/>
          <a:p>
            <a:pPr marL="342900" indent="-342900">
              <a:lnSpc>
                <a:spcPct val="150000"/>
              </a:lnSpc>
              <a:buFont typeface="Arial"/>
              <a:buChar char="•"/>
            </a:pPr>
            <a:r>
              <a:rPr lang="en-US" sz="2400" dirty="0"/>
              <a:t>ORSP will pre-review all applications and disqualify those that are not compliant with the instructions</a:t>
            </a:r>
          </a:p>
          <a:p>
            <a:pPr marL="342900" indent="-342900">
              <a:lnSpc>
                <a:spcPct val="150000"/>
              </a:lnSpc>
              <a:buFont typeface="Arial"/>
              <a:buChar char="•"/>
            </a:pPr>
            <a:r>
              <a:rPr lang="en-US" sz="2400" dirty="0"/>
              <a:t>ORSP and Graduate School will enlist reviewers from faculty and staff from around campus</a:t>
            </a:r>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72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&amp; Competition</a:t>
            </a:r>
          </a:p>
        </p:txBody>
      </p:sp>
      <p:sp>
        <p:nvSpPr>
          <p:cNvPr id="4" name="Rectangle 3"/>
          <p:cNvSpPr/>
          <p:nvPr/>
        </p:nvSpPr>
        <p:spPr>
          <a:xfrm>
            <a:off x="827972" y="1202913"/>
            <a:ext cx="7879148" cy="8032968"/>
          </a:xfrm>
          <a:prstGeom prst="rect">
            <a:avLst/>
          </a:prstGeom>
        </p:spPr>
        <p:txBody>
          <a:bodyPr wrap="square">
            <a:spAutoFit/>
          </a:bodyPr>
          <a:lstStyle/>
          <a:p>
            <a:pPr marL="342900" indent="-342900">
              <a:lnSpc>
                <a:spcPct val="150000"/>
              </a:lnSpc>
              <a:buFont typeface="Arial"/>
              <a:buChar char="•"/>
            </a:pPr>
            <a:r>
              <a:rPr lang="en-US" sz="2400" dirty="0"/>
              <a:t>Review Categories</a:t>
            </a:r>
          </a:p>
          <a:p>
            <a:pPr marL="800100" lvl="1" indent="-342900">
              <a:lnSpc>
                <a:spcPct val="150000"/>
              </a:lnSpc>
              <a:buFont typeface="Arial"/>
              <a:buChar char="•"/>
            </a:pPr>
            <a:r>
              <a:rPr lang="en-US" sz="2400" dirty="0"/>
              <a:t>Arts and humanities</a:t>
            </a:r>
          </a:p>
          <a:p>
            <a:pPr marL="800100" lvl="1" indent="-342900">
              <a:lnSpc>
                <a:spcPct val="150000"/>
              </a:lnSpc>
              <a:buFont typeface="Arial"/>
              <a:buChar char="•"/>
            </a:pPr>
            <a:r>
              <a:rPr lang="en-US" sz="2400" dirty="0"/>
              <a:t>Social sciences and education</a:t>
            </a:r>
          </a:p>
          <a:p>
            <a:pPr marL="800100" lvl="1" indent="-342900">
              <a:lnSpc>
                <a:spcPct val="150000"/>
              </a:lnSpc>
              <a:buFont typeface="Arial"/>
              <a:buChar char="•"/>
            </a:pPr>
            <a:r>
              <a:rPr lang="en-US" sz="2400" dirty="0"/>
              <a:t>Physical and life sciences</a:t>
            </a:r>
          </a:p>
          <a:p>
            <a:pPr marL="800100" lvl="1" indent="-342900">
              <a:lnSpc>
                <a:spcPct val="150000"/>
              </a:lnSpc>
              <a:buFont typeface="Arial"/>
              <a:buChar char="•"/>
            </a:pPr>
            <a:r>
              <a:rPr lang="en-US" sz="2400" dirty="0"/>
              <a:t>Math, computer science, and engineering</a:t>
            </a:r>
          </a:p>
          <a:p>
            <a:pPr marL="342900" indent="-342900">
              <a:lnSpc>
                <a:spcPct val="150000"/>
              </a:lnSpc>
              <a:buFont typeface="Arial"/>
              <a:buChar char="•"/>
            </a:pPr>
            <a:r>
              <a:rPr lang="en-US" sz="2400" dirty="0"/>
              <a:t>Each application will be reviewed by at </a:t>
            </a:r>
            <a:r>
              <a:rPr lang="en-US" sz="2400" u="sng" dirty="0"/>
              <a:t>least two reviewers</a:t>
            </a:r>
          </a:p>
          <a:p>
            <a:pPr marL="342900" indent="-342900">
              <a:lnSpc>
                <a:spcPct val="150000"/>
              </a:lnSpc>
              <a:buFont typeface="Arial"/>
              <a:buChar char="•"/>
            </a:pPr>
            <a:r>
              <a:rPr lang="en-US" sz="2400" dirty="0"/>
              <a:t>ORSP will notify submitters of results (chosen or not)</a:t>
            </a:r>
          </a:p>
          <a:p>
            <a:pPr marL="342900" indent="-342900">
              <a:lnSpc>
                <a:spcPct val="150000"/>
              </a:lnSpc>
              <a:buFont typeface="Arial"/>
              <a:buChar char="•"/>
            </a:pPr>
            <a:r>
              <a:rPr lang="en-US" sz="2400" u="sng" dirty="0"/>
              <a:t>Reviewer comments and scores will be made available </a:t>
            </a:r>
            <a:r>
              <a:rPr lang="en-US" sz="2400" dirty="0"/>
              <a:t>through the </a:t>
            </a:r>
            <a:r>
              <a:rPr lang="en-US" sz="2400" dirty="0" err="1"/>
              <a:t>InfoReady</a:t>
            </a:r>
            <a:r>
              <a:rPr lang="en-US" sz="2400" dirty="0"/>
              <a:t> Portal</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7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a:t>
            </a:r>
            <a:r>
              <a:rPr lang="en-US" sz="2800" dirty="0"/>
              <a:t>50</a:t>
            </a:r>
            <a:r>
              <a:rPr lang="en-US" sz="2800" b="0" dirty="0"/>
              <a:t> points maximum)</a:t>
            </a:r>
          </a:p>
        </p:txBody>
      </p:sp>
      <p:sp>
        <p:nvSpPr>
          <p:cNvPr id="4" name="Rectangle 3"/>
          <p:cNvSpPr/>
          <p:nvPr/>
        </p:nvSpPr>
        <p:spPr>
          <a:xfrm>
            <a:off x="812852" y="1398638"/>
            <a:ext cx="7879148" cy="5047535"/>
          </a:xfrm>
          <a:prstGeom prst="rect">
            <a:avLst/>
          </a:prstGeom>
        </p:spPr>
        <p:txBody>
          <a:bodyPr wrap="square">
            <a:spAutoFit/>
          </a:bodyPr>
          <a:lstStyle/>
          <a:p>
            <a:pPr>
              <a:lnSpc>
                <a:spcPct val="150000"/>
              </a:lnSpc>
            </a:pPr>
            <a:r>
              <a:rPr lang="en-US" sz="2400" b="1" dirty="0"/>
              <a:t>GSC Research Project: Merit (10 points</a:t>
            </a:r>
            <a:r>
              <a:rPr lang="en-US" sz="2400" dirty="0"/>
              <a:t>)</a:t>
            </a:r>
          </a:p>
          <a:p>
            <a:pPr>
              <a:lnSpc>
                <a:spcPct val="150000"/>
              </a:lnSpc>
            </a:pPr>
            <a:r>
              <a:rPr lang="en-US" sz="2400" dirty="0"/>
              <a:t>Does the narrative make a compelling case, understandable to a reader from a related but different discipline, that the proposed work will </a:t>
            </a:r>
            <a:r>
              <a:rPr lang="en-US" sz="2400" u="sng" dirty="0"/>
              <a:t>advance knowledge </a:t>
            </a:r>
            <a:r>
              <a:rPr lang="en-US" sz="2400" dirty="0"/>
              <a:t>and understanding in a way that compliments, or fills a gap in, work that has come before? </a:t>
            </a:r>
          </a:p>
          <a:p>
            <a:pPr>
              <a:lnSpc>
                <a:spcPct val="150000"/>
              </a:lnSpc>
            </a:pPr>
            <a:endParaRPr lang="en-US" sz="2400" dirty="0"/>
          </a:p>
          <a:p>
            <a:pPr>
              <a:lnSpc>
                <a:spcPct val="150000"/>
              </a:lnSpc>
            </a:pPr>
            <a:r>
              <a:rPr lang="en-US" sz="2400" dirty="0"/>
              <a:t>What is the </a:t>
            </a:r>
            <a:r>
              <a:rPr lang="en-US" sz="2400" u="sng" dirty="0"/>
              <a:t>novelty</a:t>
            </a:r>
            <a:r>
              <a:rPr lang="en-US" sz="2400" dirty="0"/>
              <a:t> or </a:t>
            </a:r>
            <a:r>
              <a:rPr lang="en-US" sz="2400" u="sng" dirty="0"/>
              <a:t>originality</a:t>
            </a:r>
            <a:r>
              <a:rPr lang="en-US" sz="2400" dirty="0"/>
              <a:t> of the proposed work or approach?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97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812852" y="1398638"/>
            <a:ext cx="7879148" cy="3939539"/>
          </a:xfrm>
          <a:prstGeom prst="rect">
            <a:avLst/>
          </a:prstGeom>
        </p:spPr>
        <p:txBody>
          <a:bodyPr wrap="square">
            <a:spAutoFit/>
          </a:bodyPr>
          <a:lstStyle/>
          <a:p>
            <a:pPr>
              <a:lnSpc>
                <a:spcPct val="150000"/>
              </a:lnSpc>
            </a:pPr>
            <a:r>
              <a:rPr lang="en-US" sz="2400" b="1" dirty="0"/>
              <a:t>GSC Research Project: Soundness of Plan (10 points)</a:t>
            </a:r>
          </a:p>
          <a:p>
            <a:pPr>
              <a:lnSpc>
                <a:spcPct val="150000"/>
              </a:lnSpc>
            </a:pPr>
            <a:r>
              <a:rPr lang="en-US" sz="2400" dirty="0"/>
              <a:t>Does the narrative make a compelling case that the project will be completed as proposed within the project period, using the resources available? </a:t>
            </a:r>
          </a:p>
          <a:p>
            <a:pPr>
              <a:lnSpc>
                <a:spcPct val="150000"/>
              </a:lnSpc>
            </a:pPr>
            <a:endParaRPr lang="en-US" sz="2400" dirty="0"/>
          </a:p>
          <a:p>
            <a:pPr>
              <a:lnSpc>
                <a:spcPct val="150000"/>
              </a:lnSpc>
            </a:pPr>
            <a:r>
              <a:rPr lang="en-US" sz="2400" dirty="0"/>
              <a:t>Are potential risks identified, and are contingencies in</a:t>
            </a:r>
          </a:p>
          <a:p>
            <a:pPr>
              <a:lnSpc>
                <a:spcPct val="150000"/>
              </a:lnSpc>
            </a:pPr>
            <a:r>
              <a:rPr lang="en-US" sz="2400" dirty="0"/>
              <a:t>place to mitigate those risks?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808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812852" y="1398638"/>
            <a:ext cx="7879148" cy="6370975"/>
          </a:xfrm>
          <a:prstGeom prst="rect">
            <a:avLst/>
          </a:prstGeom>
        </p:spPr>
        <p:txBody>
          <a:bodyPr wrap="square">
            <a:spAutoFit/>
          </a:bodyPr>
          <a:lstStyle/>
          <a:p>
            <a:pPr>
              <a:lnSpc>
                <a:spcPct val="150000"/>
              </a:lnSpc>
            </a:pPr>
            <a:r>
              <a:rPr lang="en-US" sz="2400" b="1" dirty="0" err="1"/>
              <a:t>Biosketch</a:t>
            </a:r>
            <a:r>
              <a:rPr lang="en-US" sz="2400" b="1" dirty="0"/>
              <a:t> (5 points)</a:t>
            </a:r>
          </a:p>
          <a:p>
            <a:r>
              <a:rPr lang="en-US" sz="2400" dirty="0"/>
              <a:t>Is it clear what format the applicant was writing their </a:t>
            </a:r>
            <a:r>
              <a:rPr lang="en-US" sz="2400" dirty="0" err="1"/>
              <a:t>biosketch</a:t>
            </a:r>
            <a:r>
              <a:rPr lang="en-US" sz="2400" dirty="0"/>
              <a:t> in? Is it appropriate for the external funding opportunity being targeted? How compliant does the </a:t>
            </a:r>
            <a:r>
              <a:rPr lang="en-US" sz="2400" dirty="0" err="1"/>
              <a:t>biosketch</a:t>
            </a:r>
            <a:r>
              <a:rPr lang="en-US" sz="2400" dirty="0"/>
              <a:t> appear to be with the prescribed format? How complete and compelling is the </a:t>
            </a:r>
            <a:r>
              <a:rPr lang="en-US" sz="2400" dirty="0" err="1"/>
              <a:t>biosketch</a:t>
            </a:r>
            <a:r>
              <a:rPr lang="en-US" sz="2400" dirty="0"/>
              <a:t>?</a:t>
            </a:r>
          </a:p>
          <a:p>
            <a:endParaRPr lang="en-US" sz="2400" dirty="0"/>
          </a:p>
          <a:p>
            <a:r>
              <a:rPr lang="en-US" sz="2400" b="1" dirty="0"/>
              <a:t>Overall Clarity (10 points)</a:t>
            </a:r>
            <a:br>
              <a:rPr lang="en-US" sz="2400" dirty="0"/>
            </a:br>
            <a:r>
              <a:rPr lang="en-US" sz="2400" dirty="0"/>
              <a:t>Is the proposal compelling, easy to understand, and grammatically correct? </a:t>
            </a:r>
          </a:p>
          <a:p>
            <a:pPr>
              <a:lnSpc>
                <a:spcPct val="150000"/>
              </a:lnSpc>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67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714530" y="1334345"/>
            <a:ext cx="7879148" cy="5159554"/>
          </a:xfrm>
          <a:prstGeom prst="rect">
            <a:avLst/>
          </a:prstGeom>
        </p:spPr>
        <p:txBody>
          <a:bodyPr wrap="square">
            <a:spAutoFit/>
          </a:bodyPr>
          <a:lstStyle/>
          <a:p>
            <a:pPr>
              <a:lnSpc>
                <a:spcPct val="150000"/>
              </a:lnSpc>
            </a:pPr>
            <a:r>
              <a:rPr lang="en-US" sz="2400" b="1" dirty="0"/>
              <a:t>External Opportunity: Merit (5 points)</a:t>
            </a:r>
          </a:p>
          <a:p>
            <a:pPr>
              <a:lnSpc>
                <a:spcPct val="150000"/>
              </a:lnSpc>
            </a:pPr>
            <a:r>
              <a:rPr lang="en-US" sz="2400" dirty="0"/>
              <a:t>Is it clear that the applicant has researched and understands all the key requirements of the external opportunity? Is the opportunity appropriate for the student’s stage and program of study? </a:t>
            </a:r>
            <a:br>
              <a:rPr lang="en-US" dirty="0"/>
            </a:br>
            <a:endParaRPr lang="en-US" dirty="0"/>
          </a:p>
          <a:p>
            <a:pPr>
              <a:lnSpc>
                <a:spcPct val="150000"/>
              </a:lnSpc>
            </a:pPr>
            <a:r>
              <a:rPr lang="en-US" sz="2400" b="1" dirty="0"/>
              <a:t>External Opportunity: Soundness of Plan (10 points)</a:t>
            </a:r>
          </a:p>
          <a:p>
            <a:pPr>
              <a:lnSpc>
                <a:spcPct val="150000"/>
              </a:lnSpc>
            </a:pPr>
            <a:r>
              <a:rPr lang="en-US" dirty="0"/>
              <a:t>Given what was written, </a:t>
            </a:r>
            <a:r>
              <a:rPr lang="en-US" u="sng" dirty="0"/>
              <a:t>how likely </a:t>
            </a:r>
            <a:r>
              <a:rPr lang="en-US" dirty="0"/>
              <a:t>does it seem that the student will be able to develop and </a:t>
            </a:r>
            <a:r>
              <a:rPr lang="en-US" u="sng" dirty="0"/>
              <a:t>submit an on-time, compliant application </a:t>
            </a:r>
            <a:r>
              <a:rPr lang="en-US" dirty="0"/>
              <a:t>or proposal? </a:t>
            </a:r>
            <a:br>
              <a:rPr lang="en-US" dirty="0"/>
            </a:br>
            <a:r>
              <a:rPr lang="en-US" u="sng" dirty="0"/>
              <a:t>How competitive</a:t>
            </a:r>
            <a:r>
              <a:rPr lang="en-US" dirty="0"/>
              <a:t> is the proposal likely to be</a:t>
            </a:r>
            <a:r>
              <a:rPr lang="en-US" sz="2400" dirty="0"/>
              <a: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71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Overview</a:t>
            </a:r>
          </a:p>
        </p:txBody>
      </p:sp>
      <p:sp>
        <p:nvSpPr>
          <p:cNvPr id="4" name="Rectangle 3"/>
          <p:cNvSpPr/>
          <p:nvPr/>
        </p:nvSpPr>
        <p:spPr>
          <a:xfrm>
            <a:off x="827972" y="1202913"/>
            <a:ext cx="7879148" cy="8032968"/>
          </a:xfrm>
          <a:prstGeom prst="rect">
            <a:avLst/>
          </a:prstGeom>
        </p:spPr>
        <p:txBody>
          <a:bodyPr wrap="square">
            <a:spAutoFit/>
          </a:bodyPr>
          <a:lstStyle/>
          <a:p>
            <a:pPr marL="342900" indent="-342900">
              <a:lnSpc>
                <a:spcPct val="150000"/>
              </a:lnSpc>
              <a:buFont typeface="Arial"/>
              <a:buChar char="•"/>
            </a:pPr>
            <a:r>
              <a:rPr lang="en-US" sz="2400" dirty="0"/>
              <a:t>Competitive program to develop graduate student culture, skills, and experience in competitive grantsmanship</a:t>
            </a:r>
          </a:p>
          <a:p>
            <a:pPr marL="342900" indent="-342900">
              <a:lnSpc>
                <a:spcPct val="150000"/>
              </a:lnSpc>
              <a:buFont typeface="Arial"/>
              <a:buChar char="•"/>
            </a:pPr>
            <a:r>
              <a:rPr lang="en-US" sz="2400" dirty="0"/>
              <a:t>Open to enrolled UM graduate students in any discipline</a:t>
            </a:r>
          </a:p>
          <a:p>
            <a:pPr marL="342900" indent="-342900">
              <a:lnSpc>
                <a:spcPct val="150000"/>
              </a:lnSpc>
              <a:buFont typeface="Arial"/>
              <a:buChar char="•"/>
            </a:pPr>
            <a:r>
              <a:rPr lang="en-US" sz="2400" dirty="0"/>
              <a:t>Meant to support projects that would not be possible with the use of departmental funds alone</a:t>
            </a:r>
          </a:p>
          <a:p>
            <a:pPr marL="342900" indent="-342900">
              <a:lnSpc>
                <a:spcPct val="150000"/>
              </a:lnSpc>
              <a:buFont typeface="Arial"/>
              <a:buChar char="•"/>
            </a:pPr>
            <a:r>
              <a:rPr lang="en-US" sz="2400" dirty="0"/>
              <a:t>$1,000 per award</a:t>
            </a:r>
          </a:p>
          <a:p>
            <a:pPr marL="342900" indent="-342900">
              <a:lnSpc>
                <a:spcPct val="150000"/>
              </a:lnSpc>
              <a:buFont typeface="Arial"/>
              <a:buChar char="•"/>
            </a:pPr>
            <a:r>
              <a:rPr lang="en-US" sz="2400" dirty="0"/>
              <a:t>Up to 20 awards per year</a:t>
            </a:r>
          </a:p>
          <a:p>
            <a:pPr marL="342900" indent="-342900">
              <a:lnSpc>
                <a:spcPct val="150000"/>
              </a:lnSpc>
              <a:buFont typeface="Arial"/>
              <a:buChar char="•"/>
            </a:pPr>
            <a:r>
              <a:rPr lang="en-US" sz="2400" dirty="0"/>
              <a:t>GSC acts as interface with the applicants</a:t>
            </a:r>
          </a:p>
          <a:p>
            <a:pPr marL="342900" indent="-342900">
              <a:lnSpc>
                <a:spcPct val="150000"/>
              </a:lnSpc>
              <a:buFont typeface="Arial"/>
              <a:buChar char="•"/>
            </a:pPr>
            <a:r>
              <a:rPr lang="en-US" sz="2400" dirty="0"/>
              <a:t>Grad School and ORSP: Provide funds; Coordinate reviews</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64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Award and Requirements</a:t>
            </a:r>
          </a:p>
        </p:txBody>
      </p:sp>
      <p:sp>
        <p:nvSpPr>
          <p:cNvPr id="4" name="Rectangle 3"/>
          <p:cNvSpPr/>
          <p:nvPr/>
        </p:nvSpPr>
        <p:spPr>
          <a:xfrm>
            <a:off x="827972" y="1398638"/>
            <a:ext cx="7879148" cy="8032968"/>
          </a:xfrm>
          <a:prstGeom prst="rect">
            <a:avLst/>
          </a:prstGeom>
        </p:spPr>
        <p:txBody>
          <a:bodyPr wrap="square">
            <a:spAutoFit/>
          </a:bodyPr>
          <a:lstStyle/>
          <a:p>
            <a:pPr marL="342900" indent="-342900">
              <a:lnSpc>
                <a:spcPct val="150000"/>
              </a:lnSpc>
              <a:buFont typeface="Arial"/>
              <a:buChar char="•"/>
            </a:pPr>
            <a:r>
              <a:rPr lang="en-US" sz="2400" dirty="0"/>
              <a:t>Awardees will sign an award agreement with ORSP</a:t>
            </a:r>
          </a:p>
          <a:p>
            <a:pPr marL="342900" indent="-342900">
              <a:lnSpc>
                <a:spcPct val="150000"/>
              </a:lnSpc>
              <a:buFont typeface="Arial"/>
              <a:buChar char="•"/>
            </a:pPr>
            <a:r>
              <a:rPr lang="en-US" sz="2400" dirty="0"/>
              <a:t>Funds will be transferred to a Departmental Account under the control of the Advisor or Dept. Point of Contact</a:t>
            </a:r>
          </a:p>
          <a:p>
            <a:pPr marL="342900" indent="-342900">
              <a:lnSpc>
                <a:spcPct val="150000"/>
              </a:lnSpc>
              <a:buFont typeface="Arial"/>
              <a:buChar char="•"/>
            </a:pPr>
            <a:r>
              <a:rPr lang="en-US" sz="2400" dirty="0"/>
              <a:t>Awardees will present at the Graduate School 3M Thesis Competition in Fall 2019</a:t>
            </a:r>
          </a:p>
          <a:p>
            <a:pPr marL="342900" indent="-342900">
              <a:lnSpc>
                <a:spcPct val="150000"/>
              </a:lnSpc>
              <a:buFont typeface="Arial"/>
              <a:buChar char="•"/>
            </a:pPr>
            <a:r>
              <a:rPr lang="en-US" sz="2400" dirty="0"/>
              <a:t>Awardees will present a poster at the GSC poster symposium in Spring 2020</a:t>
            </a:r>
          </a:p>
          <a:p>
            <a:pPr marL="342900" indent="-342900">
              <a:lnSpc>
                <a:spcPct val="150000"/>
              </a:lnSpc>
              <a:buFont typeface="Arial"/>
              <a:buChar char="•"/>
            </a:pPr>
            <a:r>
              <a:rPr lang="en-US" sz="2400" dirty="0"/>
              <a:t>Awardees will submit mid-term (December) and final (May) reports to GSC</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4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Finding External Opportunities</a:t>
            </a:r>
          </a:p>
        </p:txBody>
      </p:sp>
      <p:sp>
        <p:nvSpPr>
          <p:cNvPr id="4" name="Rectangle 3"/>
          <p:cNvSpPr/>
          <p:nvPr/>
        </p:nvSpPr>
        <p:spPr>
          <a:xfrm>
            <a:off x="827972" y="1398638"/>
            <a:ext cx="7879148" cy="4154984"/>
          </a:xfrm>
          <a:prstGeom prst="rect">
            <a:avLst/>
          </a:prstGeom>
        </p:spPr>
        <p:txBody>
          <a:bodyPr wrap="square">
            <a:spAutoFit/>
          </a:bodyPr>
          <a:lstStyle/>
          <a:p>
            <a:pPr marL="342900" indent="-342900">
              <a:lnSpc>
                <a:spcPct val="150000"/>
              </a:lnSpc>
              <a:buFont typeface="Arial"/>
              <a:buChar char="•"/>
            </a:pPr>
            <a:r>
              <a:rPr lang="en-US" sz="2400" dirty="0"/>
              <a:t>UM’s COS/Pivot Subscription</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184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b="0" dirty="0"/>
              <a:t>Finding External Ops: Things to Look For</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Who is the sponsor?</a:t>
            </a:r>
          </a:p>
          <a:p>
            <a:pPr marL="342900" indent="-342900">
              <a:lnSpc>
                <a:spcPct val="150000"/>
              </a:lnSpc>
              <a:buFont typeface="Arial"/>
              <a:buChar char="•"/>
            </a:pPr>
            <a:r>
              <a:rPr lang="en-US" sz="2400" dirty="0"/>
              <a:t>When and where is the award?</a:t>
            </a:r>
          </a:p>
          <a:p>
            <a:pPr marL="342900" indent="-342900">
              <a:lnSpc>
                <a:spcPct val="150000"/>
              </a:lnSpc>
              <a:buFont typeface="Arial"/>
              <a:buChar char="•"/>
            </a:pPr>
            <a:r>
              <a:rPr lang="en-US" sz="2400" dirty="0"/>
              <a:t>How much $$ are the awards for?</a:t>
            </a:r>
          </a:p>
          <a:p>
            <a:pPr marL="342900" indent="-342900">
              <a:lnSpc>
                <a:spcPct val="150000"/>
              </a:lnSpc>
              <a:buFont typeface="Arial"/>
              <a:buChar char="•"/>
            </a:pPr>
            <a:r>
              <a:rPr lang="en-US" sz="2400" dirty="0"/>
              <a:t>What can you (and can’t you) spend the money on?</a:t>
            </a:r>
          </a:p>
          <a:p>
            <a:pPr marL="342900" indent="-342900">
              <a:lnSpc>
                <a:spcPct val="150000"/>
              </a:lnSpc>
              <a:buFont typeface="Arial"/>
              <a:buChar char="•"/>
            </a:pPr>
            <a:r>
              <a:rPr lang="en-US" sz="2400" dirty="0"/>
              <a:t>Who is the check made out to—the student, or the University?</a:t>
            </a:r>
          </a:p>
          <a:p>
            <a:pPr marL="342900" indent="-342900">
              <a:lnSpc>
                <a:spcPct val="150000"/>
              </a:lnSpc>
              <a:buFont typeface="Arial"/>
              <a:buChar char="•"/>
            </a:pPr>
            <a:r>
              <a:rPr lang="en-US" sz="2400" dirty="0"/>
              <a:t>Is U.S. citizenship or permanent residency required?</a:t>
            </a:r>
          </a:p>
          <a:p>
            <a:pPr marL="342900" indent="-342900">
              <a:lnSpc>
                <a:spcPct val="150000"/>
              </a:lnSpc>
              <a:buFont typeface="Arial"/>
              <a:buChar char="•"/>
            </a:pPr>
            <a:r>
              <a:rPr lang="en-US" sz="2400" dirty="0"/>
              <a:t>When is application deadline and process?</a:t>
            </a:r>
          </a:p>
          <a:p>
            <a:pPr marL="342900" indent="-342900">
              <a:lnSpc>
                <a:spcPct val="150000"/>
              </a:lnSpc>
              <a:buFont typeface="Arial"/>
              <a:buChar char="•"/>
            </a:pPr>
            <a:r>
              <a:rPr lang="en-US" sz="2400" dirty="0"/>
              <a:t>What all components are required in the application?</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177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b="0" dirty="0"/>
              <a:t>Finding External Ops: Things to Look For (cont.)</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Is there a prescribed budget format?</a:t>
            </a:r>
          </a:p>
          <a:p>
            <a:pPr marL="342900" indent="-342900">
              <a:lnSpc>
                <a:spcPct val="150000"/>
              </a:lnSpc>
              <a:buFont typeface="Arial"/>
              <a:buChar char="•"/>
            </a:pPr>
            <a:r>
              <a:rPr lang="en-US" sz="2400" dirty="0"/>
              <a:t>Is tuition allowed?</a:t>
            </a:r>
          </a:p>
          <a:p>
            <a:pPr marL="342900" indent="-342900">
              <a:lnSpc>
                <a:spcPct val="150000"/>
              </a:lnSpc>
              <a:buFont typeface="Arial"/>
              <a:buChar char="•"/>
            </a:pPr>
            <a:r>
              <a:rPr lang="en-US" sz="2400" dirty="0"/>
              <a:t>How many awards are expected?</a:t>
            </a:r>
          </a:p>
          <a:p>
            <a:pPr marL="342900" indent="-342900">
              <a:lnSpc>
                <a:spcPct val="150000"/>
              </a:lnSpc>
              <a:buFont typeface="Arial"/>
              <a:buChar char="•"/>
            </a:pPr>
            <a:r>
              <a:rPr lang="en-US" sz="2400" dirty="0"/>
              <a:t>What is the expected funding rate?</a:t>
            </a:r>
          </a:p>
          <a:p>
            <a:pPr marL="342900" indent="-342900">
              <a:lnSpc>
                <a:spcPct val="150000"/>
              </a:lnSpc>
              <a:buFont typeface="Arial"/>
              <a:buChar char="•"/>
            </a:pPr>
            <a:r>
              <a:rPr lang="en-US" sz="2400" dirty="0"/>
              <a:t>What/who has been funded in the past?</a:t>
            </a:r>
          </a:p>
          <a:p>
            <a:pPr marL="342900" indent="-342900">
              <a:lnSpc>
                <a:spcPct val="150000"/>
              </a:lnSpc>
              <a:buFont typeface="Arial"/>
              <a:buChar char="•"/>
            </a:pPr>
            <a:r>
              <a:rPr lang="en-US" sz="2400" dirty="0"/>
              <a:t>What are the performance requirements if awarded?</a:t>
            </a:r>
          </a:p>
          <a:p>
            <a:pPr marL="342900" indent="-342900">
              <a:lnSpc>
                <a:spcPct val="150000"/>
              </a:lnSpc>
              <a:buFont typeface="Arial"/>
              <a:buChar char="•"/>
            </a:pPr>
            <a:r>
              <a:rPr lang="en-US" sz="2400" dirty="0"/>
              <a:t>What reporting requirements?</a:t>
            </a:r>
          </a:p>
          <a:p>
            <a:pPr marL="342900" indent="-342900">
              <a:lnSpc>
                <a:spcPct val="150000"/>
              </a:lnSpc>
              <a:buFont typeface="Arial"/>
              <a:buChar char="•"/>
            </a:pPr>
            <a:r>
              <a:rPr lang="en-US" sz="2400" dirty="0"/>
              <a:t>Income tax implications?</a:t>
            </a:r>
          </a:p>
          <a:p>
            <a:pPr marL="342900" indent="-342900">
              <a:lnSpc>
                <a:spcPct val="150000"/>
              </a:lnSpc>
              <a:buFont typeface="Arial"/>
              <a:buChar char="•"/>
            </a:pPr>
            <a:r>
              <a:rPr lang="en-US" sz="2400" dirty="0"/>
              <a:t>Required format for resume or </a:t>
            </a:r>
            <a:r>
              <a:rPr lang="en-US" sz="2400" dirty="0" err="1"/>
              <a:t>biosketch</a:t>
            </a:r>
            <a:r>
              <a:rPr lang="en-US" sz="2400" dirty="0"/>
              <a:t> </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51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08DC9B3-7DD0-5647-B577-E61CF2153765}"/>
              </a:ext>
            </a:extLst>
          </p:cNvPr>
          <p:cNvPicPr>
            <a:picLocks noChangeAspect="1"/>
          </p:cNvPicPr>
          <p:nvPr/>
        </p:nvPicPr>
        <p:blipFill>
          <a:blip r:embed="rId2"/>
          <a:stretch>
            <a:fillRect/>
          </a:stretch>
        </p:blipFill>
        <p:spPr>
          <a:xfrm>
            <a:off x="658405" y="1342917"/>
            <a:ext cx="7607300" cy="4953000"/>
          </a:xfrm>
          <a:prstGeom prst="rect">
            <a:avLst/>
          </a:prstGeom>
        </p:spPr>
      </p:pic>
    </p:spTree>
    <p:extLst>
      <p:ext uri="{BB962C8B-B14F-4D97-AF65-F5344CB8AC3E}">
        <p14:creationId xmlns:p14="http://schemas.microsoft.com/office/powerpoint/2010/main" val="63327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7C67929-3849-6A4B-BCE7-BBCDC028DAA5}"/>
              </a:ext>
            </a:extLst>
          </p:cNvPr>
          <p:cNvPicPr>
            <a:picLocks noChangeAspect="1"/>
          </p:cNvPicPr>
          <p:nvPr/>
        </p:nvPicPr>
        <p:blipFill>
          <a:blip r:embed="rId2"/>
          <a:stretch>
            <a:fillRect/>
          </a:stretch>
        </p:blipFill>
        <p:spPr>
          <a:xfrm>
            <a:off x="1100833" y="1451738"/>
            <a:ext cx="3695700" cy="1841500"/>
          </a:xfrm>
          <a:prstGeom prst="rect">
            <a:avLst/>
          </a:prstGeom>
        </p:spPr>
      </p:pic>
      <p:sp>
        <p:nvSpPr>
          <p:cNvPr id="7" name="Rectangle 6">
            <a:extLst>
              <a:ext uri="{FF2B5EF4-FFF2-40B4-BE49-F238E27FC236}">
                <a16:creationId xmlns:a16="http://schemas.microsoft.com/office/drawing/2014/main" id="{55863987-E900-EB45-B088-3ADED4F50A30}"/>
              </a:ext>
            </a:extLst>
          </p:cNvPr>
          <p:cNvSpPr/>
          <p:nvPr/>
        </p:nvSpPr>
        <p:spPr>
          <a:xfrm>
            <a:off x="607264" y="3302949"/>
            <a:ext cx="7879148" cy="2251065"/>
          </a:xfrm>
          <a:prstGeom prst="rect">
            <a:avLst/>
          </a:prstGeom>
        </p:spPr>
        <p:txBody>
          <a:bodyPr wrap="square">
            <a:spAutoFit/>
          </a:bodyPr>
          <a:lstStyle/>
          <a:p>
            <a:pPr marL="342900" indent="-342900">
              <a:lnSpc>
                <a:spcPct val="150000"/>
              </a:lnSpc>
              <a:buFont typeface="Arial"/>
              <a:buChar char="•"/>
            </a:pPr>
            <a:r>
              <a:rPr lang="en-US" sz="2400" dirty="0"/>
              <a:t>The first time click “signup” to sign up for your account</a:t>
            </a:r>
          </a:p>
          <a:p>
            <a:pPr marL="342900" indent="-342900">
              <a:lnSpc>
                <a:spcPct val="150000"/>
              </a:lnSpc>
              <a:buFont typeface="Arial"/>
              <a:buChar char="•"/>
            </a:pPr>
            <a:r>
              <a:rPr lang="en-US" sz="2400" dirty="0"/>
              <a:t>Use your @</a:t>
            </a:r>
            <a:r>
              <a:rPr lang="en-US" sz="2400" dirty="0" err="1"/>
              <a:t>go.olemiss.edu</a:t>
            </a:r>
            <a:r>
              <a:rPr lang="en-US" sz="2400" dirty="0"/>
              <a:t> e-mail address</a:t>
            </a:r>
          </a:p>
          <a:p>
            <a:pPr marL="342900" indent="-342900">
              <a:lnSpc>
                <a:spcPct val="150000"/>
              </a:lnSpc>
              <a:buFont typeface="Arial"/>
              <a:buChar char="•"/>
            </a:pPr>
            <a:r>
              <a:rPr lang="en-US" sz="2400" dirty="0"/>
              <a:t>Select a password—this is NOT the same as your </a:t>
            </a:r>
            <a:r>
              <a:rPr lang="en-US" sz="2400" dirty="0" err="1"/>
              <a:t>WebId</a:t>
            </a:r>
            <a:r>
              <a:rPr lang="en-US" sz="2400" dirty="0"/>
              <a:t> password</a:t>
            </a:r>
          </a:p>
        </p:txBody>
      </p:sp>
    </p:spTree>
    <p:extLst>
      <p:ext uri="{BB962C8B-B14F-4D97-AF65-F5344CB8AC3E}">
        <p14:creationId xmlns:p14="http://schemas.microsoft.com/office/powerpoint/2010/main" val="1716981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DB621-0AF8-F04F-BE73-D5560D2760B5}"/>
              </a:ext>
            </a:extLst>
          </p:cNvPr>
          <p:cNvPicPr>
            <a:picLocks noChangeAspect="1"/>
          </p:cNvPicPr>
          <p:nvPr/>
        </p:nvPicPr>
        <p:blipFill>
          <a:blip r:embed="rId2"/>
          <a:stretch>
            <a:fillRect/>
          </a:stretch>
        </p:blipFill>
        <p:spPr>
          <a:xfrm>
            <a:off x="827972" y="1201325"/>
            <a:ext cx="6515100" cy="43307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55863987-E900-EB45-B088-3ADED4F50A30}"/>
              </a:ext>
            </a:extLst>
          </p:cNvPr>
          <p:cNvSpPr/>
          <p:nvPr/>
        </p:nvSpPr>
        <p:spPr>
          <a:xfrm>
            <a:off x="607264" y="5350829"/>
            <a:ext cx="7879148" cy="1143070"/>
          </a:xfrm>
          <a:prstGeom prst="rect">
            <a:avLst/>
          </a:prstGeom>
        </p:spPr>
        <p:txBody>
          <a:bodyPr wrap="square">
            <a:spAutoFit/>
          </a:bodyPr>
          <a:lstStyle/>
          <a:p>
            <a:pPr marL="342900" indent="-342900">
              <a:lnSpc>
                <a:spcPct val="150000"/>
              </a:lnSpc>
              <a:buFont typeface="Arial"/>
              <a:buChar char="•"/>
            </a:pPr>
            <a:r>
              <a:rPr lang="en-US" sz="2400" dirty="0"/>
              <a:t>Add search terms and click Search Pivot</a:t>
            </a:r>
          </a:p>
          <a:p>
            <a:pPr marL="342900" indent="-342900">
              <a:lnSpc>
                <a:spcPct val="150000"/>
              </a:lnSpc>
              <a:buFont typeface="Arial"/>
              <a:buChar char="•"/>
            </a:pPr>
            <a:r>
              <a:rPr lang="en-US" sz="2400" dirty="0"/>
              <a:t>Or Click Advanced Search to specify different parameters</a:t>
            </a:r>
          </a:p>
        </p:txBody>
      </p:sp>
    </p:spTree>
    <p:extLst>
      <p:ext uri="{BB962C8B-B14F-4D97-AF65-F5344CB8AC3E}">
        <p14:creationId xmlns:p14="http://schemas.microsoft.com/office/powerpoint/2010/main" val="1776686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3796DB3-C5DC-6243-905F-CD5BB18535C3}"/>
              </a:ext>
            </a:extLst>
          </p:cNvPr>
          <p:cNvPicPr>
            <a:picLocks noChangeAspect="1"/>
          </p:cNvPicPr>
          <p:nvPr/>
        </p:nvPicPr>
        <p:blipFill>
          <a:blip r:embed="rId2"/>
          <a:stretch>
            <a:fillRect/>
          </a:stretch>
        </p:blipFill>
        <p:spPr>
          <a:xfrm>
            <a:off x="657588" y="1201325"/>
            <a:ext cx="6680200" cy="5041900"/>
          </a:xfrm>
          <a:prstGeom prst="rect">
            <a:avLst/>
          </a:prstGeom>
        </p:spPr>
      </p:pic>
    </p:spTree>
    <p:extLst>
      <p:ext uri="{BB962C8B-B14F-4D97-AF65-F5344CB8AC3E}">
        <p14:creationId xmlns:p14="http://schemas.microsoft.com/office/powerpoint/2010/main" val="154326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3D60B01-6757-3740-B23E-D0A5DE442ECB}"/>
              </a:ext>
            </a:extLst>
          </p:cNvPr>
          <p:cNvPicPr>
            <a:picLocks noChangeAspect="1"/>
          </p:cNvPicPr>
          <p:nvPr/>
        </p:nvPicPr>
        <p:blipFill>
          <a:blip r:embed="rId2"/>
          <a:stretch>
            <a:fillRect/>
          </a:stretch>
        </p:blipFill>
        <p:spPr>
          <a:xfrm>
            <a:off x="1416050" y="1701800"/>
            <a:ext cx="6311900" cy="3454400"/>
          </a:xfrm>
          <a:prstGeom prst="rect">
            <a:avLst/>
          </a:prstGeom>
        </p:spPr>
      </p:pic>
    </p:spTree>
    <p:extLst>
      <p:ext uri="{BB962C8B-B14F-4D97-AF65-F5344CB8AC3E}">
        <p14:creationId xmlns:p14="http://schemas.microsoft.com/office/powerpoint/2010/main" val="16581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8D69881-3CBD-2D49-951F-2D6299FB6947}"/>
              </a:ext>
            </a:extLst>
          </p:cNvPr>
          <p:cNvPicPr>
            <a:picLocks noChangeAspect="1"/>
          </p:cNvPicPr>
          <p:nvPr/>
        </p:nvPicPr>
        <p:blipFill>
          <a:blip r:embed="rId2"/>
          <a:stretch>
            <a:fillRect/>
          </a:stretch>
        </p:blipFill>
        <p:spPr>
          <a:xfrm>
            <a:off x="827972" y="1550970"/>
            <a:ext cx="6847350" cy="4780990"/>
          </a:xfrm>
          <a:prstGeom prst="rect">
            <a:avLst/>
          </a:prstGeom>
        </p:spPr>
      </p:pic>
    </p:spTree>
    <p:extLst>
      <p:ext uri="{BB962C8B-B14F-4D97-AF65-F5344CB8AC3E}">
        <p14:creationId xmlns:p14="http://schemas.microsoft.com/office/powerpoint/2010/main" val="347379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Overview</a:t>
            </a:r>
          </a:p>
        </p:txBody>
      </p:sp>
      <p:sp>
        <p:nvSpPr>
          <p:cNvPr id="4" name="Rectangle 3"/>
          <p:cNvSpPr/>
          <p:nvPr/>
        </p:nvSpPr>
        <p:spPr>
          <a:xfrm>
            <a:off x="827972" y="1202913"/>
            <a:ext cx="7879148" cy="3785652"/>
          </a:xfrm>
          <a:prstGeom prst="rect">
            <a:avLst/>
          </a:prstGeom>
        </p:spPr>
        <p:txBody>
          <a:bodyPr wrap="square">
            <a:spAutoFit/>
          </a:bodyPr>
          <a:lstStyle/>
          <a:p>
            <a:pPr marL="342900" indent="-342900">
              <a:lnSpc>
                <a:spcPct val="150000"/>
              </a:lnSpc>
              <a:buFont typeface="Arial"/>
              <a:buChar char="•"/>
            </a:pPr>
            <a:r>
              <a:rPr lang="en-US" sz="2400" dirty="0"/>
              <a:t>One graduate student per award (not collaborative)</a:t>
            </a:r>
          </a:p>
          <a:p>
            <a:pPr marL="342900" indent="-342900">
              <a:lnSpc>
                <a:spcPct val="150000"/>
              </a:lnSpc>
              <a:buFont typeface="Arial"/>
              <a:buChar char="•"/>
            </a:pPr>
            <a:r>
              <a:rPr lang="en-US" sz="2400" dirty="0"/>
              <a:t>One application per graduate student</a:t>
            </a:r>
          </a:p>
          <a:p>
            <a:pPr marL="342900" indent="-342900">
              <a:lnSpc>
                <a:spcPct val="150000"/>
              </a:lnSpc>
              <a:buFont typeface="Arial"/>
              <a:buChar char="•"/>
            </a:pPr>
            <a:r>
              <a:rPr lang="en-US" sz="2400" dirty="0"/>
              <a:t>Previous GSC awardees ARE eligible</a:t>
            </a:r>
          </a:p>
          <a:p>
            <a:pPr marL="342900" indent="-342900">
              <a:lnSpc>
                <a:spcPct val="150000"/>
              </a:lnSpc>
              <a:buFont typeface="Arial"/>
              <a:buChar char="•"/>
            </a:pPr>
            <a:r>
              <a:rPr lang="en-US" sz="2400" dirty="0"/>
              <a:t>Ineligible: </a:t>
            </a:r>
          </a:p>
          <a:p>
            <a:pPr marL="800100" lvl="1" indent="-342900">
              <a:lnSpc>
                <a:spcPct val="150000"/>
              </a:lnSpc>
              <a:buFont typeface="Arial"/>
              <a:buChar char="•"/>
            </a:pPr>
            <a:r>
              <a:rPr lang="en-US" sz="2400" dirty="0"/>
              <a:t>Graduate students on academic probation</a:t>
            </a:r>
          </a:p>
          <a:p>
            <a:pPr marL="800100" lvl="1" indent="-342900">
              <a:lnSpc>
                <a:spcPct val="150000"/>
              </a:lnSpc>
              <a:buFont typeface="Arial"/>
              <a:buChar char="•"/>
            </a:pPr>
            <a:r>
              <a:rPr lang="en-US" sz="2400" dirty="0"/>
              <a:t>Graduate students graduating Spring or Summer 2019</a:t>
            </a:r>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566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Example Opportunities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A70B118-9416-394A-A611-7E591DCEAD0F}"/>
              </a:ext>
            </a:extLst>
          </p:cNvPr>
          <p:cNvSpPr/>
          <p:nvPr/>
        </p:nvSpPr>
        <p:spPr>
          <a:xfrm>
            <a:off x="827972" y="1398638"/>
            <a:ext cx="7879148" cy="5262979"/>
          </a:xfrm>
          <a:prstGeom prst="rect">
            <a:avLst/>
          </a:prstGeom>
        </p:spPr>
        <p:txBody>
          <a:bodyPr wrap="square">
            <a:spAutoFit/>
          </a:bodyPr>
          <a:lstStyle/>
          <a:p>
            <a:pPr marL="342900" indent="-342900">
              <a:lnSpc>
                <a:spcPct val="150000"/>
              </a:lnSpc>
              <a:buFont typeface="Arial"/>
              <a:buChar char="•"/>
            </a:pPr>
            <a:r>
              <a:rPr lang="en-US" sz="2400" dirty="0"/>
              <a:t>The following are just a FEW examples of funding opportunities that graduate students can apply for—just to give you an idea.</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spTree>
    <p:extLst>
      <p:ext uri="{BB962C8B-B14F-4D97-AF65-F5344CB8AC3E}">
        <p14:creationId xmlns:p14="http://schemas.microsoft.com/office/powerpoint/2010/main" val="1750700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Graduate Research Fellowship Program</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Sponsor: </a:t>
            </a:r>
            <a:r>
              <a:rPr lang="en-US" b="1" dirty="0"/>
              <a:t>National Science Foundation (NSF)</a:t>
            </a:r>
          </a:p>
          <a:p>
            <a:pPr>
              <a:lnSpc>
                <a:spcPct val="150000"/>
              </a:lnSpc>
            </a:pPr>
            <a:r>
              <a:rPr lang="en-US" dirty="0"/>
              <a:t>Amount: </a:t>
            </a:r>
            <a:r>
              <a:rPr lang="en-US" b="1" dirty="0"/>
              <a:t>$34,000/year stipend </a:t>
            </a:r>
            <a:r>
              <a:rPr lang="en-US" dirty="0"/>
              <a:t>plus $12,000/year institutional allocation</a:t>
            </a:r>
          </a:p>
          <a:p>
            <a:pPr>
              <a:lnSpc>
                <a:spcPct val="150000"/>
              </a:lnSpc>
            </a:pPr>
            <a:r>
              <a:rPr lang="en-US" b="1" dirty="0"/>
              <a:t>Number of Awards: 2,000/year!</a:t>
            </a:r>
          </a:p>
          <a:p>
            <a:pPr>
              <a:lnSpc>
                <a:spcPct val="150000"/>
              </a:lnSpc>
            </a:pPr>
            <a:r>
              <a:rPr lang="en-US" dirty="0"/>
              <a:t>Length: Up to 3 years</a:t>
            </a:r>
          </a:p>
          <a:p>
            <a:pPr>
              <a:lnSpc>
                <a:spcPct val="150000"/>
              </a:lnSpc>
            </a:pPr>
            <a:r>
              <a:rPr lang="en-US" dirty="0"/>
              <a:t>Application Due Date: October</a:t>
            </a:r>
          </a:p>
          <a:p>
            <a:pPr>
              <a:lnSpc>
                <a:spcPct val="150000"/>
              </a:lnSpc>
            </a:pPr>
            <a:r>
              <a:rPr lang="en-US" dirty="0"/>
              <a:t>Citizen or Residency: United States</a:t>
            </a:r>
          </a:p>
          <a:p>
            <a:pPr>
              <a:lnSpc>
                <a:spcPct val="150000"/>
              </a:lnSpc>
            </a:pPr>
            <a:r>
              <a:rPr lang="en-US" dirty="0"/>
              <a:t>Applicant Type: Blah</a:t>
            </a:r>
          </a:p>
          <a:p>
            <a:pPr>
              <a:lnSpc>
                <a:spcPct val="150000"/>
              </a:lnSpc>
            </a:pPr>
            <a:r>
              <a:rPr lang="en-US" dirty="0"/>
              <a:t>Eligibility: Acceptance into a STEM or STEM Education graduate program by award start date</a:t>
            </a:r>
          </a:p>
          <a:p>
            <a:pPr>
              <a:lnSpc>
                <a:spcPct val="150000"/>
              </a:lnSpc>
            </a:pPr>
            <a:r>
              <a:rPr lang="en-US" dirty="0"/>
              <a:t>PIVOT: </a:t>
            </a:r>
            <a:r>
              <a:rPr lang="en-US" dirty="0">
                <a:hlinkClick r:id="rId2"/>
              </a:rPr>
              <a:t>https://pivot.cos.com/funding_opps/10135</a:t>
            </a:r>
            <a:r>
              <a:rPr lang="en-US" dirty="0"/>
              <a:t> </a:t>
            </a:r>
          </a:p>
          <a:p>
            <a:pPr>
              <a:lnSpc>
                <a:spcPct val="150000"/>
              </a:lnSpc>
            </a:pPr>
            <a:r>
              <a:rPr lang="en-US" dirty="0"/>
              <a:t>Website: </a:t>
            </a:r>
            <a:r>
              <a:rPr lang="en-US" dirty="0">
                <a:hlinkClick r:id="rId3"/>
              </a:rPr>
              <a:t>https://www.nsf.gov/funding/pgm_summ.jsp?pims_id=6201</a:t>
            </a:r>
            <a:r>
              <a:rPr lang="en-US" dirty="0"/>
              <a:t> </a:t>
            </a:r>
          </a:p>
        </p:txBody>
      </p:sp>
    </p:spTree>
    <p:extLst>
      <p:ext uri="{BB962C8B-B14F-4D97-AF65-F5344CB8AC3E}">
        <p14:creationId xmlns:p14="http://schemas.microsoft.com/office/powerpoint/2010/main" val="2662175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Graduate Research Fellowship Program (cont.)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Abstract</a:t>
            </a:r>
          </a:p>
          <a:p>
            <a:pPr>
              <a:lnSpc>
                <a:spcPct val="150000"/>
              </a:lnSpc>
            </a:pPr>
            <a:r>
              <a:rPr lang="en-US" dirty="0"/>
              <a:t>The purpose of the NSF Graduate Research Fellowship Program (GRFP) is to help ensure the vitality and diversity of the scientific and engineering workforce of the United States. The program recognizes and supports outstanding graduate students who are pursuing research-based master's and doctoral degrees in science, technology, engineering, and mathematics (STEM) or in STEM education. The GRFP provides three years of support for the graduate education of individuals who have demonstrated their potential for significant research achievements in STEM or STEM education. NSF especially encourages women, members of underrepresented minority groups, persons with disabilities, veterans, and undergraduate seniors to apply. </a:t>
            </a:r>
            <a:endParaRPr lang="en-US" sz="2400" dirty="0"/>
          </a:p>
        </p:txBody>
      </p:sp>
    </p:spTree>
    <p:extLst>
      <p:ext uri="{BB962C8B-B14F-4D97-AF65-F5344CB8AC3E}">
        <p14:creationId xmlns:p14="http://schemas.microsoft.com/office/powerpoint/2010/main" val="1974435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2019 Dissertation Proposal Workshop</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5035353"/>
          </a:xfrm>
          <a:prstGeom prst="rect">
            <a:avLst/>
          </a:prstGeom>
        </p:spPr>
        <p:txBody>
          <a:bodyPr wrap="square">
            <a:spAutoFit/>
          </a:bodyPr>
          <a:lstStyle/>
          <a:p>
            <a:pPr>
              <a:lnSpc>
                <a:spcPct val="150000"/>
              </a:lnSpc>
            </a:pPr>
            <a:r>
              <a:rPr lang="en-US" dirty="0"/>
              <a:t>Sponsor: </a:t>
            </a:r>
            <a:r>
              <a:rPr lang="en-US" b="1" dirty="0"/>
              <a:t>Univ. of Wisconsin, Madison, Institute for Research on Poverty (IRP)</a:t>
            </a:r>
          </a:p>
          <a:p>
            <a:pPr>
              <a:lnSpc>
                <a:spcPct val="150000"/>
              </a:lnSpc>
            </a:pPr>
            <a:r>
              <a:rPr lang="en-US" dirty="0"/>
              <a:t>Amount: The workshop will be held May 19-25, 2019. Funding for travel, meals, and lodging at Howard University </a:t>
            </a:r>
          </a:p>
          <a:p>
            <a:pPr>
              <a:lnSpc>
                <a:spcPct val="150000"/>
              </a:lnSpc>
            </a:pPr>
            <a:r>
              <a:rPr lang="en-US" dirty="0"/>
              <a:t>Citizen or Residency: United States</a:t>
            </a:r>
          </a:p>
          <a:p>
            <a:pPr>
              <a:lnSpc>
                <a:spcPct val="150000"/>
              </a:lnSpc>
            </a:pPr>
            <a:r>
              <a:rPr lang="en-US" dirty="0"/>
              <a:t>Applicant Type: Graduate Student</a:t>
            </a:r>
          </a:p>
          <a:p>
            <a:pPr>
              <a:lnSpc>
                <a:spcPct val="150000"/>
              </a:lnSpc>
            </a:pPr>
            <a:r>
              <a:rPr lang="en-US" dirty="0"/>
              <a:t>Eligibility: Applicants must be pre-dissertation proposal doctoral students studying at U.S. universities from at least one of the following underrepresented racial or ethnic populations: (a) African American or Black; [others listed….]Preference will be given to those who are also of the first generation college students.</a:t>
            </a:r>
          </a:p>
          <a:p>
            <a:pPr>
              <a:lnSpc>
                <a:spcPct val="150000"/>
              </a:lnSpc>
            </a:pPr>
            <a:r>
              <a:rPr lang="en-US" dirty="0"/>
              <a:t>PIVOT: </a:t>
            </a:r>
            <a:r>
              <a:rPr lang="en-US" dirty="0">
                <a:hlinkClick r:id="rId2"/>
              </a:rPr>
              <a:t>https://pivot.cos.com/funding_opps/186916</a:t>
            </a:r>
            <a:r>
              <a:rPr lang="en-US" dirty="0"/>
              <a:t> </a:t>
            </a:r>
          </a:p>
          <a:p>
            <a:pPr>
              <a:lnSpc>
                <a:spcPct val="150000"/>
              </a:lnSpc>
            </a:pPr>
            <a:r>
              <a:rPr lang="en-US" dirty="0"/>
              <a:t>Website: </a:t>
            </a:r>
            <a:r>
              <a:rPr lang="en-US" dirty="0">
                <a:hlinkClick r:id="rId3"/>
              </a:rPr>
              <a:t>https://www.irp.wisc.edu/2019-dissertation-proposal-workshop-call-for-applications-due-2-1-2019/</a:t>
            </a:r>
            <a:r>
              <a:rPr lang="en-US" dirty="0"/>
              <a:t> </a:t>
            </a:r>
          </a:p>
        </p:txBody>
      </p:sp>
    </p:spTree>
    <p:extLst>
      <p:ext uri="{BB962C8B-B14F-4D97-AF65-F5344CB8AC3E}">
        <p14:creationId xmlns:p14="http://schemas.microsoft.com/office/powerpoint/2010/main" val="2563328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2019 Dissertation Proposal Workshop (cont.)</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Howard University's Center on Race and Wealth (CRW) and the Institute for Research on Poverty (IRP) at the University of Wisconsin-Madison seek applications for the third annual Dissertation Proposal Workshop. This week-long workshop, held at Howard University in Washington, D.C., is aimed at pre-proposal doctoral students in the social sciences from underrepresented racial and ethnic populations who are studying topics related to poverty or inequality in the United States. The workshop is designed to help provide students the skills, knowledge, and resources needed to prepare a dissertation proposal. Funding is provided by the Office of the Assistant Secretary for Planning and Evaluation, U.S. Department of Health and Human Services, as part of IRP's National Poverty Research Center award. </a:t>
            </a:r>
            <a:endParaRPr lang="en-US" sz="2400" dirty="0"/>
          </a:p>
        </p:txBody>
      </p:sp>
    </p:spTree>
    <p:extLst>
      <p:ext uri="{BB962C8B-B14F-4D97-AF65-F5344CB8AC3E}">
        <p14:creationId xmlns:p14="http://schemas.microsoft.com/office/powerpoint/2010/main" val="3025741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Dissertation Fieldwork Grants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3788858"/>
          </a:xfrm>
          <a:prstGeom prst="rect">
            <a:avLst/>
          </a:prstGeom>
        </p:spPr>
        <p:txBody>
          <a:bodyPr wrap="square">
            <a:spAutoFit/>
          </a:bodyPr>
          <a:lstStyle/>
          <a:p>
            <a:pPr>
              <a:lnSpc>
                <a:spcPct val="150000"/>
              </a:lnSpc>
            </a:pPr>
            <a:r>
              <a:rPr lang="en-US" dirty="0"/>
              <a:t>Sponsor: </a:t>
            </a:r>
            <a:r>
              <a:rPr lang="en-US" b="1" dirty="0" err="1"/>
              <a:t>Wenner-Gren</a:t>
            </a:r>
            <a:r>
              <a:rPr lang="en-US" b="1" dirty="0"/>
              <a:t> Foundation for Anthropological Research, Inc</a:t>
            </a:r>
            <a:r>
              <a:rPr lang="en-US" dirty="0"/>
              <a:t>.</a:t>
            </a:r>
          </a:p>
          <a:p>
            <a:pPr>
              <a:lnSpc>
                <a:spcPct val="150000"/>
              </a:lnSpc>
            </a:pPr>
            <a:r>
              <a:rPr lang="en-US" dirty="0"/>
              <a:t>Amount: $20,000; Application Deadlines: May 1 and November 1</a:t>
            </a:r>
          </a:p>
          <a:p>
            <a:pPr>
              <a:lnSpc>
                <a:spcPct val="150000"/>
              </a:lnSpc>
            </a:pPr>
            <a:r>
              <a:rPr lang="en-US" dirty="0"/>
              <a:t>Citizen or Residency: Unrestricted</a:t>
            </a:r>
          </a:p>
          <a:p>
            <a:pPr>
              <a:lnSpc>
                <a:spcPct val="150000"/>
              </a:lnSpc>
            </a:pPr>
            <a:r>
              <a:rPr lang="en-US" dirty="0"/>
              <a:t>Applicant Type: Graduate Students</a:t>
            </a:r>
          </a:p>
          <a:p>
            <a:pPr>
              <a:lnSpc>
                <a:spcPct val="150000"/>
              </a:lnSpc>
            </a:pPr>
            <a:r>
              <a:rPr lang="en-US" dirty="0"/>
              <a:t>Eligibility: Applicants must be currently enrolled for a doctoral degree.  Application must be </a:t>
            </a:r>
            <a:r>
              <a:rPr lang="en-US" b="1" dirty="0"/>
              <a:t>made jointly with a dissertation supervisor </a:t>
            </a:r>
            <a:r>
              <a:rPr lang="en-US" dirty="0"/>
              <a:t>or other scholar who will undertake responsibility for supervising the project. </a:t>
            </a:r>
          </a:p>
          <a:p>
            <a:pPr>
              <a:lnSpc>
                <a:spcPct val="150000"/>
              </a:lnSpc>
            </a:pPr>
            <a:r>
              <a:rPr lang="en-US" dirty="0"/>
              <a:t>PIVOT: </a:t>
            </a:r>
            <a:r>
              <a:rPr lang="en-US" dirty="0">
                <a:hlinkClick r:id="rId2"/>
              </a:rPr>
              <a:t>https://pivot.cos.com/funding_opps/1928</a:t>
            </a:r>
            <a:r>
              <a:rPr lang="en-US" dirty="0"/>
              <a:t> </a:t>
            </a:r>
          </a:p>
          <a:p>
            <a:pPr>
              <a:lnSpc>
                <a:spcPct val="150000"/>
              </a:lnSpc>
            </a:pPr>
            <a:r>
              <a:rPr lang="en-US" dirty="0"/>
              <a:t>Website: </a:t>
            </a:r>
            <a:r>
              <a:rPr lang="en-US" dirty="0">
                <a:hlinkClick r:id="rId3"/>
              </a:rPr>
              <a:t>http://www.wennergren.org/programs/dissertation-fieldwork-grants</a:t>
            </a:r>
            <a:r>
              <a:rPr lang="en-US" dirty="0"/>
              <a:t> </a:t>
            </a:r>
          </a:p>
        </p:txBody>
      </p:sp>
    </p:spTree>
    <p:extLst>
      <p:ext uri="{BB962C8B-B14F-4D97-AF65-F5344CB8AC3E}">
        <p14:creationId xmlns:p14="http://schemas.microsoft.com/office/powerpoint/2010/main" val="2063440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Dissertation Fieldwork Grants (cont.)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5035353"/>
          </a:xfrm>
          <a:prstGeom prst="rect">
            <a:avLst/>
          </a:prstGeom>
        </p:spPr>
        <p:txBody>
          <a:bodyPr wrap="square">
            <a:spAutoFit/>
          </a:bodyPr>
          <a:lstStyle/>
          <a:p>
            <a:pPr>
              <a:lnSpc>
                <a:spcPct val="150000"/>
              </a:lnSpc>
            </a:pPr>
            <a:r>
              <a:rPr lang="en-US" dirty="0"/>
              <a:t>The Grants are awarded to aid doctoral or thesis research. The program contributes to the Foundation's overall mission to support basic research in anthropology and to ensure that the discipline continues to be a source of vibrant and significant work that furthers our understanding of humanity's cultural and biological origins, development, and variation. The Foundation supports research that demonstrates a clear link to anthropological theory and debates, and promises to make a solid contribution to advancing these ideas. There is no preference for any methodology, research location, or subfield. The Foundation particularly welcomes proposals that employ a comparative perspective, can generate innovative approaches or ideas, and/or integrate two or more subfields. </a:t>
            </a:r>
          </a:p>
          <a:p>
            <a:pPr>
              <a:lnSpc>
                <a:spcPct val="150000"/>
              </a:lnSpc>
            </a:pPr>
            <a:endParaRPr lang="en-US" dirty="0"/>
          </a:p>
          <a:p>
            <a:pPr>
              <a:lnSpc>
                <a:spcPct val="150000"/>
              </a:lnSpc>
            </a:pPr>
            <a:r>
              <a:rPr lang="en-US" dirty="0"/>
              <a:t>There is no preference for particular geographic areas or topics. </a:t>
            </a:r>
            <a:endParaRPr lang="en-US" sz="2400" dirty="0"/>
          </a:p>
        </p:txBody>
      </p:sp>
    </p:spTree>
    <p:extLst>
      <p:ext uri="{BB962C8B-B14F-4D97-AF65-F5344CB8AC3E}">
        <p14:creationId xmlns:p14="http://schemas.microsoft.com/office/powerpoint/2010/main" val="2301047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Art History Fellowships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3788858"/>
          </a:xfrm>
          <a:prstGeom prst="rect">
            <a:avLst/>
          </a:prstGeom>
        </p:spPr>
        <p:txBody>
          <a:bodyPr wrap="square">
            <a:spAutoFit/>
          </a:bodyPr>
          <a:lstStyle/>
          <a:p>
            <a:pPr>
              <a:lnSpc>
                <a:spcPct val="150000"/>
              </a:lnSpc>
            </a:pPr>
            <a:r>
              <a:rPr lang="en-US" dirty="0"/>
              <a:t>Sponsor: </a:t>
            </a:r>
            <a:r>
              <a:rPr lang="en-US" b="1" dirty="0"/>
              <a:t>Metropolitan Museum of Art (The Met)</a:t>
            </a:r>
          </a:p>
          <a:p>
            <a:pPr>
              <a:lnSpc>
                <a:spcPct val="150000"/>
              </a:lnSpc>
            </a:pPr>
            <a:r>
              <a:rPr lang="en-US" dirty="0"/>
              <a:t>Amount: $42,000 stipend plus $6,000 for travel</a:t>
            </a:r>
          </a:p>
          <a:p>
            <a:pPr>
              <a:lnSpc>
                <a:spcPct val="150000"/>
              </a:lnSpc>
            </a:pPr>
            <a:r>
              <a:rPr lang="en-US" dirty="0"/>
              <a:t>Length: 12 months, 9/1/2020 to 8/31/2021</a:t>
            </a:r>
          </a:p>
          <a:p>
            <a:pPr>
              <a:lnSpc>
                <a:spcPct val="150000"/>
              </a:lnSpc>
            </a:pPr>
            <a:r>
              <a:rPr lang="en-US" dirty="0"/>
              <a:t>Citizen or Residency: Unrestricted; </a:t>
            </a:r>
          </a:p>
          <a:p>
            <a:pPr>
              <a:lnSpc>
                <a:spcPct val="150000"/>
              </a:lnSpc>
            </a:pPr>
            <a:r>
              <a:rPr lang="en-US" dirty="0"/>
              <a:t>Applicant Type: Graduate Student</a:t>
            </a:r>
          </a:p>
          <a:p>
            <a:pPr>
              <a:lnSpc>
                <a:spcPct val="150000"/>
              </a:lnSpc>
            </a:pPr>
            <a:r>
              <a:rPr lang="en-US" dirty="0"/>
              <a:t>Eligibility: The minimum education requirement is PhD candidacy.</a:t>
            </a:r>
          </a:p>
          <a:p>
            <a:pPr>
              <a:lnSpc>
                <a:spcPct val="150000"/>
              </a:lnSpc>
            </a:pPr>
            <a:r>
              <a:rPr lang="en-US" dirty="0"/>
              <a:t>PIVOT: </a:t>
            </a:r>
            <a:r>
              <a:rPr lang="en-US" dirty="0">
                <a:hlinkClick r:id="rId2"/>
              </a:rPr>
              <a:t>https://pivot.cos.com/funding_opps/24741</a:t>
            </a:r>
            <a:endParaRPr lang="en-US" dirty="0"/>
          </a:p>
          <a:p>
            <a:pPr>
              <a:lnSpc>
                <a:spcPct val="150000"/>
              </a:lnSpc>
            </a:pPr>
            <a:r>
              <a:rPr lang="en-US" dirty="0"/>
              <a:t>Website: </a:t>
            </a:r>
            <a:r>
              <a:rPr lang="en-US" dirty="0">
                <a:hlinkClick r:id="rId3"/>
              </a:rPr>
              <a:t>http://www.metmuseum.org/about-the-met/fellowships/art-history-fellowships</a:t>
            </a:r>
            <a:r>
              <a:rPr lang="en-US" dirty="0"/>
              <a:t> </a:t>
            </a:r>
          </a:p>
        </p:txBody>
      </p:sp>
    </p:spTree>
    <p:extLst>
      <p:ext uri="{BB962C8B-B14F-4D97-AF65-F5344CB8AC3E}">
        <p14:creationId xmlns:p14="http://schemas.microsoft.com/office/powerpoint/2010/main" val="1177310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Art History Fellowships (cont.)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Fellowships at The Met are an opportunity for scholars from around the world to use the Museum as a place for exchange, research, and professional advancement. Fellows are fully integrated into the life of the Museum and are given unique access to the inner workings of The Met through a rich program of tours, roundtable discussions, and workshops. </a:t>
            </a:r>
          </a:p>
          <a:p>
            <a:pPr>
              <a:lnSpc>
                <a:spcPct val="150000"/>
              </a:lnSpc>
            </a:pPr>
            <a:endParaRPr lang="en-US" dirty="0"/>
          </a:p>
          <a:p>
            <a:pPr>
              <a:lnSpc>
                <a:spcPct val="150000"/>
              </a:lnSpc>
            </a:pPr>
            <a:r>
              <a:rPr lang="en-US" dirty="0"/>
              <a:t>Fellows are given a workspace and access to libraries, collections, research facilities, labs, and the time and space to think. Applicants submit a specific, independent research proposal that makes use of the Museum's collection and resources. Accepted fellows spend the majority of their time working on their proposed project. </a:t>
            </a:r>
            <a:endParaRPr lang="en-US" sz="2400" dirty="0"/>
          </a:p>
        </p:txBody>
      </p:sp>
    </p:spTree>
    <p:extLst>
      <p:ext uri="{BB962C8B-B14F-4D97-AF65-F5344CB8AC3E}">
        <p14:creationId xmlns:p14="http://schemas.microsoft.com/office/powerpoint/2010/main" val="1606673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Ruth L. </a:t>
            </a:r>
            <a:r>
              <a:rPr lang="en-US" sz="2800" dirty="0" err="1"/>
              <a:t>Kirschstein</a:t>
            </a:r>
            <a:r>
              <a:rPr lang="en-US" sz="2800" dirty="0"/>
              <a:t> National Research Service Award (NRSA) Individual Predoctoral Fellowship to Promote Diversity in Health-Related Research (Parent F31)</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614396"/>
            <a:ext cx="7879148" cy="5450851"/>
          </a:xfrm>
          <a:prstGeom prst="rect">
            <a:avLst/>
          </a:prstGeom>
        </p:spPr>
        <p:txBody>
          <a:bodyPr wrap="square">
            <a:spAutoFit/>
          </a:bodyPr>
          <a:lstStyle/>
          <a:p>
            <a:pPr>
              <a:lnSpc>
                <a:spcPct val="150000"/>
              </a:lnSpc>
            </a:pPr>
            <a:r>
              <a:rPr lang="en-US" dirty="0"/>
              <a:t>Sponsor: </a:t>
            </a:r>
            <a:r>
              <a:rPr lang="en-US" b="1" dirty="0"/>
              <a:t>National Institutes of Health</a:t>
            </a:r>
          </a:p>
          <a:p>
            <a:pPr>
              <a:lnSpc>
                <a:spcPct val="150000"/>
              </a:lnSpc>
            </a:pPr>
            <a:r>
              <a:rPr lang="en-US" dirty="0"/>
              <a:t>Amount: Award budgets are composed of stipends, tuition and fees, and institutional allowance.</a:t>
            </a:r>
          </a:p>
          <a:p>
            <a:pPr>
              <a:lnSpc>
                <a:spcPct val="150000"/>
              </a:lnSpc>
            </a:pPr>
            <a:r>
              <a:rPr lang="en-US" dirty="0"/>
              <a:t>Length: up to 5 years</a:t>
            </a:r>
          </a:p>
          <a:p>
            <a:pPr>
              <a:lnSpc>
                <a:spcPct val="150000"/>
              </a:lnSpc>
            </a:pPr>
            <a:r>
              <a:rPr lang="en-US" dirty="0"/>
              <a:t>Deadlines: Various dates depending on focus area</a:t>
            </a:r>
          </a:p>
          <a:p>
            <a:pPr>
              <a:lnSpc>
                <a:spcPct val="150000"/>
              </a:lnSpc>
            </a:pPr>
            <a:r>
              <a:rPr lang="en-US" dirty="0"/>
              <a:t>Citizen or Residency: Unrestricted</a:t>
            </a:r>
          </a:p>
          <a:p>
            <a:pPr>
              <a:lnSpc>
                <a:spcPct val="150000"/>
              </a:lnSpc>
            </a:pPr>
            <a:r>
              <a:rPr lang="en-US" dirty="0"/>
              <a:t>Applicant Type: For dissertation grants, the applicant organization must be an accredited doctoral granting institution at which the student is registered and matriculating. Individuals cannot apply directly.</a:t>
            </a:r>
          </a:p>
          <a:p>
            <a:pPr>
              <a:lnSpc>
                <a:spcPct val="150000"/>
              </a:lnSpc>
            </a:pPr>
            <a:r>
              <a:rPr lang="en-US" dirty="0"/>
              <a:t>Eligibility: Academic Institution </a:t>
            </a:r>
          </a:p>
          <a:p>
            <a:pPr>
              <a:lnSpc>
                <a:spcPct val="150000"/>
              </a:lnSpc>
            </a:pPr>
            <a:r>
              <a:rPr lang="en-US" dirty="0"/>
              <a:t>PIVOT:  </a:t>
            </a:r>
            <a:r>
              <a:rPr lang="en-US" dirty="0">
                <a:hlinkClick r:id="rId2"/>
              </a:rPr>
              <a:t>https://pivot.proquest.com/funding_opps/119942</a:t>
            </a:r>
            <a:r>
              <a:rPr lang="en-US" dirty="0"/>
              <a:t> </a:t>
            </a:r>
          </a:p>
          <a:p>
            <a:pPr>
              <a:lnSpc>
                <a:spcPct val="150000"/>
              </a:lnSpc>
            </a:pPr>
            <a:r>
              <a:rPr lang="en-US" dirty="0"/>
              <a:t>Website: </a:t>
            </a:r>
            <a:r>
              <a:rPr lang="en-US" dirty="0">
                <a:hlinkClick r:id="rId3"/>
              </a:rPr>
              <a:t>https://grants.nih.gov/grants/guide/pa-files/PA-18-765.html</a:t>
            </a:r>
            <a:r>
              <a:rPr lang="en-US" dirty="0"/>
              <a:t> </a:t>
            </a:r>
          </a:p>
          <a:p>
            <a:pPr>
              <a:lnSpc>
                <a:spcPct val="150000"/>
              </a:lnSpc>
            </a:pPr>
            <a:endParaRPr lang="en-US" dirty="0"/>
          </a:p>
        </p:txBody>
      </p:sp>
    </p:spTree>
    <p:extLst>
      <p:ext uri="{BB962C8B-B14F-4D97-AF65-F5344CB8AC3E}">
        <p14:creationId xmlns:p14="http://schemas.microsoft.com/office/powerpoint/2010/main" val="335215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Timeframe</a:t>
            </a:r>
          </a:p>
        </p:txBody>
      </p:sp>
      <p:sp>
        <p:nvSpPr>
          <p:cNvPr id="4" name="Rectangle 3"/>
          <p:cNvSpPr/>
          <p:nvPr/>
        </p:nvSpPr>
        <p:spPr>
          <a:xfrm>
            <a:off x="827972" y="1398638"/>
            <a:ext cx="7879148" cy="3913059"/>
          </a:xfrm>
          <a:prstGeom prst="rect">
            <a:avLst/>
          </a:prstGeom>
        </p:spPr>
        <p:txBody>
          <a:bodyPr wrap="square">
            <a:spAutoFit/>
          </a:bodyPr>
          <a:lstStyle/>
          <a:p>
            <a:pPr marL="342900" indent="-342900">
              <a:lnSpc>
                <a:spcPct val="150000"/>
              </a:lnSpc>
              <a:buFont typeface="Arial"/>
              <a:buChar char="•"/>
            </a:pPr>
            <a:r>
              <a:rPr lang="en-US" sz="2400" dirty="0"/>
              <a:t>Solicitation, December 3, 2018</a:t>
            </a:r>
          </a:p>
          <a:p>
            <a:pPr marL="342900" indent="-342900">
              <a:lnSpc>
                <a:spcPct val="150000"/>
              </a:lnSpc>
              <a:buFont typeface="Arial"/>
              <a:buChar char="•"/>
            </a:pPr>
            <a:r>
              <a:rPr lang="en-US" sz="2400" dirty="0"/>
              <a:t>Workshops: Jan 9 (Webinar), Jan 24 (Library)</a:t>
            </a:r>
          </a:p>
          <a:p>
            <a:pPr marL="342900" indent="-342900">
              <a:lnSpc>
                <a:spcPct val="150000"/>
              </a:lnSpc>
              <a:buFont typeface="Arial"/>
              <a:buChar char="•"/>
            </a:pPr>
            <a:r>
              <a:rPr lang="en-US" sz="2400" dirty="0"/>
              <a:t>Applications Due, February 4, 2019</a:t>
            </a:r>
          </a:p>
          <a:p>
            <a:pPr marL="342900" indent="-342900">
              <a:lnSpc>
                <a:spcPct val="150000"/>
              </a:lnSpc>
              <a:buFont typeface="Arial"/>
              <a:buChar char="•"/>
            </a:pPr>
            <a:r>
              <a:rPr lang="en-US" sz="2400" dirty="0"/>
              <a:t>ORSP will conduct compliance review in February</a:t>
            </a:r>
          </a:p>
          <a:p>
            <a:pPr marL="342900" indent="-342900">
              <a:lnSpc>
                <a:spcPct val="150000"/>
              </a:lnSpc>
              <a:buFont typeface="Arial"/>
              <a:buChar char="•"/>
            </a:pPr>
            <a:r>
              <a:rPr lang="en-US" sz="2400" dirty="0"/>
              <a:t>Grad School &amp; ORSP will coordinate reviews Feb/March</a:t>
            </a:r>
          </a:p>
          <a:p>
            <a:pPr marL="342900" indent="-342900">
              <a:lnSpc>
                <a:spcPct val="150000"/>
              </a:lnSpc>
              <a:buFont typeface="Arial"/>
              <a:buChar char="•"/>
            </a:pPr>
            <a:r>
              <a:rPr lang="en-US" sz="2400" dirty="0"/>
              <a:t>Winners announced Week of March 2019</a:t>
            </a:r>
          </a:p>
          <a:p>
            <a:pPr marL="342900" indent="-342900">
              <a:lnSpc>
                <a:spcPct val="150000"/>
              </a:lnSpc>
              <a:buFont typeface="Arial"/>
              <a:buChar char="•"/>
            </a:pPr>
            <a:r>
              <a:rPr lang="en-US" sz="2400" dirty="0"/>
              <a:t>Project periods May or May 2019 – April 2020</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008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Ruth L. </a:t>
            </a:r>
            <a:r>
              <a:rPr lang="en-US" sz="2800" dirty="0" err="1"/>
              <a:t>Kirschstein</a:t>
            </a:r>
            <a:r>
              <a:rPr lang="en-US" sz="2800" dirty="0"/>
              <a:t> National Research Service Award (NRSA) Individual Predoctoral Fellowship to Promote Diversity in Health-Related Research (Parent F31)</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5450851"/>
          </a:xfrm>
          <a:prstGeom prst="rect">
            <a:avLst/>
          </a:prstGeom>
        </p:spPr>
        <p:txBody>
          <a:bodyPr wrap="square">
            <a:spAutoFit/>
          </a:bodyPr>
          <a:lstStyle/>
          <a:p>
            <a:pPr>
              <a:lnSpc>
                <a:spcPct val="150000"/>
              </a:lnSpc>
            </a:pPr>
            <a:r>
              <a:rPr lang="en-US" dirty="0"/>
              <a:t>The purpose of this Ruth L. </a:t>
            </a:r>
            <a:r>
              <a:rPr lang="en-US" dirty="0" err="1"/>
              <a:t>Kirschstein</a:t>
            </a:r>
            <a:r>
              <a:rPr lang="en-US" dirty="0"/>
              <a:t> National Research Service Award (NRSA) Individual Predoctoral Fellowship to Promote Diversity in Health-Related Research award is to enhance the diversity of the health-related research workforce by supporting the research training of predoctoral students from population groups that have been shown to be underrepresented in the biomedical, behavioral, or clinical research workforce, including underrepresented racial and ethnic groups and those with disabilities. Through this award program, promising predoctoral students will obtain individualized, mentored research training from outstanding faculty sponsors while conducting well-defined research projects in scientific health-related fields relevant to the missions of the participating NIH Institutes and Centers. The proposed mentored research training is expected to clearly enhance the individual's potential to develop into a productive, independent research scientist. </a:t>
            </a:r>
          </a:p>
        </p:txBody>
      </p:sp>
    </p:spTree>
    <p:extLst>
      <p:ext uri="{BB962C8B-B14F-4D97-AF65-F5344CB8AC3E}">
        <p14:creationId xmlns:p14="http://schemas.microsoft.com/office/powerpoint/2010/main" val="2254860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Ruth L. </a:t>
            </a:r>
            <a:r>
              <a:rPr lang="en-US" sz="2800" dirty="0" err="1"/>
              <a:t>Kirschstein</a:t>
            </a:r>
            <a:r>
              <a:rPr lang="en-US" sz="2800" dirty="0"/>
              <a:t> National Research Service Award (NRSA) Individual Predoctoral Fellowship to Promote Diversity in Health-Related Research (Parent F31)</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9605835"/>
          </a:xfrm>
          <a:prstGeom prst="rect">
            <a:avLst/>
          </a:prstGeom>
        </p:spPr>
        <p:txBody>
          <a:bodyPr wrap="square">
            <a:spAutoFit/>
          </a:bodyPr>
          <a:lstStyle/>
          <a:p>
            <a:pPr>
              <a:lnSpc>
                <a:spcPct val="150000"/>
              </a:lnSpc>
            </a:pPr>
            <a:r>
              <a:rPr lang="en-US" dirty="0"/>
              <a:t>Eligible Individuals (Program Director/Principal Investigator)</a:t>
            </a:r>
          </a:p>
          <a:p>
            <a:pPr>
              <a:lnSpc>
                <a:spcPct val="150000"/>
              </a:lnSpc>
            </a:pPr>
            <a:r>
              <a:rPr lang="en-US" dirty="0"/>
              <a:t>Any individual(s) at the dissertation stage of training with the skills, knowledge, and resources necessary to carry out the proposed research as the Program Director/Principal Investigator (PD/PI) is invited to work with his/her organization to develop an application for support. Individuals from underrepresented racial and ethnic groups as well as individuals with disabilities are always encouraged to apply for AHRQ support.</a:t>
            </a:r>
          </a:p>
          <a:p>
            <a:pPr>
              <a:lnSpc>
                <a:spcPct val="150000"/>
              </a:lnSpc>
            </a:pPr>
            <a:endParaRPr lang="en-US" dirty="0"/>
          </a:p>
          <a:p>
            <a:pPr>
              <a:lnSpc>
                <a:spcPct val="150000"/>
              </a:lnSpc>
            </a:pPr>
            <a:r>
              <a:rPr lang="en-US" dirty="0"/>
              <a:t>The PD/PI is also referred to in this PA as a "Candidate."</a:t>
            </a:r>
          </a:p>
          <a:p>
            <a:pPr>
              <a:lnSpc>
                <a:spcPct val="150000"/>
              </a:lnSpc>
            </a:pPr>
            <a:endParaRPr lang="en-US" dirty="0"/>
          </a:p>
          <a:p>
            <a:pPr>
              <a:lnSpc>
                <a:spcPct val="150000"/>
              </a:lnSpc>
            </a:pPr>
            <a:r>
              <a:rPr lang="en-US" dirty="0"/>
              <a:t>Are U.S. citizens, non-citizen nationals, or permanent residents by the time of the grant award; Are full-time  students (as defined by the student's institution) in good standing, who are enrolled in an accredited research doctoral program in such fields as behavioral sciences, health services research, nursing, social sciences, epidemiology, biostatistics, health policy, health informatics, engineering, economics and mathematics; Will have completed all non-dissertation requirements for their doctoral degree by the time of submission of the application, including completion of their qualifying exams. The only exception  allowed will be the completion of required clinical internships that follow completion of the  dissertation;</a:t>
            </a:r>
          </a:p>
          <a:p>
            <a:pPr>
              <a:lnSpc>
                <a:spcPct val="150000"/>
              </a:lnSpc>
            </a:pPr>
            <a:r>
              <a:rPr lang="en-US" dirty="0"/>
              <a:t>Do not have more than part-time employment (defined as greater than twenty hours per week) in addition to the requirements of their current, full-time academic student appointment at the time the award is made; and</a:t>
            </a:r>
          </a:p>
        </p:txBody>
      </p:sp>
    </p:spTree>
    <p:extLst>
      <p:ext uri="{BB962C8B-B14F-4D97-AF65-F5344CB8AC3E}">
        <p14:creationId xmlns:p14="http://schemas.microsoft.com/office/powerpoint/2010/main" val="3702122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Ruth L. </a:t>
            </a:r>
            <a:r>
              <a:rPr lang="en-US" sz="2800" dirty="0" err="1"/>
              <a:t>Kirschstein</a:t>
            </a:r>
            <a:r>
              <a:rPr lang="en-US" sz="2800" dirty="0"/>
              <a:t> National Research Service Award (NRSA) Individual Predoctoral Fellowship to Promote Diversity in Health-Related Research (Parent F31)</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5866350"/>
          </a:xfrm>
          <a:prstGeom prst="rect">
            <a:avLst/>
          </a:prstGeom>
        </p:spPr>
        <p:txBody>
          <a:bodyPr wrap="square">
            <a:spAutoFit/>
          </a:bodyPr>
          <a:lstStyle/>
          <a:p>
            <a:pPr>
              <a:lnSpc>
                <a:spcPct val="150000"/>
              </a:lnSpc>
            </a:pPr>
            <a:r>
              <a:rPr lang="en-US" dirty="0"/>
              <a:t>Eligible Individuals (Program Director/Principal Investigator)</a:t>
            </a:r>
          </a:p>
          <a:p>
            <a:pPr>
              <a:lnSpc>
                <a:spcPct val="150000"/>
              </a:lnSpc>
            </a:pPr>
            <a:r>
              <a:rPr lang="en-US" dirty="0"/>
              <a:t>Are U.S. citizens, non-citizen nationals, or permanent residents by the time of the grant award; Are full-time  students (as defined by the student's institution) in good standing, who are enrolled in an accredited research doctoral program in such fields as behavioral sciences, health services research, nursing, social sciences, epidemiology, biostatistics, health policy, health informatics, engineering, economics and mathematics; Will have completed all non-dissertation requirements for their doctoral degree by the time of submission of the application, including completion of their qualifying exams. The only exception  allowed will be the completion of required clinical internships that follow completion of the  </a:t>
            </a:r>
            <a:r>
              <a:rPr lang="en-US" dirty="0" err="1"/>
              <a:t>dissertation;Do</a:t>
            </a:r>
            <a:r>
              <a:rPr lang="en-US" dirty="0"/>
              <a:t> not have more than part-time employment (defined as greater than twenty hours per week) in addition to the requirements of their current, full-time academic student appointment at the time the award is made; and….</a:t>
            </a:r>
          </a:p>
        </p:txBody>
      </p:sp>
    </p:spTree>
    <p:extLst>
      <p:ext uri="{BB962C8B-B14F-4D97-AF65-F5344CB8AC3E}">
        <p14:creationId xmlns:p14="http://schemas.microsoft.com/office/powerpoint/2010/main" val="3291188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AHRQ Grants for Health Services Research Dissertation Program (R36)</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5450851"/>
          </a:xfrm>
          <a:prstGeom prst="rect">
            <a:avLst/>
          </a:prstGeom>
        </p:spPr>
        <p:txBody>
          <a:bodyPr wrap="square">
            <a:spAutoFit/>
          </a:bodyPr>
          <a:lstStyle/>
          <a:p>
            <a:pPr>
              <a:lnSpc>
                <a:spcPct val="150000"/>
              </a:lnSpc>
            </a:pPr>
            <a:r>
              <a:rPr lang="en-US" dirty="0"/>
              <a:t>Sponsor: </a:t>
            </a:r>
            <a:r>
              <a:rPr lang="en-US" b="1" dirty="0"/>
              <a:t>United States Department of Health and Human Services (HHS)</a:t>
            </a:r>
          </a:p>
          <a:p>
            <a:pPr>
              <a:lnSpc>
                <a:spcPct val="150000"/>
              </a:lnSpc>
            </a:pPr>
            <a:r>
              <a:rPr lang="en-US" b="1" dirty="0"/>
              <a:t>Agency for Healthcare Research and Quality (AHRQ)</a:t>
            </a:r>
          </a:p>
          <a:p>
            <a:pPr>
              <a:lnSpc>
                <a:spcPct val="150000"/>
              </a:lnSpc>
            </a:pPr>
            <a:r>
              <a:rPr lang="en-US" dirty="0"/>
              <a:t>Amount: Up to $40,000 direct costs plus 8% F&amp;A</a:t>
            </a:r>
          </a:p>
          <a:p>
            <a:pPr>
              <a:lnSpc>
                <a:spcPct val="150000"/>
              </a:lnSpc>
            </a:pPr>
            <a:r>
              <a:rPr lang="en-US" dirty="0"/>
              <a:t>Length: 9 to 17 months</a:t>
            </a:r>
          </a:p>
          <a:p>
            <a:pPr>
              <a:lnSpc>
                <a:spcPct val="150000"/>
              </a:lnSpc>
            </a:pPr>
            <a:r>
              <a:rPr lang="en-US" dirty="0"/>
              <a:t>Deadlines: Aug 1, Nov 1, Feb 1, May 1, each year</a:t>
            </a:r>
          </a:p>
          <a:p>
            <a:pPr>
              <a:lnSpc>
                <a:spcPct val="150000"/>
              </a:lnSpc>
            </a:pPr>
            <a:r>
              <a:rPr lang="en-US" dirty="0"/>
              <a:t>Citizen or Residency: United States</a:t>
            </a:r>
          </a:p>
          <a:p>
            <a:pPr>
              <a:lnSpc>
                <a:spcPct val="150000"/>
              </a:lnSpc>
            </a:pPr>
            <a:r>
              <a:rPr lang="en-US" dirty="0"/>
              <a:t>Applicant Type: Institution</a:t>
            </a:r>
          </a:p>
          <a:p>
            <a:pPr>
              <a:lnSpc>
                <a:spcPct val="150000"/>
              </a:lnSpc>
            </a:pPr>
            <a:r>
              <a:rPr lang="en-US" dirty="0"/>
              <a:t>Eligibility: For dissertation grants, the </a:t>
            </a:r>
            <a:r>
              <a:rPr lang="en-US" b="1" dirty="0"/>
              <a:t>applicant organization </a:t>
            </a:r>
            <a:r>
              <a:rPr lang="en-US" dirty="0"/>
              <a:t>must be an accredited doctoral granting institution at which the student is registered and matriculating. Individuals cannot apply directly </a:t>
            </a:r>
          </a:p>
          <a:p>
            <a:pPr>
              <a:lnSpc>
                <a:spcPct val="150000"/>
              </a:lnSpc>
            </a:pPr>
            <a:r>
              <a:rPr lang="en-US" dirty="0"/>
              <a:t>PIVOT:  </a:t>
            </a:r>
            <a:r>
              <a:rPr lang="en-US" dirty="0">
                <a:hlinkClick r:id="rId2"/>
              </a:rPr>
              <a:t>https://pivot.proquest.com/funding_opps/119942</a:t>
            </a:r>
            <a:r>
              <a:rPr lang="en-US" dirty="0"/>
              <a:t> </a:t>
            </a:r>
          </a:p>
          <a:p>
            <a:pPr>
              <a:lnSpc>
                <a:spcPct val="150000"/>
              </a:lnSpc>
            </a:pPr>
            <a:r>
              <a:rPr lang="en-US" dirty="0"/>
              <a:t>Website: </a:t>
            </a:r>
            <a:r>
              <a:rPr lang="en-US" dirty="0">
                <a:hlinkClick r:id="rId3"/>
              </a:rPr>
              <a:t>https://grants.nih.gov/grants/guide/pa-files/PA-18-765.html</a:t>
            </a:r>
            <a:r>
              <a:rPr lang="en-US" dirty="0"/>
              <a:t> </a:t>
            </a:r>
          </a:p>
          <a:p>
            <a:pPr>
              <a:lnSpc>
                <a:spcPct val="150000"/>
              </a:lnSpc>
            </a:pPr>
            <a:endParaRPr lang="en-US" dirty="0"/>
          </a:p>
        </p:txBody>
      </p:sp>
    </p:spTree>
    <p:extLst>
      <p:ext uri="{BB962C8B-B14F-4D97-AF65-F5344CB8AC3E}">
        <p14:creationId xmlns:p14="http://schemas.microsoft.com/office/powerpoint/2010/main" val="1865025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dirty="0"/>
              <a:t>AHRQ Grants for Health Services Research Dissertation Program (R36) continued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Candidates must conduct dissertation projects which focus on health care delivery in the United States.</a:t>
            </a:r>
          </a:p>
          <a:p>
            <a:pPr>
              <a:lnSpc>
                <a:spcPct val="150000"/>
              </a:lnSpc>
            </a:pPr>
            <a:endParaRPr lang="en-US" dirty="0"/>
          </a:p>
          <a:p>
            <a:pPr>
              <a:lnSpc>
                <a:spcPct val="150000"/>
              </a:lnSpc>
            </a:pPr>
            <a:r>
              <a:rPr lang="en-US" dirty="0"/>
              <a:t>AHRQ welcomes any area of health services research relevant to AHRQ's priority areas as a dissertation project topic. Candidates are encouraged to address health services research issues critical to AHRQ priority populations, including: individuals living in inner city or rural (including frontier) areas; low-income and minority groups; women, children, the elderly; and individuals with special health care needs, including those with disabilities and those who need chronic or end-of-life health care.</a:t>
            </a:r>
          </a:p>
          <a:p>
            <a:pPr>
              <a:lnSpc>
                <a:spcPct val="150000"/>
              </a:lnSpc>
            </a:pPr>
            <a:endParaRPr lang="en-US" dirty="0"/>
          </a:p>
        </p:txBody>
      </p:sp>
    </p:spTree>
    <p:extLst>
      <p:ext uri="{BB962C8B-B14F-4D97-AF65-F5344CB8AC3E}">
        <p14:creationId xmlns:p14="http://schemas.microsoft.com/office/powerpoint/2010/main" val="1528133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Art History Fellowships (cont.)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Fellowships at The Met are an opportunity for scholars from around the world to use the Museum as a place for exchange, research, and professional advancement. Fellows are fully integrated into the life of the Museum and are given unique access to the inner workings of The Met through a rich program of tours, roundtable discussions, and workshops. </a:t>
            </a:r>
          </a:p>
          <a:p>
            <a:pPr>
              <a:lnSpc>
                <a:spcPct val="150000"/>
              </a:lnSpc>
            </a:pPr>
            <a:endParaRPr lang="en-US" dirty="0"/>
          </a:p>
          <a:p>
            <a:pPr>
              <a:lnSpc>
                <a:spcPct val="150000"/>
              </a:lnSpc>
            </a:pPr>
            <a:r>
              <a:rPr lang="en-US" dirty="0"/>
              <a:t>Fellows are given a workspace and access to libraries, collections, research facilities, labs, and the time and space to think. Applicants submit a specific, independent research proposal that makes use of the Museum's collection and resources. Accepted fellows spend the majority of their time working on their proposed project. </a:t>
            </a:r>
            <a:endParaRPr lang="en-US" sz="2400" dirty="0"/>
          </a:p>
        </p:txBody>
      </p:sp>
    </p:spTree>
    <p:extLst>
      <p:ext uri="{BB962C8B-B14F-4D97-AF65-F5344CB8AC3E}">
        <p14:creationId xmlns:p14="http://schemas.microsoft.com/office/powerpoint/2010/main" val="2718826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Neuroscience Scholars Program</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Sponsor: </a:t>
            </a:r>
            <a:r>
              <a:rPr lang="en-US" b="1" dirty="0"/>
              <a:t>Society for Neuroscience</a:t>
            </a:r>
            <a:br>
              <a:rPr lang="en-US" dirty="0"/>
            </a:br>
            <a:r>
              <a:rPr lang="en-US" dirty="0"/>
              <a:t>Amount: Blah; Expected Number of Awards: 18.</a:t>
            </a:r>
          </a:p>
          <a:p>
            <a:pPr>
              <a:lnSpc>
                <a:spcPct val="150000"/>
              </a:lnSpc>
            </a:pPr>
            <a:r>
              <a:rPr lang="en-US" dirty="0"/>
              <a:t>Length: Blah; Deadline: May 23; </a:t>
            </a:r>
          </a:p>
          <a:p>
            <a:pPr>
              <a:lnSpc>
                <a:spcPct val="150000"/>
              </a:lnSpc>
            </a:pPr>
            <a:r>
              <a:rPr lang="en-US" dirty="0"/>
              <a:t>Citizen or Residency: Required</a:t>
            </a:r>
          </a:p>
          <a:p>
            <a:pPr>
              <a:lnSpc>
                <a:spcPct val="150000"/>
              </a:lnSpc>
            </a:pPr>
            <a:r>
              <a:rPr lang="en-US" dirty="0"/>
              <a:t>Applicant Type: Individual</a:t>
            </a:r>
          </a:p>
          <a:p>
            <a:pPr>
              <a:lnSpc>
                <a:spcPct val="150000"/>
              </a:lnSpc>
            </a:pPr>
            <a:r>
              <a:rPr lang="en-US" dirty="0"/>
              <a:t>Eligibility: A member of an underrepresented group (minority or disabled person) enrolled in a graduate degree-granting program.</a:t>
            </a:r>
          </a:p>
          <a:p>
            <a:pPr>
              <a:lnSpc>
                <a:spcPct val="150000"/>
              </a:lnSpc>
            </a:pPr>
            <a:r>
              <a:rPr lang="en-US" dirty="0"/>
              <a:t>PIVOT: </a:t>
            </a:r>
            <a:r>
              <a:rPr lang="en-US" dirty="0">
                <a:hlinkClick r:id="rId2"/>
              </a:rPr>
              <a:t>https://pivot.cos.com/funding_opps/93222</a:t>
            </a:r>
            <a:r>
              <a:rPr lang="en-US" dirty="0"/>
              <a:t> </a:t>
            </a:r>
          </a:p>
          <a:p>
            <a:pPr>
              <a:lnSpc>
                <a:spcPct val="150000"/>
              </a:lnSpc>
            </a:pPr>
            <a:r>
              <a:rPr lang="en-US" dirty="0"/>
              <a:t>Website: </a:t>
            </a:r>
            <a:r>
              <a:rPr lang="en-US" dirty="0">
                <a:hlinkClick r:id="rId3"/>
              </a:rPr>
              <a:t>https://www.sfn.org/careers-and-training/diversity-programs/neuroscience-scholars-program</a:t>
            </a:r>
            <a:r>
              <a:rPr lang="en-US" dirty="0"/>
              <a:t> </a:t>
            </a:r>
          </a:p>
          <a:p>
            <a:pPr>
              <a:lnSpc>
                <a:spcPct val="150000"/>
              </a:lnSpc>
            </a:pPr>
            <a:r>
              <a:rPr lang="en-US" dirty="0"/>
              <a:t> </a:t>
            </a:r>
          </a:p>
        </p:txBody>
      </p:sp>
    </p:spTree>
    <p:extLst>
      <p:ext uri="{BB962C8B-B14F-4D97-AF65-F5344CB8AC3E}">
        <p14:creationId xmlns:p14="http://schemas.microsoft.com/office/powerpoint/2010/main" val="3829990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Neuroscience Scholars Program</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 The Neuroscience Scholars Program is a two-year training program open to underrepresented graduate students and postdoctoral researchers. Building on the 30 year history of NSP, the program supports annual travel awards, mentoring, and the professional development of up to 15 candidates known as NSP Fellows. </a:t>
            </a:r>
          </a:p>
          <a:p>
            <a:pPr>
              <a:lnSpc>
                <a:spcPct val="150000"/>
              </a:lnSpc>
            </a:pPr>
            <a:endParaRPr lang="en-US" dirty="0"/>
          </a:p>
          <a:p>
            <a:pPr>
              <a:lnSpc>
                <a:spcPct val="150000"/>
              </a:lnSpc>
            </a:pPr>
            <a:r>
              <a:rPr lang="en-US" dirty="0"/>
              <a:t>In addition, all eligible applicants will be invited to become NSP Associates, including those selected as NSP Fellows. The extensive two-year training program provides live events and webinars, a rich library of educational resources, and an online diversity affinity group of for seeking career connections and guidance. Events, webinars, and resources will focus on career advancement issues, topics related to research process, and cutting edge scientific content. </a:t>
            </a:r>
            <a:endParaRPr lang="en-US" sz="2400" dirty="0"/>
          </a:p>
        </p:txBody>
      </p:sp>
    </p:spTree>
    <p:extLst>
      <p:ext uri="{BB962C8B-B14F-4D97-AF65-F5344CB8AC3E}">
        <p14:creationId xmlns:p14="http://schemas.microsoft.com/office/powerpoint/2010/main" val="1200619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535192" cy="588399"/>
          </a:xfrm>
        </p:spPr>
        <p:txBody>
          <a:bodyPr anchor="t">
            <a:normAutofit/>
          </a:bodyPr>
          <a:lstStyle/>
          <a:p>
            <a:pPr algn="l"/>
            <a:r>
              <a:rPr lang="en-US" sz="2800" b="0" dirty="0"/>
              <a:t>Summer Internships in Biomedical Research (SIP)</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3788858"/>
          </a:xfrm>
          <a:prstGeom prst="rect">
            <a:avLst/>
          </a:prstGeom>
        </p:spPr>
        <p:txBody>
          <a:bodyPr wrap="square">
            <a:spAutoFit/>
          </a:bodyPr>
          <a:lstStyle/>
          <a:p>
            <a:pPr>
              <a:lnSpc>
                <a:spcPct val="150000"/>
              </a:lnSpc>
            </a:pPr>
            <a:r>
              <a:rPr lang="en-US" dirty="0"/>
              <a:t>Sponsor: </a:t>
            </a:r>
            <a:r>
              <a:rPr lang="en-US" b="1" dirty="0"/>
              <a:t>National Institutes of Health</a:t>
            </a:r>
          </a:p>
          <a:p>
            <a:pPr>
              <a:lnSpc>
                <a:spcPct val="150000"/>
              </a:lnSpc>
            </a:pPr>
            <a:r>
              <a:rPr lang="en-US" dirty="0"/>
              <a:t>Amount: Stipend</a:t>
            </a:r>
          </a:p>
          <a:p>
            <a:pPr>
              <a:lnSpc>
                <a:spcPct val="150000"/>
              </a:lnSpc>
            </a:pPr>
            <a:r>
              <a:rPr lang="en-US" dirty="0"/>
              <a:t>Length: 8 week internship in Washington D.C.</a:t>
            </a:r>
          </a:p>
          <a:p>
            <a:pPr>
              <a:lnSpc>
                <a:spcPct val="150000"/>
              </a:lnSpc>
            </a:pPr>
            <a:r>
              <a:rPr lang="en-US" dirty="0"/>
              <a:t>Number of Awards Annually: 800+</a:t>
            </a:r>
          </a:p>
          <a:p>
            <a:pPr>
              <a:lnSpc>
                <a:spcPct val="150000"/>
              </a:lnSpc>
            </a:pPr>
            <a:r>
              <a:rPr lang="en-US" dirty="0"/>
              <a:t>Citizen or Residency: United States</a:t>
            </a:r>
          </a:p>
          <a:p>
            <a:pPr>
              <a:lnSpc>
                <a:spcPct val="150000"/>
              </a:lnSpc>
            </a:pPr>
            <a:r>
              <a:rPr lang="en-US" dirty="0"/>
              <a:t>Applicant Type: Individual</a:t>
            </a:r>
          </a:p>
          <a:p>
            <a:pPr>
              <a:lnSpc>
                <a:spcPct val="150000"/>
              </a:lnSpc>
            </a:pPr>
            <a:r>
              <a:rPr lang="en-US" dirty="0"/>
              <a:t>Eligibility: graduate, college, or high school students</a:t>
            </a:r>
          </a:p>
          <a:p>
            <a:pPr>
              <a:lnSpc>
                <a:spcPct val="150000"/>
              </a:lnSpc>
            </a:pPr>
            <a:r>
              <a:rPr lang="en-US" dirty="0"/>
              <a:t>PIVOT: </a:t>
            </a:r>
            <a:r>
              <a:rPr lang="en-US" dirty="0">
                <a:hlinkClick r:id="rId2"/>
              </a:rPr>
              <a:t>https://pivot.cos.com/funding_opps/66937</a:t>
            </a:r>
            <a:r>
              <a:rPr lang="en-US" dirty="0"/>
              <a:t> </a:t>
            </a:r>
          </a:p>
          <a:p>
            <a:pPr>
              <a:lnSpc>
                <a:spcPct val="150000"/>
              </a:lnSpc>
            </a:pPr>
            <a:r>
              <a:rPr lang="en-US" dirty="0"/>
              <a:t>Website: </a:t>
            </a:r>
            <a:r>
              <a:rPr lang="en-US" dirty="0">
                <a:hlinkClick r:id="rId3"/>
              </a:rPr>
              <a:t>https://www.training.nih.gov/programs/sip</a:t>
            </a:r>
            <a:r>
              <a:rPr lang="en-US" dirty="0"/>
              <a:t> </a:t>
            </a:r>
          </a:p>
        </p:txBody>
      </p:sp>
    </p:spTree>
    <p:extLst>
      <p:ext uri="{BB962C8B-B14F-4D97-AF65-F5344CB8AC3E}">
        <p14:creationId xmlns:p14="http://schemas.microsoft.com/office/powerpoint/2010/main" val="3226554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Summer Internships in Biomedical Research</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5450851"/>
          </a:xfrm>
          <a:prstGeom prst="rect">
            <a:avLst/>
          </a:prstGeom>
        </p:spPr>
        <p:txBody>
          <a:bodyPr wrap="square">
            <a:spAutoFit/>
          </a:bodyPr>
          <a:lstStyle/>
          <a:p>
            <a:pPr>
              <a:lnSpc>
                <a:spcPct val="150000"/>
              </a:lnSpc>
            </a:pPr>
            <a:r>
              <a:rPr lang="en-US" dirty="0"/>
              <a:t>Summer programs at the National Institutes of Health (NIH) provide an opportunity to spend a summer working at the NIH side-by-side with some of the leading scientists in the world, in an environment devoted exclusively to biomedical research (At the NIH "biomedical sciences" includes everything from behavioral and social sciences, through biology and chemistry, to physics, mathematical modeling, computational biology, and biostatistics). </a:t>
            </a:r>
          </a:p>
          <a:p>
            <a:pPr>
              <a:lnSpc>
                <a:spcPct val="150000"/>
              </a:lnSpc>
            </a:pPr>
            <a:endParaRPr lang="en-US" dirty="0"/>
          </a:p>
          <a:p>
            <a:pPr>
              <a:lnSpc>
                <a:spcPct val="150000"/>
              </a:lnSpc>
            </a:pPr>
            <a:r>
              <a:rPr lang="en-US" dirty="0"/>
              <a:t>Internships cover a minimum of eight weeks, with students generally arriving at the NIH in May or June. The NIH Institutes/Centers and the Office of Intramural Training &amp; Education (OITE) sponsor a wide range of summer activities including an orientation to help interns get off to a good start, lectures featuring distinguished NIH investigators, career/professional development workshops, and Summer Poster Day.</a:t>
            </a:r>
          </a:p>
        </p:txBody>
      </p:sp>
    </p:spTree>
    <p:extLst>
      <p:ext uri="{BB962C8B-B14F-4D97-AF65-F5344CB8AC3E}">
        <p14:creationId xmlns:p14="http://schemas.microsoft.com/office/powerpoint/2010/main" val="146399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Solicitation: Part 1 Overview Information</a:t>
            </a:r>
          </a:p>
        </p:txBody>
      </p:sp>
      <p:sp>
        <p:nvSpPr>
          <p:cNvPr id="4" name="Rectangle 3"/>
          <p:cNvSpPr/>
          <p:nvPr/>
        </p:nvSpPr>
        <p:spPr>
          <a:xfrm>
            <a:off x="827972" y="1398638"/>
            <a:ext cx="7879148" cy="5816977"/>
          </a:xfrm>
          <a:prstGeom prst="rect">
            <a:avLst/>
          </a:prstGeom>
        </p:spPr>
        <p:txBody>
          <a:bodyPr wrap="square">
            <a:spAutoFit/>
          </a:bodyPr>
          <a:lstStyle/>
          <a:p>
            <a:pPr marL="342900" indent="-342900">
              <a:lnSpc>
                <a:spcPct val="150000"/>
              </a:lnSpc>
              <a:buFont typeface="Arial"/>
              <a:buChar char="•"/>
            </a:pPr>
            <a:r>
              <a:rPr lang="en-US" sz="2400" dirty="0"/>
              <a:t>Proposals requesting more than $1,000 will not be funded (or reviewed – GSC will screen these out)</a:t>
            </a:r>
          </a:p>
          <a:p>
            <a:pPr marL="342900" indent="-342900">
              <a:lnSpc>
                <a:spcPct val="150000"/>
              </a:lnSpc>
              <a:buFont typeface="Arial"/>
              <a:buChar char="•"/>
            </a:pPr>
            <a:r>
              <a:rPr lang="en-US" sz="2400" dirty="0"/>
              <a:t>Project costs over $1,000 in direct costs</a:t>
            </a:r>
          </a:p>
          <a:p>
            <a:pPr marL="800100" lvl="1" indent="-342900">
              <a:lnSpc>
                <a:spcPct val="150000"/>
              </a:lnSpc>
              <a:buFont typeface="Arial"/>
              <a:buChar char="•"/>
            </a:pPr>
            <a:r>
              <a:rPr lang="en-US" sz="2400" dirty="0"/>
              <a:t>Request up to $1,000 from GSC grant</a:t>
            </a:r>
          </a:p>
          <a:p>
            <a:pPr marL="800100" lvl="1" indent="-342900">
              <a:lnSpc>
                <a:spcPct val="150000"/>
              </a:lnSpc>
              <a:buFont typeface="Arial"/>
              <a:buChar char="•"/>
            </a:pPr>
            <a:r>
              <a:rPr lang="en-US" sz="2400" dirty="0"/>
              <a:t>Show where remaining funds will come from</a:t>
            </a:r>
          </a:p>
          <a:p>
            <a:pPr marL="800100" lvl="1" indent="-342900">
              <a:lnSpc>
                <a:spcPct val="150000"/>
              </a:lnSpc>
              <a:buFont typeface="Arial"/>
              <a:buChar char="•"/>
            </a:pPr>
            <a:r>
              <a:rPr lang="en-US" sz="2400" dirty="0"/>
              <a:t>Proposals that do not show how the entire project will be funded will not be funded </a:t>
            </a:r>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854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309161" cy="838812"/>
          </a:xfrm>
        </p:spPr>
        <p:txBody>
          <a:bodyPr anchor="t">
            <a:normAutofit fontScale="90000"/>
          </a:bodyPr>
          <a:lstStyle/>
          <a:p>
            <a:pPr algn="l"/>
            <a:r>
              <a:rPr lang="en-US" sz="2800" b="0" dirty="0"/>
              <a:t>Student and Postdoctoral Research Grants: Mathematical Geosciences Student Awards (MG)</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BC1BAE6-9DDF-CE44-AD10-ABD592FE742D}"/>
              </a:ext>
            </a:extLst>
          </p:cNvPr>
          <p:cNvSpPr/>
          <p:nvPr/>
        </p:nvSpPr>
        <p:spPr>
          <a:xfrm>
            <a:off x="827972" y="1398638"/>
            <a:ext cx="7879148" cy="4619854"/>
          </a:xfrm>
          <a:prstGeom prst="rect">
            <a:avLst/>
          </a:prstGeom>
        </p:spPr>
        <p:txBody>
          <a:bodyPr wrap="square">
            <a:spAutoFit/>
          </a:bodyPr>
          <a:lstStyle/>
          <a:p>
            <a:pPr>
              <a:lnSpc>
                <a:spcPct val="150000"/>
              </a:lnSpc>
            </a:pPr>
            <a:r>
              <a:rPr lang="en-US" dirty="0"/>
              <a:t>Sponsor: International Association for Mathematical Geosciences (IAMG)</a:t>
            </a:r>
          </a:p>
          <a:p>
            <a:pPr>
              <a:lnSpc>
                <a:spcPct val="150000"/>
              </a:lnSpc>
            </a:pPr>
            <a:r>
              <a:rPr lang="en-US" dirty="0"/>
              <a:t>Amount: $2,500; Proposals Due: May 31</a:t>
            </a:r>
            <a:r>
              <a:rPr lang="en-US" baseline="30000" dirty="0"/>
              <a:t>st</a:t>
            </a:r>
            <a:r>
              <a:rPr lang="en-US" dirty="0"/>
              <a:t> each year</a:t>
            </a:r>
          </a:p>
          <a:p>
            <a:pPr>
              <a:lnSpc>
                <a:spcPct val="150000"/>
              </a:lnSpc>
            </a:pPr>
            <a:r>
              <a:rPr lang="en-US" dirty="0"/>
              <a:t>Length: one year</a:t>
            </a:r>
          </a:p>
          <a:p>
            <a:pPr>
              <a:lnSpc>
                <a:spcPct val="150000"/>
              </a:lnSpc>
            </a:pPr>
            <a:r>
              <a:rPr lang="en-US" dirty="0"/>
              <a:t>Citizen or Residency: unrestricted</a:t>
            </a:r>
          </a:p>
          <a:p>
            <a:pPr>
              <a:lnSpc>
                <a:spcPct val="150000"/>
              </a:lnSpc>
            </a:pPr>
            <a:r>
              <a:rPr lang="en-US" dirty="0"/>
              <a:t>Applicant Type: Graduate Student</a:t>
            </a:r>
          </a:p>
          <a:p>
            <a:pPr>
              <a:lnSpc>
                <a:spcPct val="150000"/>
              </a:lnSpc>
            </a:pPr>
            <a:r>
              <a:rPr lang="en-US" dirty="0"/>
              <a:t>Eligibility: Eligible candidates are those currently undertaking Masters or Ph.D. studies who wish to use the award to conduct a period of research related to their thesis</a:t>
            </a:r>
          </a:p>
          <a:p>
            <a:pPr>
              <a:lnSpc>
                <a:spcPct val="150000"/>
              </a:lnSpc>
            </a:pPr>
            <a:r>
              <a:rPr lang="en-US" dirty="0"/>
              <a:t>PIVOT: </a:t>
            </a:r>
            <a:r>
              <a:rPr lang="en-US" dirty="0">
                <a:hlinkClick r:id="rId2"/>
              </a:rPr>
              <a:t>https://pivot.cos.com/funding_opps/137744</a:t>
            </a:r>
            <a:r>
              <a:rPr lang="en-US" dirty="0"/>
              <a:t> </a:t>
            </a:r>
          </a:p>
          <a:p>
            <a:pPr>
              <a:lnSpc>
                <a:spcPct val="150000"/>
              </a:lnSpc>
            </a:pPr>
            <a:r>
              <a:rPr lang="en-US" dirty="0"/>
              <a:t>Website: </a:t>
            </a:r>
            <a:r>
              <a:rPr lang="en-US" dirty="0">
                <a:hlinkClick r:id="rId3"/>
              </a:rPr>
              <a:t>https://iamg.org/student-affairs/student-and-postdoctoral-research-grants.html</a:t>
            </a:r>
            <a:r>
              <a:rPr lang="en-US" dirty="0"/>
              <a:t> </a:t>
            </a:r>
          </a:p>
        </p:txBody>
      </p:sp>
    </p:spTree>
    <p:extLst>
      <p:ext uri="{BB962C8B-B14F-4D97-AF65-F5344CB8AC3E}">
        <p14:creationId xmlns:p14="http://schemas.microsoft.com/office/powerpoint/2010/main" val="2083671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What is Next?</a:t>
            </a:r>
          </a:p>
        </p:txBody>
      </p:sp>
      <p:sp>
        <p:nvSpPr>
          <p:cNvPr id="4" name="Rectangle 3"/>
          <p:cNvSpPr/>
          <p:nvPr/>
        </p:nvSpPr>
        <p:spPr>
          <a:xfrm>
            <a:off x="827972" y="1398638"/>
            <a:ext cx="7879148" cy="4893647"/>
          </a:xfrm>
          <a:prstGeom prst="rect">
            <a:avLst/>
          </a:prstGeom>
        </p:spPr>
        <p:txBody>
          <a:bodyPr wrap="square">
            <a:spAutoFit/>
          </a:bodyPr>
          <a:lstStyle/>
          <a:p>
            <a:pPr marL="342900" indent="-342900">
              <a:lnSpc>
                <a:spcPct val="150000"/>
              </a:lnSpc>
              <a:buFont typeface="Arial"/>
              <a:buChar char="•"/>
            </a:pPr>
            <a:r>
              <a:rPr lang="en-US" sz="2400" dirty="0"/>
              <a:t>Read that Request for Applications (RFA) carefully</a:t>
            </a:r>
          </a:p>
          <a:p>
            <a:pPr marL="342900" indent="-342900">
              <a:lnSpc>
                <a:spcPct val="150000"/>
              </a:lnSpc>
              <a:buFont typeface="Arial"/>
              <a:buChar char="•"/>
            </a:pPr>
            <a:r>
              <a:rPr lang="en-US" sz="2400" dirty="0"/>
              <a:t>Identify a GSC Research Project to Propose</a:t>
            </a:r>
          </a:p>
          <a:p>
            <a:pPr marL="800100" lvl="1" indent="-342900">
              <a:lnSpc>
                <a:spcPct val="150000"/>
              </a:lnSpc>
              <a:buFont typeface="Arial"/>
              <a:buChar char="•"/>
            </a:pPr>
            <a:r>
              <a:rPr lang="en-US" sz="2400" dirty="0"/>
              <a:t>Consult with your graduate advisor</a:t>
            </a:r>
          </a:p>
          <a:p>
            <a:pPr marL="342900" indent="-342900">
              <a:lnSpc>
                <a:spcPct val="150000"/>
              </a:lnSpc>
              <a:buFont typeface="Arial"/>
              <a:buChar char="•"/>
            </a:pPr>
            <a:r>
              <a:rPr lang="en-US" sz="2400" dirty="0"/>
              <a:t>Identify an External Opportunity</a:t>
            </a:r>
          </a:p>
          <a:p>
            <a:pPr marL="800100" lvl="1" indent="-342900">
              <a:lnSpc>
                <a:spcPct val="150000"/>
              </a:lnSpc>
              <a:buFont typeface="Arial"/>
              <a:buChar char="•"/>
            </a:pPr>
            <a:r>
              <a:rPr lang="en-US" sz="2400" dirty="0"/>
              <a:t>Search online sources (e.g., COS/Pivot)</a:t>
            </a:r>
          </a:p>
          <a:p>
            <a:pPr marL="800100" lvl="1" indent="-342900">
              <a:lnSpc>
                <a:spcPct val="150000"/>
              </a:lnSpc>
              <a:buFont typeface="Arial"/>
              <a:buChar char="•"/>
            </a:pPr>
            <a:r>
              <a:rPr lang="en-US" sz="2400" dirty="0"/>
              <a:t>Find candidate opportunities of interest</a:t>
            </a:r>
          </a:p>
          <a:p>
            <a:pPr marL="800100" lvl="1" indent="-342900">
              <a:lnSpc>
                <a:spcPct val="150000"/>
              </a:lnSpc>
              <a:buFont typeface="Arial"/>
              <a:buChar char="•"/>
            </a:pPr>
            <a:r>
              <a:rPr lang="en-US" sz="2400" dirty="0"/>
              <a:t>Carefully read the rules and guidelines</a:t>
            </a:r>
          </a:p>
          <a:p>
            <a:pPr marL="800100" lvl="1" indent="-342900">
              <a:lnSpc>
                <a:spcPct val="150000"/>
              </a:lnSpc>
              <a:buFont typeface="Arial"/>
              <a:buChar char="•"/>
            </a:pPr>
            <a:r>
              <a:rPr lang="en-US" sz="2400" dirty="0"/>
              <a:t>Select the opportunity you will go for</a:t>
            </a:r>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772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What is Next?</a:t>
            </a:r>
          </a:p>
        </p:txBody>
      </p:sp>
      <p:sp>
        <p:nvSpPr>
          <p:cNvPr id="4" name="Rectangle 3"/>
          <p:cNvSpPr/>
          <p:nvPr/>
        </p:nvSpPr>
        <p:spPr>
          <a:xfrm>
            <a:off x="436880" y="1201325"/>
            <a:ext cx="8296154" cy="8032968"/>
          </a:xfrm>
          <a:prstGeom prst="rect">
            <a:avLst/>
          </a:prstGeom>
        </p:spPr>
        <p:txBody>
          <a:bodyPr wrap="square">
            <a:spAutoFit/>
          </a:bodyPr>
          <a:lstStyle/>
          <a:p>
            <a:pPr marL="342900" indent="-342900">
              <a:lnSpc>
                <a:spcPct val="150000"/>
              </a:lnSpc>
              <a:buFont typeface="Arial"/>
              <a:buChar char="•"/>
            </a:pPr>
            <a:r>
              <a:rPr lang="en-US" sz="2400" dirty="0"/>
              <a:t>Write your Proposal</a:t>
            </a:r>
          </a:p>
          <a:p>
            <a:pPr marL="800100" lvl="1" indent="-342900">
              <a:lnSpc>
                <a:spcPct val="150000"/>
              </a:lnSpc>
              <a:buFont typeface="Arial"/>
              <a:buChar char="•"/>
            </a:pPr>
            <a:r>
              <a:rPr lang="en-US" sz="2400" dirty="0"/>
              <a:t>Write GSC Project Research Strategy &amp; Other Components</a:t>
            </a:r>
          </a:p>
          <a:p>
            <a:pPr marL="800100" lvl="1" indent="-342900">
              <a:lnSpc>
                <a:spcPct val="150000"/>
              </a:lnSpc>
              <a:buFont typeface="Arial"/>
              <a:buChar char="•"/>
            </a:pPr>
            <a:r>
              <a:rPr lang="en-US" sz="2400" dirty="0"/>
              <a:t>Write the Funding Opportunity Sections</a:t>
            </a:r>
          </a:p>
          <a:p>
            <a:pPr marL="342900" indent="-342900">
              <a:lnSpc>
                <a:spcPct val="150000"/>
              </a:lnSpc>
              <a:buFont typeface="Arial"/>
              <a:buChar char="•"/>
            </a:pPr>
            <a:r>
              <a:rPr lang="en-US" sz="2400" dirty="0"/>
              <a:t>Comply with the RFA</a:t>
            </a:r>
          </a:p>
          <a:p>
            <a:pPr marL="800100" lvl="1" indent="-342900">
              <a:lnSpc>
                <a:spcPct val="150000"/>
              </a:lnSpc>
              <a:buFont typeface="Arial"/>
              <a:buChar char="•"/>
            </a:pPr>
            <a:r>
              <a:rPr lang="en-US" sz="2400" dirty="0"/>
              <a:t>If RFA and this PPT are inconsistent, RFA rules</a:t>
            </a:r>
          </a:p>
          <a:p>
            <a:pPr marL="800100" lvl="1" indent="-342900">
              <a:lnSpc>
                <a:spcPct val="150000"/>
              </a:lnSpc>
              <a:buFont typeface="Arial"/>
              <a:buChar char="•"/>
            </a:pPr>
            <a:r>
              <a:rPr lang="en-US" sz="2400" dirty="0"/>
              <a:t>Don’t let your application get returned without review!</a:t>
            </a:r>
          </a:p>
          <a:p>
            <a:pPr marL="342900" indent="-342900">
              <a:lnSpc>
                <a:spcPct val="150000"/>
              </a:lnSpc>
              <a:buFont typeface="Arial"/>
              <a:buChar char="•"/>
            </a:pPr>
            <a:r>
              <a:rPr lang="en-US" sz="2400" dirty="0"/>
              <a:t>Submit your application by the due date</a:t>
            </a:r>
          </a:p>
          <a:p>
            <a:pPr marL="342900" indent="-342900">
              <a:lnSpc>
                <a:spcPct val="150000"/>
              </a:lnSpc>
              <a:buFont typeface="Arial"/>
              <a:buChar char="•"/>
            </a:pPr>
            <a:r>
              <a:rPr lang="en-US" sz="2400" dirty="0"/>
              <a:t>Comply with award conditions if awarded</a:t>
            </a:r>
          </a:p>
          <a:p>
            <a:pPr marL="342900" indent="-342900">
              <a:lnSpc>
                <a:spcPct val="150000"/>
              </a:lnSpc>
              <a:buFont typeface="Arial"/>
              <a:buChar char="•"/>
            </a:pPr>
            <a:r>
              <a:rPr lang="en-US" sz="2400" dirty="0"/>
              <a:t>Refer questions </a:t>
            </a:r>
            <a:r>
              <a:rPr lang="en-US" sz="2400" dirty="0">
                <a:hlinkClick r:id="rId2"/>
              </a:rPr>
              <a:t>gscsecretary.olemiss@gmail.com</a:t>
            </a:r>
            <a:r>
              <a:rPr lang="en-US" sz="2400" dirty="0"/>
              <a:t> or Jason Hale at </a:t>
            </a:r>
            <a:r>
              <a:rPr lang="en-US" sz="2400" dirty="0" err="1"/>
              <a:t>jghale@olemiss.edu</a:t>
            </a: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67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Access this presentation online</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0" y="1404009"/>
            <a:ext cx="9144000" cy="2624457"/>
          </a:xfrm>
          <a:prstGeom prst="rect">
            <a:avLst/>
          </a:prstGeom>
        </p:spPr>
      </p:pic>
      <p:sp>
        <p:nvSpPr>
          <p:cNvPr id="7" name="Rectangle 6"/>
          <p:cNvSpPr/>
          <p:nvPr/>
        </p:nvSpPr>
        <p:spPr>
          <a:xfrm>
            <a:off x="249596" y="4334933"/>
            <a:ext cx="7879148" cy="830997"/>
          </a:xfrm>
          <a:prstGeom prst="rect">
            <a:avLst/>
          </a:prstGeom>
        </p:spPr>
        <p:txBody>
          <a:bodyPr wrap="square">
            <a:spAutoFit/>
          </a:bodyPr>
          <a:lstStyle/>
          <a:p>
            <a:r>
              <a:rPr lang="en-US" sz="2400" dirty="0">
                <a:hlinkClick r:id="rId3"/>
              </a:rPr>
              <a:t>http://www.research.olemiss.edu/presentations</a:t>
            </a:r>
            <a:r>
              <a:rPr lang="en-US" sz="2400" dirty="0"/>
              <a:t> </a:t>
            </a:r>
          </a:p>
          <a:p>
            <a:endParaRPr lang="en-US" sz="2400" dirty="0"/>
          </a:p>
        </p:txBody>
      </p:sp>
    </p:spTree>
    <p:extLst>
      <p:ext uri="{BB962C8B-B14F-4D97-AF65-F5344CB8AC3E}">
        <p14:creationId xmlns:p14="http://schemas.microsoft.com/office/powerpoint/2010/main" val="22081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8154393" cy="588399"/>
          </a:xfrm>
        </p:spPr>
        <p:txBody>
          <a:bodyPr anchor="t">
            <a:normAutofit/>
          </a:bodyPr>
          <a:lstStyle/>
          <a:p>
            <a:pPr algn="l"/>
            <a:r>
              <a:rPr lang="en-US" sz="2800" b="0" dirty="0"/>
              <a:t>Solicitation: Examples of Eligible Funding Items</a:t>
            </a:r>
          </a:p>
        </p:txBody>
      </p:sp>
      <p:sp>
        <p:nvSpPr>
          <p:cNvPr id="4" name="Rectangle 3"/>
          <p:cNvSpPr/>
          <p:nvPr/>
        </p:nvSpPr>
        <p:spPr>
          <a:xfrm>
            <a:off x="827972" y="1398638"/>
            <a:ext cx="7879148" cy="9140963"/>
          </a:xfrm>
          <a:prstGeom prst="rect">
            <a:avLst/>
          </a:prstGeom>
        </p:spPr>
        <p:txBody>
          <a:bodyPr wrap="square">
            <a:spAutoFit/>
          </a:bodyPr>
          <a:lstStyle/>
          <a:p>
            <a:pPr marL="342900" indent="-342900">
              <a:lnSpc>
                <a:spcPct val="150000"/>
              </a:lnSpc>
              <a:buFont typeface="Arial"/>
              <a:buChar char="•"/>
            </a:pPr>
            <a:r>
              <a:rPr lang="en-US" sz="2400" dirty="0"/>
              <a:t>Eligible Costs include: </a:t>
            </a:r>
          </a:p>
          <a:p>
            <a:pPr marL="800100" lvl="1" indent="-342900">
              <a:lnSpc>
                <a:spcPct val="150000"/>
              </a:lnSpc>
              <a:buFont typeface="Arial"/>
              <a:buChar char="•"/>
            </a:pPr>
            <a:r>
              <a:rPr lang="en-US" sz="2400" dirty="0"/>
              <a:t>Research supplies, such as chemicals, sample bags, software, etc.</a:t>
            </a:r>
          </a:p>
          <a:p>
            <a:pPr marL="800100" lvl="1" indent="-342900">
              <a:lnSpc>
                <a:spcPct val="150000"/>
              </a:lnSpc>
              <a:buFont typeface="Arial"/>
              <a:buChar char="•"/>
            </a:pPr>
            <a:r>
              <a:rPr lang="en-US" sz="2400" dirty="0"/>
              <a:t>Presentation supplies and contracted expenses (e.g., poster-board, printing charges)</a:t>
            </a:r>
          </a:p>
          <a:p>
            <a:pPr marL="800100" lvl="1" indent="-342900">
              <a:lnSpc>
                <a:spcPct val="150000"/>
              </a:lnSpc>
              <a:buFont typeface="Arial"/>
              <a:buChar char="•"/>
            </a:pPr>
            <a:r>
              <a:rPr lang="en-US" sz="2400" dirty="0"/>
              <a:t>Travel expenses related for field work</a:t>
            </a:r>
          </a:p>
          <a:p>
            <a:pPr marL="800100" lvl="1" indent="-342900">
              <a:lnSpc>
                <a:spcPct val="150000"/>
              </a:lnSpc>
              <a:buFont typeface="Arial"/>
              <a:buChar char="•"/>
            </a:pPr>
            <a:r>
              <a:rPr lang="en-US" sz="2400" dirty="0"/>
              <a:t>Upgrades to existing university computers (memory, graphics cards, etc.)</a:t>
            </a:r>
          </a:p>
          <a:p>
            <a:pPr marL="800100" lvl="1" indent="-342900">
              <a:lnSpc>
                <a:spcPct val="150000"/>
              </a:lnSpc>
              <a:buFont typeface="Arial"/>
              <a:buChar char="•"/>
            </a:pPr>
            <a:r>
              <a:rPr lang="en-US" sz="2400" dirty="0"/>
              <a:t>Gift cards as incentives for research participants</a:t>
            </a:r>
          </a:p>
          <a:p>
            <a:pPr marL="1257300" lvl="2"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58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8154393" cy="588399"/>
          </a:xfrm>
        </p:spPr>
        <p:txBody>
          <a:bodyPr anchor="t">
            <a:normAutofit/>
          </a:bodyPr>
          <a:lstStyle/>
          <a:p>
            <a:pPr algn="l"/>
            <a:r>
              <a:rPr lang="en-US" sz="2800" b="0" dirty="0"/>
              <a:t>Solicitation: Examples of Eligible Funding Items</a:t>
            </a:r>
          </a:p>
        </p:txBody>
      </p:sp>
      <p:sp>
        <p:nvSpPr>
          <p:cNvPr id="4" name="Rectangle 3"/>
          <p:cNvSpPr/>
          <p:nvPr/>
        </p:nvSpPr>
        <p:spPr>
          <a:xfrm>
            <a:off x="827972" y="1398638"/>
            <a:ext cx="7879148" cy="8032967"/>
          </a:xfrm>
          <a:prstGeom prst="rect">
            <a:avLst/>
          </a:prstGeom>
        </p:spPr>
        <p:txBody>
          <a:bodyPr wrap="square">
            <a:spAutoFit/>
          </a:bodyPr>
          <a:lstStyle/>
          <a:p>
            <a:pPr marL="342900" indent="-342900">
              <a:lnSpc>
                <a:spcPct val="150000"/>
              </a:lnSpc>
              <a:buFont typeface="Arial"/>
              <a:buChar char="•"/>
            </a:pPr>
            <a:r>
              <a:rPr lang="en-US" sz="2400" dirty="0"/>
              <a:t>Eligible Costs include: </a:t>
            </a:r>
          </a:p>
          <a:p>
            <a:pPr marL="800100" lvl="1" indent="-342900">
              <a:lnSpc>
                <a:spcPct val="150000"/>
              </a:lnSpc>
              <a:buFont typeface="Arial"/>
              <a:buChar char="•"/>
            </a:pPr>
            <a:r>
              <a:rPr lang="en-US" sz="2400" dirty="0"/>
              <a:t>Equipment that will become part or UM’s inventory</a:t>
            </a:r>
          </a:p>
          <a:p>
            <a:pPr marL="800100" lvl="1" indent="-342900">
              <a:lnSpc>
                <a:spcPct val="150000"/>
              </a:lnSpc>
              <a:buFont typeface="Arial"/>
              <a:buChar char="•"/>
            </a:pPr>
            <a:r>
              <a:rPr lang="en-US" sz="2400" dirty="0"/>
              <a:t>Participation support costs (incentives for participating in research experiments)</a:t>
            </a:r>
          </a:p>
          <a:p>
            <a:pPr marL="1257300" lvl="2" indent="-342900">
              <a:lnSpc>
                <a:spcPct val="150000"/>
              </a:lnSpc>
              <a:buFont typeface="Arial"/>
              <a:buChar char="•"/>
            </a:pPr>
            <a:r>
              <a:rPr lang="en-US" sz="2400" dirty="0"/>
              <a:t>Gift cards</a:t>
            </a:r>
          </a:p>
          <a:p>
            <a:pPr marL="1257300" lvl="2" indent="-342900">
              <a:lnSpc>
                <a:spcPct val="150000"/>
              </a:lnSpc>
              <a:buFont typeface="Arial"/>
              <a:buChar char="•"/>
            </a:pPr>
            <a:r>
              <a:rPr lang="en-US" sz="2400" dirty="0"/>
              <a:t>Participant honoraria</a:t>
            </a:r>
          </a:p>
          <a:p>
            <a:pPr marL="1257300" lvl="2" indent="-342900">
              <a:lnSpc>
                <a:spcPct val="150000"/>
              </a:lnSpc>
              <a:buFont typeface="Arial"/>
              <a:buChar char="•"/>
            </a:pPr>
            <a:r>
              <a:rPr lang="en-US" sz="2400" dirty="0"/>
              <a:t>Etc.</a:t>
            </a:r>
          </a:p>
          <a:p>
            <a:pPr marL="1257300" lvl="2"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82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8154393" cy="588399"/>
          </a:xfrm>
        </p:spPr>
        <p:txBody>
          <a:bodyPr anchor="t">
            <a:normAutofit/>
          </a:bodyPr>
          <a:lstStyle/>
          <a:p>
            <a:pPr algn="l"/>
            <a:r>
              <a:rPr lang="en-US" sz="2800" b="0" dirty="0"/>
              <a:t>Solicitation: Examples of</a:t>
            </a:r>
            <a:r>
              <a:rPr lang="en-US" sz="2800" b="0" dirty="0">
                <a:solidFill>
                  <a:srgbClr val="FF0000"/>
                </a:solidFill>
              </a:rPr>
              <a:t> Ineligible </a:t>
            </a:r>
            <a:r>
              <a:rPr lang="en-US" sz="2800" b="0" dirty="0"/>
              <a:t>Funding Items</a:t>
            </a:r>
          </a:p>
        </p:txBody>
      </p:sp>
      <p:sp>
        <p:nvSpPr>
          <p:cNvPr id="4" name="Rectangle 3"/>
          <p:cNvSpPr/>
          <p:nvPr/>
        </p:nvSpPr>
        <p:spPr>
          <a:xfrm>
            <a:off x="827971" y="1191422"/>
            <a:ext cx="7879148" cy="6370975"/>
          </a:xfrm>
          <a:prstGeom prst="rect">
            <a:avLst/>
          </a:prstGeom>
        </p:spPr>
        <p:txBody>
          <a:bodyPr wrap="square">
            <a:spAutoFit/>
          </a:bodyPr>
          <a:lstStyle/>
          <a:p>
            <a:pPr marL="342900" indent="-342900">
              <a:lnSpc>
                <a:spcPct val="150000"/>
              </a:lnSpc>
              <a:buFont typeface="Arial"/>
              <a:buChar char="•"/>
            </a:pPr>
            <a:r>
              <a:rPr lang="en-US" sz="2400" dirty="0"/>
              <a:t>Educational expenses (workshops, for-credit courses)</a:t>
            </a:r>
          </a:p>
          <a:p>
            <a:pPr marL="342900" indent="-342900">
              <a:lnSpc>
                <a:spcPct val="150000"/>
              </a:lnSpc>
              <a:buFont typeface="Arial"/>
              <a:buChar char="•"/>
            </a:pPr>
            <a:r>
              <a:rPr lang="en-US" sz="2400" dirty="0"/>
              <a:t>Travel to professional meetings/conferences</a:t>
            </a:r>
          </a:p>
          <a:p>
            <a:pPr marL="342900" indent="-342900">
              <a:lnSpc>
                <a:spcPct val="150000"/>
              </a:lnSpc>
              <a:buFont typeface="Arial"/>
              <a:buChar char="•"/>
            </a:pPr>
            <a:r>
              <a:rPr lang="en-US" sz="2400" dirty="0"/>
              <a:t>Self-education projects/programs</a:t>
            </a:r>
          </a:p>
          <a:p>
            <a:pPr marL="342900" indent="-342900">
              <a:lnSpc>
                <a:spcPct val="150000"/>
              </a:lnSpc>
              <a:buFont typeface="Arial"/>
              <a:buChar char="•"/>
            </a:pPr>
            <a:r>
              <a:rPr lang="en-US" sz="2400" dirty="0"/>
              <a:t>Food for persons</a:t>
            </a:r>
          </a:p>
          <a:p>
            <a:pPr marL="342900" indent="-342900">
              <a:lnSpc>
                <a:spcPct val="150000"/>
              </a:lnSpc>
              <a:buFont typeface="Arial"/>
              <a:buChar char="•"/>
            </a:pPr>
            <a:r>
              <a:rPr lang="en-US" sz="2400" dirty="0"/>
              <a:t>Child care to enable you to work on your research</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139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TotalTime>
  <Words>4586</Words>
  <Application>Microsoft Macintosh PowerPoint</Application>
  <PresentationFormat>On-screen Show (4:3)</PresentationFormat>
  <Paragraphs>448</Paragraphs>
  <Slides>63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Calibri</vt:lpstr>
      <vt:lpstr>Office Theme</vt:lpstr>
      <vt:lpstr>PowerPoint Presentation</vt:lpstr>
      <vt:lpstr>Topics for Today</vt:lpstr>
      <vt:lpstr>Overview</vt:lpstr>
      <vt:lpstr>Overview</vt:lpstr>
      <vt:lpstr>Timeframe</vt:lpstr>
      <vt:lpstr>Solicitation: Part 1 Overview Information</vt:lpstr>
      <vt:lpstr>Solicitation: Examples of Eligible Funding Items</vt:lpstr>
      <vt:lpstr>Solicitation: Examples of Eligible Funding Items</vt:lpstr>
      <vt:lpstr>Solicitation: Examples of Ineligible Funding Items</vt:lpstr>
      <vt:lpstr>Solicitation: Eligible Funding</vt:lpstr>
      <vt:lpstr>University Policies</vt:lpstr>
      <vt:lpstr>Procurement</vt:lpstr>
      <vt:lpstr>Travel</vt:lpstr>
      <vt:lpstr>Application: General Rules</vt:lpstr>
      <vt:lpstr>Application: Research Summary</vt:lpstr>
      <vt:lpstr>Application: GSC Project Research Strategy  (4 pages max)</vt:lpstr>
      <vt:lpstr>Application: GSC Project Research Strategy (cont.) </vt:lpstr>
      <vt:lpstr>Application: Other Components</vt:lpstr>
      <vt:lpstr>Application: Other Components</vt:lpstr>
      <vt:lpstr>Application: External Opportunity Overview</vt:lpstr>
      <vt:lpstr>Application: External Opportunity Plan</vt:lpstr>
      <vt:lpstr>Application: Submission</vt:lpstr>
      <vt:lpstr>Application: Submission</vt:lpstr>
      <vt:lpstr>Review &amp; Competition</vt:lpstr>
      <vt:lpstr>Review &amp; Competition</vt:lpstr>
      <vt:lpstr>Review Criteria (50 points maximum)</vt:lpstr>
      <vt:lpstr>Review Criteria (50 points maximum)</vt:lpstr>
      <vt:lpstr>Review Criteria (50 points maximum)</vt:lpstr>
      <vt:lpstr>Review Criteria (50 points maximum)</vt:lpstr>
      <vt:lpstr>Award and Requirements</vt:lpstr>
      <vt:lpstr>Finding External Opportunities</vt:lpstr>
      <vt:lpstr>Finding External Ops: Things to Look For</vt:lpstr>
      <vt:lpstr>Finding External Ops: Things to Look For (cont.)</vt:lpstr>
      <vt:lpstr>COS/Pivot Demonstration</vt:lpstr>
      <vt:lpstr>COS/Pivot Demonstration</vt:lpstr>
      <vt:lpstr>COS/Pivot Demonstration</vt:lpstr>
      <vt:lpstr>COS/Pivot Demonstration: Advanced Search</vt:lpstr>
      <vt:lpstr>COS/Pivot Demonstration: Advanced Search</vt:lpstr>
      <vt:lpstr>COS/Pivot Demonstration</vt:lpstr>
      <vt:lpstr>Example Opportunities</vt:lpstr>
      <vt:lpstr>Graduate Research Fellowship Program</vt:lpstr>
      <vt:lpstr>Graduate Research Fellowship Program (cont.)</vt:lpstr>
      <vt:lpstr>2019 Dissertation Proposal Workshop</vt:lpstr>
      <vt:lpstr>2019 Dissertation Proposal Workshop (cont.)</vt:lpstr>
      <vt:lpstr>Dissertation Fieldwork Grants</vt:lpstr>
      <vt:lpstr>Dissertation Fieldwork Grants (cont.)</vt:lpstr>
      <vt:lpstr>Art History Fellowships</vt:lpstr>
      <vt:lpstr>Art History Fellowships (cont.)</vt:lpstr>
      <vt:lpstr>Ruth L. Kirschstein National Research Service Award (NRSA) Individual Predoctoral Fellowship to Promote Diversity in Health-Related Research (Parent F31)</vt:lpstr>
      <vt:lpstr>Ruth L. Kirschstein National Research Service Award (NRSA) Individual Predoctoral Fellowship to Promote Diversity in Health-Related Research (Parent F31)</vt:lpstr>
      <vt:lpstr>Ruth L. Kirschstein National Research Service Award (NRSA) Individual Predoctoral Fellowship to Promote Diversity in Health-Related Research (Parent F31)</vt:lpstr>
      <vt:lpstr>Ruth L. Kirschstein National Research Service Award (NRSA) Individual Predoctoral Fellowship to Promote Diversity in Health-Related Research (Parent F31)</vt:lpstr>
      <vt:lpstr>AHRQ Grants for Health Services Research Dissertation Program (R36)</vt:lpstr>
      <vt:lpstr>AHRQ Grants for Health Services Research Dissertation Program (R36) continued</vt:lpstr>
      <vt:lpstr>Art History Fellowships (cont.)</vt:lpstr>
      <vt:lpstr>Neuroscience Scholars Program</vt:lpstr>
      <vt:lpstr>Neuroscience Scholars Program</vt:lpstr>
      <vt:lpstr>Summer Internships in Biomedical Research (SIP)</vt:lpstr>
      <vt:lpstr>Summer Internships in Biomedical Research</vt:lpstr>
      <vt:lpstr>Student and Postdoctoral Research Grants: Mathematical Geosciences Student Awards (MG)</vt:lpstr>
      <vt:lpstr>What is Next?</vt:lpstr>
      <vt:lpstr>What is Next?</vt:lpstr>
      <vt:lpstr>Access this presentation online</vt:lpstr>
    </vt:vector>
  </TitlesOfParts>
  <Company>University of Mississippi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Hale</dc:creator>
  <cp:lastModifiedBy>Jason H.</cp:lastModifiedBy>
  <cp:revision>26</cp:revision>
  <dcterms:created xsi:type="dcterms:W3CDTF">2017-02-21T08:52:21Z</dcterms:created>
  <dcterms:modified xsi:type="dcterms:W3CDTF">2019-01-25T01:07:32Z</dcterms:modified>
</cp:coreProperties>
</file>