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notesMasterIdLst>
    <p:notesMasterId r:id="rId68"/>
  </p:notesMasterIdLst>
  <p:handoutMasterIdLst>
    <p:handoutMasterId r:id="rId69"/>
  </p:handoutMasterIdLst>
  <p:sldIdLst>
    <p:sldId id="277" r:id="rId2"/>
    <p:sldId id="311" r:id="rId3"/>
    <p:sldId id="348" r:id="rId4"/>
    <p:sldId id="350" r:id="rId5"/>
    <p:sldId id="351" r:id="rId6"/>
    <p:sldId id="352" r:id="rId7"/>
    <p:sldId id="353" r:id="rId8"/>
    <p:sldId id="349" r:id="rId9"/>
    <p:sldId id="313" r:id="rId10"/>
    <p:sldId id="314" r:id="rId11"/>
    <p:sldId id="315" r:id="rId12"/>
    <p:sldId id="360" r:id="rId13"/>
    <p:sldId id="403" r:id="rId14"/>
    <p:sldId id="354" r:id="rId15"/>
    <p:sldId id="316" r:id="rId16"/>
    <p:sldId id="344" r:id="rId17"/>
    <p:sldId id="383" r:id="rId18"/>
    <p:sldId id="384" r:id="rId19"/>
    <p:sldId id="385" r:id="rId20"/>
    <p:sldId id="386" r:id="rId21"/>
    <p:sldId id="346" r:id="rId22"/>
    <p:sldId id="335" r:id="rId23"/>
    <p:sldId id="343" r:id="rId24"/>
    <p:sldId id="347" r:id="rId25"/>
    <p:sldId id="362" r:id="rId26"/>
    <p:sldId id="363" r:id="rId27"/>
    <p:sldId id="364" r:id="rId28"/>
    <p:sldId id="365" r:id="rId29"/>
    <p:sldId id="366" r:id="rId30"/>
    <p:sldId id="367" r:id="rId31"/>
    <p:sldId id="336" r:id="rId32"/>
    <p:sldId id="368" r:id="rId33"/>
    <p:sldId id="369" r:id="rId34"/>
    <p:sldId id="370" r:id="rId35"/>
    <p:sldId id="371" r:id="rId36"/>
    <p:sldId id="372" r:id="rId37"/>
    <p:sldId id="373" r:id="rId38"/>
    <p:sldId id="377" r:id="rId39"/>
    <p:sldId id="378" r:id="rId40"/>
    <p:sldId id="405" r:id="rId41"/>
    <p:sldId id="404" r:id="rId42"/>
    <p:sldId id="406" r:id="rId43"/>
    <p:sldId id="379" r:id="rId44"/>
    <p:sldId id="381" r:id="rId45"/>
    <p:sldId id="374" r:id="rId46"/>
    <p:sldId id="376" r:id="rId47"/>
    <p:sldId id="407" r:id="rId48"/>
    <p:sldId id="318" r:id="rId49"/>
    <p:sldId id="387" r:id="rId50"/>
    <p:sldId id="408" r:id="rId51"/>
    <p:sldId id="409" r:id="rId52"/>
    <p:sldId id="388" r:id="rId53"/>
    <p:sldId id="317" r:id="rId54"/>
    <p:sldId id="410" r:id="rId55"/>
    <p:sldId id="397" r:id="rId56"/>
    <p:sldId id="391" r:id="rId57"/>
    <p:sldId id="392" r:id="rId58"/>
    <p:sldId id="394" r:id="rId59"/>
    <p:sldId id="396" r:id="rId60"/>
    <p:sldId id="411" r:id="rId61"/>
    <p:sldId id="412" r:id="rId62"/>
    <p:sldId id="382" r:id="rId63"/>
    <p:sldId id="399" r:id="rId64"/>
    <p:sldId id="401" r:id="rId65"/>
    <p:sldId id="400" r:id="rId66"/>
    <p:sldId id="39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
          <p15:clr>
            <a:srgbClr val="A4A3A4"/>
          </p15:clr>
        </p15:guide>
        <p15:guide id="2" pos="17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700F7"/>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1" autoAdjust="0"/>
    <p:restoredTop sz="86923" autoAdjust="0"/>
  </p:normalViewPr>
  <p:slideViewPr>
    <p:cSldViewPr snapToGrid="0" snapToObjects="1">
      <p:cViewPr varScale="1">
        <p:scale>
          <a:sx n="68" d="100"/>
          <a:sy n="68" d="100"/>
        </p:scale>
        <p:origin x="1554" y="60"/>
      </p:cViewPr>
      <p:guideLst>
        <p:guide orient="horz" pos="701"/>
        <p:guide pos="17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6E278F-0668-244A-9265-25FC02B06A70}" type="datetimeFigureOut">
              <a:rPr lang="en-US" smtClean="0"/>
              <a:pPr/>
              <a:t>10/12/2016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7C71ED-F51F-694E-8E24-A5B0734FE24E}" type="slidenum">
              <a:rPr lang="en-US" smtClean="0"/>
              <a:pPr/>
              <a:t>‹#›</a:t>
            </a:fld>
            <a:endParaRPr lang="en-US"/>
          </a:p>
        </p:txBody>
      </p:sp>
    </p:spTree>
    <p:extLst>
      <p:ext uri="{BB962C8B-B14F-4D97-AF65-F5344CB8AC3E}">
        <p14:creationId xmlns:p14="http://schemas.microsoft.com/office/powerpoint/2010/main" val="234777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744D9-5FD8-7241-9BD4-7BB7621EF682}" type="datetimeFigureOut">
              <a:rPr lang="en-US" smtClean="0"/>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AD0FE-4D10-E34D-8442-3C2917292A15}" type="slidenum">
              <a:rPr lang="en-US" smtClean="0"/>
              <a:pPr/>
              <a:t>‹#›</a:t>
            </a:fld>
            <a:endParaRPr lang="en-US"/>
          </a:p>
        </p:txBody>
      </p:sp>
    </p:spTree>
    <p:extLst>
      <p:ext uri="{BB962C8B-B14F-4D97-AF65-F5344CB8AC3E}">
        <p14:creationId xmlns:p14="http://schemas.microsoft.com/office/powerpoint/2010/main" val="30536536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AD0FE-4D10-E34D-8442-3C2917292A15}" type="slidenum">
              <a:rPr lang="en-US" smtClean="0"/>
              <a:pPr/>
              <a:t>1</a:t>
            </a:fld>
            <a:endParaRPr lang="en-US"/>
          </a:p>
        </p:txBody>
      </p:sp>
    </p:spTree>
    <p:extLst>
      <p:ext uri="{BB962C8B-B14F-4D97-AF65-F5344CB8AC3E}">
        <p14:creationId xmlns:p14="http://schemas.microsoft.com/office/powerpoint/2010/main" val="111140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2327115-DC02-8A47-91C0-4A71698E119B}"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4BFEF-5821-E241-B349-D4D6A68090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a:noFill/>
          <a:ln>
            <a:noFill/>
          </a:ln>
          <a:effectLst/>
        </p:spPr>
        <p:txBody>
          <a:bodyPr vert="horz" lIns="91440" tIns="45720" rIns="91440" bIns="45720" rtlCol="0" anchor="ctr">
            <a:noAutofit/>
          </a:bodyPr>
          <a:lstStyle/>
          <a:p>
            <a:r>
              <a:rPr lang="en-US" dirty="0" smtClean="0"/>
              <a:t>Click to edit Master title style</a:t>
            </a:r>
            <a:endParaRPr dirty="0"/>
          </a:p>
        </p:txBody>
      </p:sp>
      <p:sp>
        <p:nvSpPr>
          <p:cNvPr id="3" name="Text Placeholder 2"/>
          <p:cNvSpPr>
            <a:spLocks noGrp="1"/>
          </p:cNvSpPr>
          <p:nvPr>
            <p:ph type="body" idx="1"/>
          </p:nvPr>
        </p:nvSpPr>
        <p:spPr>
          <a:xfrm>
            <a:off x="779462" y="1882588"/>
            <a:ext cx="7581901" cy="3953436"/>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2327115-DC02-8A47-91C0-4A71698E119B}" type="datetimeFigureOut">
              <a:rPr lang="en-US" smtClean="0"/>
              <a:pPr/>
              <a:t>10/12/2016</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6CA4BFEF-5821-E241-B349-D4D6A68090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xStyles>
    <p:title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rgbClr val="000080"/>
          </a:solidFill>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rgbClr val="000080"/>
          </a:solidFill>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rgbClr val="000080"/>
          </a:solidFill>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rgbClr val="000080"/>
          </a:solidFill>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rgbClr val="000080"/>
          </a:solidFill>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reuters.com/article/2014/02/24/us-ge-spending-idUSBREA1N0JA20140224"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mailto:jghale@olemiss.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esearch.olemiss.edu/R2D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972" y="2464240"/>
            <a:ext cx="7611071" cy="1200328"/>
          </a:xfrm>
          <a:prstGeom prst="rect">
            <a:avLst/>
          </a:prstGeom>
        </p:spPr>
        <p:txBody>
          <a:bodyPr wrap="square">
            <a:spAutoFit/>
          </a:bodyPr>
          <a:lstStyle/>
          <a:p>
            <a:endParaRPr lang="en-US" sz="2400" dirty="0" smtClean="0"/>
          </a:p>
          <a:p>
            <a:endParaRPr lang="en-US" sz="2400" dirty="0" smtClean="0"/>
          </a:p>
          <a:p>
            <a:endParaRPr lang="en-US" sz="2400" dirty="0" smtClean="0"/>
          </a:p>
        </p:txBody>
      </p:sp>
      <p:cxnSp>
        <p:nvCxnSpPr>
          <p:cNvPr id="6" name="Straight Connector 5"/>
          <p:cNvCxnSpPr/>
          <p:nvPr/>
        </p:nvCxnSpPr>
        <p:spPr>
          <a:xfrm>
            <a:off x="1001310" y="3048000"/>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827970" y="1850001"/>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2800" b="0" dirty="0" smtClean="0"/>
              <a:t>Listing and Finding UM Resources </a:t>
            </a:r>
            <a:br>
              <a:rPr lang="en-US" sz="2800" b="0" dirty="0" smtClean="0"/>
            </a:br>
            <a:r>
              <a:rPr lang="en-US" sz="2800" b="0" dirty="0" smtClean="0"/>
              <a:t>with the Research Resources Directory (R2D1)</a:t>
            </a:r>
            <a:endParaRPr lang="en-US" sz="2800" b="0" dirty="0">
              <a:solidFill>
                <a:srgbClr val="FF0000"/>
              </a:solidFill>
            </a:endParaRPr>
          </a:p>
        </p:txBody>
      </p:sp>
      <p:sp>
        <p:nvSpPr>
          <p:cNvPr id="7" name="Title 1"/>
          <p:cNvSpPr txBox="1">
            <a:spLocks/>
          </p:cNvSpPr>
          <p:nvPr/>
        </p:nvSpPr>
        <p:spPr>
          <a:xfrm>
            <a:off x="827970" y="41030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1800" b="0" dirty="0" smtClean="0">
                <a:solidFill>
                  <a:schemeClr val="bg2">
                    <a:lumMod val="25000"/>
                  </a:schemeClr>
                </a:solidFill>
              </a:rPr>
              <a:t>Mickey McLaurin</a:t>
            </a:r>
            <a:endParaRPr lang="en-US" sz="1800" b="0" dirty="0" smtClean="0">
              <a:solidFill>
                <a:schemeClr val="bg2">
                  <a:lumMod val="25000"/>
                </a:schemeClr>
              </a:solidFill>
            </a:endParaRPr>
          </a:p>
          <a:p>
            <a:r>
              <a:rPr lang="en-US" sz="1800" b="0" dirty="0" smtClean="0">
                <a:solidFill>
                  <a:schemeClr val="bg2">
                    <a:lumMod val="25000"/>
                  </a:schemeClr>
                </a:solidFill>
              </a:rPr>
              <a:t>October </a:t>
            </a:r>
            <a:r>
              <a:rPr lang="en-US" sz="1800" b="0" dirty="0" smtClean="0">
                <a:solidFill>
                  <a:schemeClr val="bg2">
                    <a:lumMod val="25000"/>
                  </a:schemeClr>
                </a:solidFill>
              </a:rPr>
              <a:t>13, 2016</a:t>
            </a:r>
            <a:endParaRPr lang="en-US" sz="1800" b="0" dirty="0">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All Resources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827972" y="1353725"/>
            <a:ext cx="3962400" cy="1206500"/>
          </a:xfrm>
          <a:prstGeom prst="rect">
            <a:avLst/>
          </a:prstGeom>
        </p:spPr>
      </p:pic>
      <p:pic>
        <p:nvPicPr>
          <p:cNvPr id="5" name="Picture 4"/>
          <p:cNvPicPr>
            <a:picLocks noChangeAspect="1"/>
          </p:cNvPicPr>
          <p:nvPr/>
        </p:nvPicPr>
        <p:blipFill>
          <a:blip r:embed="rId3"/>
          <a:stretch>
            <a:fillRect/>
          </a:stretch>
        </p:blipFill>
        <p:spPr>
          <a:xfrm>
            <a:off x="399514" y="2518669"/>
            <a:ext cx="8398414" cy="4339331"/>
          </a:xfrm>
          <a:prstGeom prst="rect">
            <a:avLst/>
          </a:prstGeom>
        </p:spPr>
      </p:pic>
    </p:spTree>
    <p:extLst>
      <p:ext uri="{BB962C8B-B14F-4D97-AF65-F5344CB8AC3E}">
        <p14:creationId xmlns:p14="http://schemas.microsoft.com/office/powerpoint/2010/main" val="402507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8112" y="1268590"/>
            <a:ext cx="9144000" cy="52959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Summary of a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54405" y="2208969"/>
            <a:ext cx="1024817" cy="458031"/>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07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Summary of a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165100" y="1386358"/>
            <a:ext cx="8978900" cy="5118100"/>
          </a:xfrm>
          <a:prstGeom prst="rect">
            <a:avLst/>
          </a:prstGeom>
        </p:spPr>
      </p:pic>
    </p:spTree>
    <p:extLst>
      <p:ext uri="{BB962C8B-B14F-4D97-AF65-F5344CB8AC3E}">
        <p14:creationId xmlns:p14="http://schemas.microsoft.com/office/powerpoint/2010/main" val="4901702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5100" y="1386358"/>
            <a:ext cx="8978900" cy="51181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Summary of a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51560" y="5616221"/>
            <a:ext cx="1453446" cy="592667"/>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8329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Full Listing of a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827973" y="1397000"/>
            <a:ext cx="5620806" cy="5374339"/>
          </a:xfrm>
          <a:prstGeom prst="rect">
            <a:avLst/>
          </a:prstGeom>
        </p:spPr>
      </p:pic>
    </p:spTree>
    <p:extLst>
      <p:ext uri="{BB962C8B-B14F-4D97-AF65-F5344CB8AC3E}">
        <p14:creationId xmlns:p14="http://schemas.microsoft.com/office/powerpoint/2010/main" val="16839294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Categories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27972" y="1416392"/>
            <a:ext cx="6730452" cy="1315745"/>
          </a:xfrm>
          <a:prstGeom prst="rect">
            <a:avLst/>
          </a:prstGeom>
        </p:spPr>
        <p:txBody>
          <a:bodyPr wrap="square">
            <a:spAutoFit/>
          </a:bodyPr>
          <a:lstStyle/>
          <a:p>
            <a:pPr>
              <a:lnSpc>
                <a:spcPct val="150000"/>
              </a:lnSpc>
            </a:pPr>
            <a:r>
              <a:rPr lang="en-US" dirty="0" smtClean="0"/>
              <a:t>An Entry may be associated with Categories</a:t>
            </a:r>
            <a:endParaRPr lang="en-US" dirty="0"/>
          </a:p>
          <a:p>
            <a:pPr marL="342900" indent="-342900">
              <a:lnSpc>
                <a:spcPct val="150000"/>
              </a:lnSpc>
              <a:buFont typeface="Arial"/>
              <a:buChar char="•"/>
            </a:pPr>
            <a:r>
              <a:rPr lang="en-US" dirty="0" smtClean="0">
                <a:solidFill>
                  <a:srgbClr val="7F7F7F"/>
                </a:solidFill>
              </a:rPr>
              <a:t>A Category is the fundamental TYPE of a resource</a:t>
            </a:r>
            <a:endParaRPr lang="en-US" dirty="0" smtClean="0"/>
          </a:p>
          <a:p>
            <a:pPr marL="342900" indent="-342900">
              <a:lnSpc>
                <a:spcPct val="150000"/>
              </a:lnSpc>
              <a:buFont typeface="Arial"/>
              <a:buChar char="•"/>
            </a:pPr>
            <a:r>
              <a:rPr lang="en-US" dirty="0" smtClean="0">
                <a:solidFill>
                  <a:srgbClr val="7F7F7F"/>
                </a:solidFill>
              </a:rPr>
              <a:t>Most resources will have only 1 Category; some may have 2 or 3.</a:t>
            </a:r>
          </a:p>
        </p:txBody>
      </p:sp>
      <p:pic>
        <p:nvPicPr>
          <p:cNvPr id="7" name="Picture 6"/>
          <p:cNvPicPr>
            <a:picLocks noChangeAspect="1"/>
          </p:cNvPicPr>
          <p:nvPr/>
        </p:nvPicPr>
        <p:blipFill>
          <a:blip r:embed="rId2"/>
          <a:stretch>
            <a:fillRect/>
          </a:stretch>
        </p:blipFill>
        <p:spPr>
          <a:xfrm>
            <a:off x="3464022" y="3584864"/>
            <a:ext cx="5156200" cy="1422400"/>
          </a:xfrm>
          <a:prstGeom prst="rect">
            <a:avLst/>
          </a:prstGeom>
        </p:spPr>
      </p:pic>
      <p:pic>
        <p:nvPicPr>
          <p:cNvPr id="8" name="Picture 7"/>
          <p:cNvPicPr>
            <a:picLocks noChangeAspect="1"/>
          </p:cNvPicPr>
          <p:nvPr/>
        </p:nvPicPr>
        <p:blipFill>
          <a:blip r:embed="rId3"/>
          <a:stretch>
            <a:fillRect/>
          </a:stretch>
        </p:blipFill>
        <p:spPr>
          <a:xfrm>
            <a:off x="958658" y="5007264"/>
            <a:ext cx="5410200" cy="1600200"/>
          </a:xfrm>
          <a:prstGeom prst="rect">
            <a:avLst/>
          </a:prstGeom>
        </p:spPr>
      </p:pic>
      <p:sp>
        <p:nvSpPr>
          <p:cNvPr id="9" name="Rectangle 8"/>
          <p:cNvSpPr/>
          <p:nvPr/>
        </p:nvSpPr>
        <p:spPr>
          <a:xfrm>
            <a:off x="4406087" y="4108130"/>
            <a:ext cx="1243489" cy="229235"/>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12180" y="5673944"/>
            <a:ext cx="1628487" cy="2292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078709" y="2426086"/>
            <a:ext cx="1029513" cy="229235"/>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637706" y="2426086"/>
            <a:ext cx="234405" cy="2292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072329" y="2426086"/>
            <a:ext cx="234405" cy="229235"/>
          </a:xfrm>
          <a:prstGeom prst="rect">
            <a:avLst/>
          </a:prstGeom>
          <a:no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01089" y="5673944"/>
            <a:ext cx="1906154" cy="229235"/>
          </a:xfrm>
          <a:prstGeom prst="rect">
            <a:avLst/>
          </a:prstGeom>
          <a:no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07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Categories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700971" y="5601223"/>
            <a:ext cx="7437733" cy="900246"/>
          </a:xfrm>
          <a:prstGeom prst="rect">
            <a:avLst/>
          </a:prstGeom>
        </p:spPr>
        <p:txBody>
          <a:bodyPr wrap="square">
            <a:spAutoFit/>
          </a:bodyPr>
          <a:lstStyle/>
          <a:p>
            <a:pPr>
              <a:lnSpc>
                <a:spcPct val="150000"/>
              </a:lnSpc>
            </a:pPr>
            <a:r>
              <a:rPr lang="en-US" dirty="0" smtClean="0">
                <a:solidFill>
                  <a:srgbClr val="7F7F7F"/>
                </a:solidFill>
              </a:rPr>
              <a:t>23 </a:t>
            </a:r>
            <a:r>
              <a:rPr lang="en-US" dirty="0">
                <a:solidFill>
                  <a:srgbClr val="7F7F7F"/>
                </a:solidFill>
              </a:rPr>
              <a:t>categories are defined in R2D1. Contact your Research Advocate or the R2D1 Super Administrators to suggest categories be added or merged.</a:t>
            </a:r>
          </a:p>
        </p:txBody>
      </p:sp>
      <p:pic>
        <p:nvPicPr>
          <p:cNvPr id="4" name="Picture 3"/>
          <p:cNvPicPr>
            <a:picLocks noChangeAspect="1"/>
          </p:cNvPicPr>
          <p:nvPr/>
        </p:nvPicPr>
        <p:blipFill>
          <a:blip r:embed="rId2"/>
          <a:stretch>
            <a:fillRect/>
          </a:stretch>
        </p:blipFill>
        <p:spPr>
          <a:xfrm>
            <a:off x="268111" y="1188802"/>
            <a:ext cx="8467904" cy="4564057"/>
          </a:xfrm>
          <a:prstGeom prst="rect">
            <a:avLst/>
          </a:prstGeom>
        </p:spPr>
      </p:pic>
    </p:spTree>
    <p:extLst>
      <p:ext uri="{BB962C8B-B14F-4D97-AF65-F5344CB8AC3E}">
        <p14:creationId xmlns:p14="http://schemas.microsoft.com/office/powerpoint/2010/main" val="25194658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Categories (continued)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112889" y="1155616"/>
            <a:ext cx="9144000" cy="5702384"/>
          </a:xfrm>
          <a:prstGeom prst="rect">
            <a:avLst/>
          </a:prstGeom>
        </p:spPr>
      </p:pic>
    </p:spTree>
    <p:extLst>
      <p:ext uri="{BB962C8B-B14F-4D97-AF65-F5344CB8AC3E}">
        <p14:creationId xmlns:p14="http://schemas.microsoft.com/office/powerpoint/2010/main" val="230502912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Categories (continued)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397000"/>
            <a:ext cx="9144000" cy="5317216"/>
          </a:xfrm>
          <a:prstGeom prst="rect">
            <a:avLst/>
          </a:prstGeom>
        </p:spPr>
      </p:pic>
    </p:spTree>
    <p:extLst>
      <p:ext uri="{BB962C8B-B14F-4D97-AF65-F5344CB8AC3E}">
        <p14:creationId xmlns:p14="http://schemas.microsoft.com/office/powerpoint/2010/main" val="25952504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Categories (continued)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952500"/>
            <a:ext cx="9144000" cy="6481187"/>
          </a:xfrm>
          <a:prstGeom prst="rect">
            <a:avLst/>
          </a:prstGeom>
        </p:spPr>
      </p:pic>
    </p:spTree>
    <p:extLst>
      <p:ext uri="{BB962C8B-B14F-4D97-AF65-F5344CB8AC3E}">
        <p14:creationId xmlns:p14="http://schemas.microsoft.com/office/powerpoint/2010/main" val="191918002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What We will Do</a:t>
            </a:r>
            <a:endParaRPr lang="en-US" sz="2800" b="0" dirty="0"/>
          </a:p>
        </p:txBody>
      </p:sp>
      <p:sp>
        <p:nvSpPr>
          <p:cNvPr id="4" name="Rectangle 3"/>
          <p:cNvSpPr/>
          <p:nvPr/>
        </p:nvSpPr>
        <p:spPr>
          <a:xfrm>
            <a:off x="827972" y="1297038"/>
            <a:ext cx="7437733" cy="2277547"/>
          </a:xfrm>
          <a:prstGeom prst="rect">
            <a:avLst/>
          </a:prstGeom>
        </p:spPr>
        <p:txBody>
          <a:bodyPr wrap="square">
            <a:spAutoFit/>
          </a:bodyPr>
          <a:lstStyle/>
          <a:p>
            <a:pPr>
              <a:lnSpc>
                <a:spcPct val="150000"/>
              </a:lnSpc>
            </a:pPr>
            <a:r>
              <a:rPr lang="en-US" sz="2400" dirty="0"/>
              <a:t>I</a:t>
            </a:r>
            <a:r>
              <a:rPr lang="en-US" sz="2400" dirty="0" smtClean="0"/>
              <a:t>ntroduce the UM Research Resources Directory (R2D1)</a:t>
            </a:r>
          </a:p>
          <a:p>
            <a:pPr>
              <a:lnSpc>
                <a:spcPct val="150000"/>
              </a:lnSpc>
            </a:pPr>
            <a:r>
              <a:rPr lang="en-US" sz="2400" dirty="0"/>
              <a:t>L</a:t>
            </a:r>
            <a:r>
              <a:rPr lang="en-US" sz="2400" dirty="0" smtClean="0"/>
              <a:t>earn to find resources with R2D1</a:t>
            </a:r>
            <a:br>
              <a:rPr lang="en-US" sz="2400" dirty="0" smtClean="0"/>
            </a:br>
            <a:r>
              <a:rPr lang="en-US" sz="2400" dirty="0" smtClean="0"/>
              <a:t>Learn to list/edit resources with R2D1</a:t>
            </a:r>
            <a:br>
              <a:rPr lang="en-US" sz="2400" dirty="0" smtClean="0"/>
            </a:br>
            <a:endParaRPr lang="en-US" sz="24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Categories (continued)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969666"/>
            <a:ext cx="9144000" cy="5888334"/>
          </a:xfrm>
          <a:prstGeom prst="rect">
            <a:avLst/>
          </a:prstGeom>
        </p:spPr>
      </p:pic>
    </p:spTree>
    <p:extLst>
      <p:ext uri="{BB962C8B-B14F-4D97-AF65-F5344CB8AC3E}">
        <p14:creationId xmlns:p14="http://schemas.microsoft.com/office/powerpoint/2010/main" val="307833187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Applications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27972" y="1202913"/>
            <a:ext cx="6730452" cy="6717223"/>
          </a:xfrm>
          <a:prstGeom prst="rect">
            <a:avLst/>
          </a:prstGeom>
        </p:spPr>
        <p:txBody>
          <a:bodyPr wrap="square">
            <a:spAutoFit/>
          </a:bodyPr>
          <a:lstStyle/>
          <a:p>
            <a:pPr>
              <a:lnSpc>
                <a:spcPct val="150000"/>
              </a:lnSpc>
            </a:pPr>
            <a:r>
              <a:rPr lang="en-US" dirty="0">
                <a:solidFill>
                  <a:srgbClr val="7F7F7F"/>
                </a:solidFill>
              </a:rPr>
              <a:t>An Application is a societal problem, challenge, or interest area to which a resource may be appli</a:t>
            </a:r>
            <a:r>
              <a:rPr lang="en-US" dirty="0" smtClean="0">
                <a:solidFill>
                  <a:srgbClr val="7F7F7F"/>
                </a:solidFill>
              </a:rPr>
              <a:t>ed.</a:t>
            </a:r>
            <a:endParaRPr lang="en-US" dirty="0" smtClean="0"/>
          </a:p>
          <a:p>
            <a:pPr marL="342900" indent="-342900">
              <a:lnSpc>
                <a:spcPct val="150000"/>
              </a:lnSpc>
              <a:buFont typeface="Arial"/>
              <a:buChar char="•"/>
            </a:pPr>
            <a:r>
              <a:rPr lang="en-US" dirty="0" smtClean="0">
                <a:solidFill>
                  <a:srgbClr val="7F7F7F"/>
                </a:solidFill>
              </a:rPr>
              <a:t>Each Entry may be associated with zero to many Applications</a:t>
            </a:r>
          </a:p>
          <a:p>
            <a:pPr marL="342900" indent="-342900">
              <a:lnSpc>
                <a:spcPct val="150000"/>
              </a:lnSpc>
              <a:buFont typeface="Arial"/>
              <a:buChar char="•"/>
            </a:pPr>
            <a:r>
              <a:rPr lang="en-US" dirty="0" smtClean="0">
                <a:solidFill>
                  <a:srgbClr val="7F7F7F"/>
                </a:solidFill>
              </a:rPr>
              <a:t>Associating an Entry with an Application allows:</a:t>
            </a:r>
          </a:p>
          <a:p>
            <a:pPr marL="800100" lvl="1" indent="-342900">
              <a:lnSpc>
                <a:spcPct val="150000"/>
              </a:lnSpc>
              <a:buFont typeface="Arial"/>
              <a:buChar char="•"/>
            </a:pPr>
            <a:r>
              <a:rPr lang="en-US" dirty="0" smtClean="0">
                <a:solidFill>
                  <a:srgbClr val="7F7F7F"/>
                </a:solidFill>
              </a:rPr>
              <a:t>ORSP and other central entities to quickly identify all resources/capabilities associated with an interest area</a:t>
            </a:r>
          </a:p>
          <a:p>
            <a:pPr marL="800100" lvl="1" indent="-342900">
              <a:lnSpc>
                <a:spcPct val="150000"/>
              </a:lnSpc>
              <a:buFont typeface="Arial"/>
              <a:buChar char="•"/>
            </a:pPr>
            <a:r>
              <a:rPr lang="en-US" dirty="0" smtClean="0">
                <a:solidFill>
                  <a:srgbClr val="7F7F7F"/>
                </a:solidFill>
              </a:rPr>
              <a:t>UM researches to find and collaborate with one another to address interdisciplinary challenges, and to organize and respond quickly to problem-based funding opportunities and current events (e.g., disasters) </a:t>
            </a:r>
          </a:p>
          <a:p>
            <a:pPr marL="800100" lvl="1" indent="-342900">
              <a:lnSpc>
                <a:spcPct val="150000"/>
              </a:lnSpc>
              <a:buFont typeface="Arial"/>
              <a:buChar char="•"/>
            </a:pPr>
            <a:r>
              <a:rPr lang="en-US" dirty="0" smtClean="0">
                <a:solidFill>
                  <a:srgbClr val="7F7F7F"/>
                </a:solidFill>
              </a:rPr>
              <a:t>Resources to be listed once, but described in customized, institutionally vetted/standardized ways to diverse stakeholders (economic developers, media, etc.)</a:t>
            </a:r>
            <a:endParaRPr lang="en-US" dirty="0">
              <a:solidFill>
                <a:srgbClr val="7F7F7F"/>
              </a:solidFill>
            </a:endParaRPr>
          </a:p>
          <a:p>
            <a:pPr marL="800100" lvl="1" indent="-342900">
              <a:lnSpc>
                <a:spcPct val="150000"/>
              </a:lnSpc>
              <a:buFont typeface="Arial"/>
              <a:buChar char="•"/>
            </a:pPr>
            <a:endParaRPr lang="en-US" dirty="0" smtClean="0">
              <a:solidFill>
                <a:srgbClr val="7F7F7F"/>
              </a:solidFill>
            </a:endParaRPr>
          </a:p>
          <a:p>
            <a:pPr marL="800100" lvl="1" indent="-342900">
              <a:lnSpc>
                <a:spcPct val="150000"/>
              </a:lnSpc>
              <a:buFont typeface="Arial"/>
              <a:buChar char="•"/>
            </a:pPr>
            <a:endParaRPr lang="en-US" dirty="0" smtClean="0">
              <a:solidFill>
                <a:srgbClr val="7F7F7F"/>
              </a:solidFill>
            </a:endParaRPr>
          </a:p>
          <a:p>
            <a:pPr marL="342900" indent="-342900">
              <a:lnSpc>
                <a:spcPct val="150000"/>
              </a:lnSpc>
              <a:buFont typeface="Arial"/>
              <a:buChar char="•"/>
            </a:pPr>
            <a:endParaRPr lang="en-US" dirty="0" smtClean="0">
              <a:solidFill>
                <a:srgbClr val="7F7F7F"/>
              </a:solidFill>
            </a:endParaRPr>
          </a:p>
        </p:txBody>
      </p:sp>
    </p:spTree>
    <p:extLst>
      <p:ext uri="{BB962C8B-B14F-4D97-AF65-F5344CB8AC3E}">
        <p14:creationId xmlns:p14="http://schemas.microsoft.com/office/powerpoint/2010/main" val="462106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460091"/>
            <a:ext cx="6995228" cy="588399"/>
          </a:xfrm>
        </p:spPr>
        <p:txBody>
          <a:bodyPr anchor="t">
            <a:normAutofit/>
          </a:bodyPr>
          <a:lstStyle/>
          <a:p>
            <a:pPr algn="l"/>
            <a:r>
              <a:rPr lang="en-US" sz="2800" b="0" dirty="0" smtClean="0"/>
              <a:t>Applications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898444" y="1561490"/>
            <a:ext cx="3189111" cy="3393237"/>
          </a:xfrm>
          <a:prstGeom prst="rect">
            <a:avLst/>
          </a:prstGeom>
        </p:spPr>
        <p:txBody>
          <a:bodyPr wrap="square">
            <a:spAutoFit/>
          </a:bodyPr>
          <a:lstStyle/>
          <a:p>
            <a:pPr>
              <a:lnSpc>
                <a:spcPct val="150000"/>
              </a:lnSpc>
            </a:pPr>
            <a:r>
              <a:rPr lang="en-US" dirty="0" smtClean="0">
                <a:solidFill>
                  <a:srgbClr val="7F7F7F"/>
                </a:solidFill>
              </a:rPr>
              <a:t>42 Applications </a:t>
            </a:r>
            <a:r>
              <a:rPr lang="en-US" dirty="0">
                <a:solidFill>
                  <a:srgbClr val="7F7F7F"/>
                </a:solidFill>
              </a:rPr>
              <a:t>are </a:t>
            </a:r>
            <a:r>
              <a:rPr lang="en-US" dirty="0" smtClean="0">
                <a:solidFill>
                  <a:srgbClr val="7F7F7F"/>
                </a:solidFill>
              </a:rPr>
              <a:t>defined</a:t>
            </a:r>
            <a:br>
              <a:rPr lang="en-US" dirty="0" smtClean="0">
                <a:solidFill>
                  <a:srgbClr val="7F7F7F"/>
                </a:solidFill>
              </a:rPr>
            </a:br>
            <a:r>
              <a:rPr lang="en-US" dirty="0" smtClean="0">
                <a:solidFill>
                  <a:srgbClr val="7F7F7F"/>
                </a:solidFill>
              </a:rPr>
              <a:t> </a:t>
            </a:r>
            <a:r>
              <a:rPr lang="en-US" dirty="0">
                <a:solidFill>
                  <a:srgbClr val="7F7F7F"/>
                </a:solidFill>
              </a:rPr>
              <a:t>in R2D1. </a:t>
            </a:r>
            <a:r>
              <a:rPr lang="en-US" dirty="0" smtClean="0">
                <a:solidFill>
                  <a:srgbClr val="7F7F7F"/>
                </a:solidFill>
              </a:rPr>
              <a:t/>
            </a:r>
            <a:br>
              <a:rPr lang="en-US" dirty="0" smtClean="0">
                <a:solidFill>
                  <a:srgbClr val="7F7F7F"/>
                </a:solidFill>
              </a:rPr>
            </a:br>
            <a:r>
              <a:rPr lang="en-US" dirty="0" smtClean="0">
                <a:solidFill>
                  <a:srgbClr val="7F7F7F"/>
                </a:solidFill>
              </a:rPr>
              <a:t/>
            </a:r>
            <a:br>
              <a:rPr lang="en-US" dirty="0" smtClean="0">
                <a:solidFill>
                  <a:srgbClr val="7F7F7F"/>
                </a:solidFill>
              </a:rPr>
            </a:br>
            <a:r>
              <a:rPr lang="en-US" dirty="0" smtClean="0">
                <a:solidFill>
                  <a:srgbClr val="7F7F7F"/>
                </a:solidFill>
              </a:rPr>
              <a:t>Contact </a:t>
            </a:r>
            <a:r>
              <a:rPr lang="en-US" dirty="0">
                <a:solidFill>
                  <a:srgbClr val="7F7F7F"/>
                </a:solidFill>
              </a:rPr>
              <a:t>your Research Advocate </a:t>
            </a:r>
            <a:r>
              <a:rPr lang="en-US" dirty="0" smtClean="0">
                <a:solidFill>
                  <a:srgbClr val="7F7F7F"/>
                </a:solidFill>
              </a:rPr>
              <a:t/>
            </a:r>
            <a:br>
              <a:rPr lang="en-US" dirty="0" smtClean="0">
                <a:solidFill>
                  <a:srgbClr val="7F7F7F"/>
                </a:solidFill>
              </a:rPr>
            </a:br>
            <a:r>
              <a:rPr lang="en-US" dirty="0" smtClean="0">
                <a:solidFill>
                  <a:srgbClr val="7F7F7F"/>
                </a:solidFill>
              </a:rPr>
              <a:t>or </a:t>
            </a:r>
            <a:r>
              <a:rPr lang="en-US" dirty="0">
                <a:solidFill>
                  <a:srgbClr val="7F7F7F"/>
                </a:solidFill>
              </a:rPr>
              <a:t>the R2D1 Super </a:t>
            </a:r>
            <a:r>
              <a:rPr lang="en-US" dirty="0" smtClean="0">
                <a:solidFill>
                  <a:srgbClr val="7F7F7F"/>
                </a:solidFill>
              </a:rPr>
              <a:t>Administrators</a:t>
            </a:r>
            <a:br>
              <a:rPr lang="en-US" dirty="0" smtClean="0">
                <a:solidFill>
                  <a:srgbClr val="7F7F7F"/>
                </a:solidFill>
              </a:rPr>
            </a:br>
            <a:r>
              <a:rPr lang="en-US" dirty="0" smtClean="0">
                <a:solidFill>
                  <a:srgbClr val="7F7F7F"/>
                </a:solidFill>
              </a:rPr>
              <a:t> </a:t>
            </a:r>
            <a:r>
              <a:rPr lang="en-US" dirty="0">
                <a:solidFill>
                  <a:srgbClr val="7F7F7F"/>
                </a:solidFill>
              </a:rPr>
              <a:t>to suggest </a:t>
            </a:r>
            <a:r>
              <a:rPr lang="en-US" dirty="0" smtClean="0">
                <a:solidFill>
                  <a:srgbClr val="7F7F7F"/>
                </a:solidFill>
              </a:rPr>
              <a:t>new Applications.</a:t>
            </a:r>
            <a:endParaRPr lang="en-US" dirty="0">
              <a:solidFill>
                <a:srgbClr val="7F7F7F"/>
              </a:solidFill>
            </a:endParaRPr>
          </a:p>
        </p:txBody>
      </p:sp>
      <p:pic>
        <p:nvPicPr>
          <p:cNvPr id="3" name="Picture 2"/>
          <p:cNvPicPr>
            <a:picLocks noChangeAspect="1"/>
          </p:cNvPicPr>
          <p:nvPr/>
        </p:nvPicPr>
        <p:blipFill>
          <a:blip r:embed="rId2"/>
          <a:stretch>
            <a:fillRect/>
          </a:stretch>
        </p:blipFill>
        <p:spPr>
          <a:xfrm>
            <a:off x="259645" y="1202913"/>
            <a:ext cx="4848578" cy="5425282"/>
          </a:xfrm>
          <a:prstGeom prst="rect">
            <a:avLst/>
          </a:prstGeom>
        </p:spPr>
      </p:pic>
    </p:spTree>
    <p:extLst>
      <p:ext uri="{BB962C8B-B14F-4D97-AF65-F5344CB8AC3E}">
        <p14:creationId xmlns:p14="http://schemas.microsoft.com/office/powerpoint/2010/main" val="9031232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972" y="1403403"/>
            <a:ext cx="6510866" cy="4950619"/>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To Go Back to Resource Listing: </a:t>
            </a:r>
            <a:r>
              <a:rPr lang="en-US" sz="2800" b="0" i="1" dirty="0" smtClean="0">
                <a:solidFill>
                  <a:srgbClr val="800000"/>
                </a:solidFill>
              </a:rPr>
              <a:t>Back to Search</a:t>
            </a:r>
            <a:endParaRPr lang="en-US" sz="2800" b="0" i="1" dirty="0">
              <a:solidFill>
                <a:srgbClr val="80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27972" y="1834443"/>
            <a:ext cx="1204028" cy="25400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0494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Back to Search</a:t>
            </a:r>
            <a:endParaRPr lang="en-US" sz="2800" b="0" dirty="0"/>
          </a:p>
        </p:txBody>
      </p:sp>
      <p:sp>
        <p:nvSpPr>
          <p:cNvPr id="4" name="Rectangle 3"/>
          <p:cNvSpPr/>
          <p:nvPr/>
        </p:nvSpPr>
        <p:spPr>
          <a:xfrm>
            <a:off x="827972" y="1198261"/>
            <a:ext cx="7437733" cy="830997"/>
          </a:xfrm>
          <a:prstGeom prst="rect">
            <a:avLst/>
          </a:prstGeom>
        </p:spPr>
        <p:txBody>
          <a:bodyPr wrap="square">
            <a:spAutoFit/>
          </a:bodyPr>
          <a:lstStyle/>
          <a:p>
            <a:r>
              <a:rPr lang="en-US" sz="2400" dirty="0" smtClean="0"/>
              <a:t>Takes you back to the listing you were viewing before you viewed the full listing.</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827972" y="2029258"/>
            <a:ext cx="7591778" cy="5005364"/>
          </a:xfrm>
          <a:prstGeom prst="rect">
            <a:avLst/>
          </a:prstGeom>
        </p:spPr>
      </p:pic>
    </p:spTree>
    <p:extLst>
      <p:ext uri="{BB962C8B-B14F-4D97-AF65-F5344CB8AC3E}">
        <p14:creationId xmlns:p14="http://schemas.microsoft.com/office/powerpoint/2010/main" val="8801809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To Start Over: </a:t>
            </a:r>
            <a:r>
              <a:rPr lang="en-US" sz="2800" b="0" i="1" dirty="0" smtClean="0">
                <a:solidFill>
                  <a:srgbClr val="800000"/>
                </a:solidFill>
              </a:rPr>
              <a:t>Home</a:t>
            </a:r>
            <a:endParaRPr lang="en-US" sz="2800" b="0" i="1" dirty="0">
              <a:solidFill>
                <a:srgbClr val="80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670849" y="1201325"/>
            <a:ext cx="6954796" cy="5516974"/>
          </a:xfrm>
          <a:prstGeom prst="rect">
            <a:avLst/>
          </a:prstGeom>
        </p:spPr>
      </p:pic>
      <p:sp>
        <p:nvSpPr>
          <p:cNvPr id="5" name="Rectangle 4"/>
          <p:cNvSpPr/>
          <p:nvPr/>
        </p:nvSpPr>
        <p:spPr>
          <a:xfrm>
            <a:off x="2100264" y="1834444"/>
            <a:ext cx="411514" cy="25400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15592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Home</a:t>
            </a:r>
            <a:endParaRPr lang="en-US" sz="2800" b="0" dirty="0"/>
          </a:p>
        </p:txBody>
      </p:sp>
      <p:sp>
        <p:nvSpPr>
          <p:cNvPr id="4" name="Rectangle 3"/>
          <p:cNvSpPr/>
          <p:nvPr/>
        </p:nvSpPr>
        <p:spPr>
          <a:xfrm>
            <a:off x="827972" y="1198261"/>
            <a:ext cx="7878584" cy="1200328"/>
          </a:xfrm>
          <a:prstGeom prst="rect">
            <a:avLst/>
          </a:prstGeom>
        </p:spPr>
        <p:txBody>
          <a:bodyPr wrap="square">
            <a:spAutoFit/>
          </a:bodyPr>
          <a:lstStyle/>
          <a:p>
            <a:r>
              <a:rPr lang="en-US" sz="2400" dirty="0" smtClean="0"/>
              <a:t>Forgets the listing you were looking at; takes you back to home page to view ALL RESOURCES, as if you just logged in.</a:t>
            </a:r>
          </a:p>
          <a:p>
            <a:endParaRPr lang="en-US" sz="24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827972" y="2029258"/>
            <a:ext cx="7591778" cy="5005364"/>
          </a:xfrm>
          <a:prstGeom prst="rect">
            <a:avLst/>
          </a:prstGeom>
        </p:spPr>
      </p:pic>
      <p:sp>
        <p:nvSpPr>
          <p:cNvPr id="8" name="Rectangle 7"/>
          <p:cNvSpPr/>
          <p:nvPr/>
        </p:nvSpPr>
        <p:spPr>
          <a:xfrm>
            <a:off x="827972" y="2652888"/>
            <a:ext cx="411514" cy="25400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31858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b="0" dirty="0" smtClean="0"/>
              <a:t>Where Do Resource Directory Entries Originate?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27972" y="1182738"/>
            <a:ext cx="7719128" cy="5427127"/>
          </a:xfrm>
          <a:prstGeom prst="rect">
            <a:avLst/>
          </a:prstGeom>
        </p:spPr>
        <p:txBody>
          <a:bodyPr wrap="square">
            <a:spAutoFit/>
          </a:bodyPr>
          <a:lstStyle/>
          <a:p>
            <a:pPr>
              <a:lnSpc>
                <a:spcPct val="150000"/>
              </a:lnSpc>
            </a:pPr>
            <a:r>
              <a:rPr lang="en-US" sz="2400" dirty="0" smtClean="0"/>
              <a:t>Some entries are manually entered by </a:t>
            </a:r>
            <a:r>
              <a:rPr lang="en-US" sz="2400" dirty="0" smtClean="0">
                <a:solidFill>
                  <a:srgbClr val="4A66AC"/>
                </a:solidFill>
              </a:rPr>
              <a:t>R2D1 Users</a:t>
            </a:r>
            <a:r>
              <a:rPr lang="en-US" sz="2400" dirty="0" smtClean="0"/>
              <a:t>.</a:t>
            </a:r>
          </a:p>
          <a:p>
            <a:pPr marL="342900" indent="-342900">
              <a:lnSpc>
                <a:spcPct val="150000"/>
              </a:lnSpc>
              <a:buFont typeface="Arial"/>
              <a:buChar char="•"/>
            </a:pPr>
            <a:r>
              <a:rPr lang="en-US" sz="2400" dirty="0" smtClean="0">
                <a:solidFill>
                  <a:schemeClr val="accent4"/>
                </a:solidFill>
              </a:rPr>
              <a:t>Individual Faculty or Researchers</a:t>
            </a:r>
            <a:r>
              <a:rPr lang="en-US" sz="2400" dirty="0" smtClean="0"/>
              <a:t> </a:t>
            </a:r>
            <a:r>
              <a:rPr lang="en-US" sz="1600" i="1" dirty="0" smtClean="0"/>
              <a:t>who request admin accounts may enter/maintain entries for resources they control (such as an instrument or an outreach capability) or for which they are listed as primary or secondary points of contact.</a:t>
            </a:r>
          </a:p>
          <a:p>
            <a:pPr marL="342900" indent="-342900">
              <a:lnSpc>
                <a:spcPct val="150000"/>
              </a:lnSpc>
              <a:buFont typeface="Arial"/>
              <a:buChar char="•"/>
            </a:pPr>
            <a:r>
              <a:rPr lang="en-US" sz="2400" dirty="0" smtClean="0">
                <a:solidFill>
                  <a:srgbClr val="4A66AC"/>
                </a:solidFill>
              </a:rPr>
              <a:t>Designated Representatives </a:t>
            </a:r>
            <a:r>
              <a:rPr lang="en-US" sz="1600" i="1" dirty="0" smtClean="0"/>
              <a:t>employees on behalf of their departments, schools, centers, or administrative offices. For example, an assistant dean may enter resources on behalf of a school, or an admin. assistant may do so for a department. These designated representatives will often be listed as points of contact.</a:t>
            </a:r>
            <a:endParaRPr lang="en-US" sz="1600" dirty="0" smtClean="0"/>
          </a:p>
          <a:p>
            <a:pPr marL="342900" indent="-342900">
              <a:lnSpc>
                <a:spcPct val="150000"/>
              </a:lnSpc>
              <a:buFont typeface="Arial"/>
              <a:buChar char="•"/>
            </a:pPr>
            <a:r>
              <a:rPr lang="en-US" sz="2400" dirty="0" smtClean="0">
                <a:solidFill>
                  <a:srgbClr val="4A66AC"/>
                </a:solidFill>
              </a:rPr>
              <a:t>ORSP Research Advocates</a:t>
            </a:r>
            <a:r>
              <a:rPr lang="en-US" sz="2400" dirty="0" smtClean="0"/>
              <a:t> </a:t>
            </a:r>
            <a:r>
              <a:rPr lang="en-US" sz="1600" i="1" dirty="0" smtClean="0"/>
              <a:t>ORSP Program Development Specialists may create/edit directory resource entries on behalf of, or in consultation with, their clients</a:t>
            </a:r>
            <a:endParaRPr lang="en-US" sz="1600" dirty="0" smtClean="0"/>
          </a:p>
          <a:p>
            <a:pPr marL="342900" indent="-342900">
              <a:lnSpc>
                <a:spcPct val="150000"/>
              </a:lnSpc>
              <a:buFont typeface="Arial"/>
              <a:buChar char="•"/>
            </a:pPr>
            <a:r>
              <a:rPr lang="en-US" sz="2400" dirty="0" smtClean="0">
                <a:solidFill>
                  <a:srgbClr val="4A66AC"/>
                </a:solidFill>
              </a:rPr>
              <a:t>ORSP Management Team </a:t>
            </a:r>
            <a:r>
              <a:rPr lang="en-US" sz="1600" i="1" dirty="0" smtClean="0"/>
              <a:t>Director of Research Resources and Director of Sponsored Programs Administration can create/edit all entries.</a:t>
            </a:r>
            <a:endParaRPr lang="en-US" sz="1600" dirty="0" smtClean="0"/>
          </a:p>
        </p:txBody>
      </p:sp>
    </p:spTree>
    <p:extLst>
      <p:ext uri="{BB962C8B-B14F-4D97-AF65-F5344CB8AC3E}">
        <p14:creationId xmlns:p14="http://schemas.microsoft.com/office/powerpoint/2010/main" val="26518319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b="0" dirty="0" smtClean="0"/>
              <a:t>Where Do Resource Directory Entries Originate?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27972" y="1182738"/>
            <a:ext cx="7719128" cy="5447645"/>
          </a:xfrm>
          <a:prstGeom prst="rect">
            <a:avLst/>
          </a:prstGeom>
        </p:spPr>
        <p:txBody>
          <a:bodyPr wrap="square">
            <a:spAutoFit/>
          </a:bodyPr>
          <a:lstStyle/>
          <a:p>
            <a:pPr>
              <a:lnSpc>
                <a:spcPct val="150000"/>
              </a:lnSpc>
            </a:pPr>
            <a:r>
              <a:rPr lang="en-US" sz="2400" dirty="0" smtClean="0"/>
              <a:t>Many entries are pre-imported </a:t>
            </a:r>
            <a:r>
              <a:rPr lang="en-US" sz="2400" dirty="0" smtClean="0">
                <a:solidFill>
                  <a:schemeClr val="bg1">
                    <a:lumMod val="50000"/>
                  </a:schemeClr>
                </a:solidFill>
              </a:rPr>
              <a:t>from SAP</a:t>
            </a:r>
            <a:r>
              <a:rPr lang="en-US" sz="2400" dirty="0" smtClean="0"/>
              <a:t>.</a:t>
            </a:r>
          </a:p>
          <a:p>
            <a:pPr marL="342900" indent="-342900">
              <a:lnSpc>
                <a:spcPct val="150000"/>
              </a:lnSpc>
              <a:buFont typeface="Arial"/>
              <a:buChar char="•"/>
            </a:pPr>
            <a:r>
              <a:rPr lang="en-US" sz="2400" dirty="0" smtClean="0">
                <a:solidFill>
                  <a:srgbClr val="7F7F7F"/>
                </a:solidFill>
              </a:rPr>
              <a:t>Organizations</a:t>
            </a:r>
            <a:r>
              <a:rPr lang="en-US" sz="2400" dirty="0" smtClean="0"/>
              <a:t> </a:t>
            </a:r>
            <a:r>
              <a:rPr lang="en-US" sz="1600" i="1" dirty="0" smtClean="0"/>
              <a:t>Ex. Career Center; Center for Excellence in Teaching &amp; Learning; Media &amp; Public Relation; Staff Council. 289 Organizations </a:t>
            </a:r>
          </a:p>
          <a:p>
            <a:pPr marL="342900" indent="-342900">
              <a:lnSpc>
                <a:spcPct val="150000"/>
              </a:lnSpc>
              <a:buFont typeface="Arial"/>
              <a:buChar char="•"/>
            </a:pPr>
            <a:r>
              <a:rPr lang="en-US" sz="2400" dirty="0" smtClean="0">
                <a:solidFill>
                  <a:srgbClr val="7F7F7F"/>
                </a:solidFill>
              </a:rPr>
              <a:t>Committees</a:t>
            </a:r>
            <a:r>
              <a:rPr lang="en-US" sz="2400" dirty="0" smtClean="0"/>
              <a:t> </a:t>
            </a:r>
            <a:r>
              <a:rPr lang="en-US" sz="1600" i="1" dirty="0" smtClean="0"/>
              <a:t>Ex. Accessibility; Graduate Council; Library Council; 236 Committees </a:t>
            </a:r>
            <a:endParaRPr lang="en-US" sz="1600" dirty="0" smtClean="0"/>
          </a:p>
          <a:p>
            <a:pPr marL="342900" indent="-342900">
              <a:lnSpc>
                <a:spcPct val="150000"/>
              </a:lnSpc>
              <a:buFont typeface="Arial"/>
              <a:buChar char="•"/>
            </a:pPr>
            <a:r>
              <a:rPr lang="en-US" sz="2400" dirty="0" smtClean="0">
                <a:solidFill>
                  <a:srgbClr val="7F7F7F"/>
                </a:solidFill>
              </a:rPr>
              <a:t>Buildings</a:t>
            </a:r>
            <a:r>
              <a:rPr lang="en-US" sz="2400" dirty="0" smtClean="0"/>
              <a:t> </a:t>
            </a:r>
            <a:r>
              <a:rPr lang="en-US" sz="1600" i="1" dirty="0"/>
              <a:t>Ex. </a:t>
            </a:r>
            <a:r>
              <a:rPr lang="en-US" sz="1600" i="1" dirty="0" smtClean="0"/>
              <a:t>Barnard Hall; Data Center; Paris-Yates Chapel. 203 Buildings</a:t>
            </a:r>
            <a:endParaRPr lang="en-US" sz="1600" dirty="0" smtClean="0"/>
          </a:p>
          <a:p>
            <a:pPr marL="342900" indent="-342900">
              <a:lnSpc>
                <a:spcPct val="150000"/>
              </a:lnSpc>
              <a:buFont typeface="Arial"/>
              <a:buChar char="•"/>
            </a:pPr>
            <a:r>
              <a:rPr lang="en-US" sz="2400" dirty="0" smtClean="0">
                <a:solidFill>
                  <a:srgbClr val="7F7F7F"/>
                </a:solidFill>
              </a:rPr>
              <a:t>UM IT Services </a:t>
            </a:r>
            <a:r>
              <a:rPr lang="en-US" sz="1600" i="1" dirty="0"/>
              <a:t>Ex. </a:t>
            </a:r>
            <a:r>
              <a:rPr lang="en-US" sz="1600" i="1" dirty="0" smtClean="0"/>
              <a:t>Analytics Reporting; Anti-Virus Software; Course Registration; </a:t>
            </a:r>
            <a:r>
              <a:rPr lang="en-US" sz="1600" i="1" dirty="0" err="1" smtClean="0"/>
              <a:t>myOleMiss</a:t>
            </a:r>
            <a:r>
              <a:rPr lang="en-US" sz="1600" i="1" dirty="0" smtClean="0"/>
              <a:t>; SPSS; Supercomputer Accounts; 168 Services.</a:t>
            </a:r>
            <a:endParaRPr lang="en-US" sz="1600" dirty="0" smtClean="0"/>
          </a:p>
          <a:p>
            <a:pPr marL="342900" indent="-342900">
              <a:lnSpc>
                <a:spcPct val="150000"/>
              </a:lnSpc>
              <a:buFont typeface="Arial"/>
              <a:buChar char="•"/>
            </a:pPr>
            <a:r>
              <a:rPr lang="en-US" sz="2400" strike="dblStrike" dirty="0" smtClean="0">
                <a:solidFill>
                  <a:srgbClr val="7F7F7F"/>
                </a:solidFill>
              </a:rPr>
              <a:t>Expertise</a:t>
            </a:r>
            <a:r>
              <a:rPr lang="en-US" sz="2400" strike="dblStrike" dirty="0" smtClean="0"/>
              <a:t> </a:t>
            </a:r>
            <a:r>
              <a:rPr lang="en-US" sz="1600" i="1" strike="dblStrike" dirty="0" smtClean="0"/>
              <a:t>(from Faculty Experts Guide)</a:t>
            </a:r>
            <a:r>
              <a:rPr lang="en-US" sz="1600" i="1" strike="dblStrike" dirty="0"/>
              <a:t> </a:t>
            </a:r>
            <a:endParaRPr lang="en-US" sz="1600" i="1" strike="dblStrike" dirty="0" smtClean="0"/>
          </a:p>
          <a:p>
            <a:pPr marL="342900" indent="-342900">
              <a:lnSpc>
                <a:spcPct val="150000"/>
              </a:lnSpc>
              <a:buFont typeface="Arial"/>
              <a:buChar char="•"/>
            </a:pPr>
            <a:r>
              <a:rPr lang="en-US" sz="2400" dirty="0" smtClean="0">
                <a:solidFill>
                  <a:srgbClr val="7F7F7F"/>
                </a:solidFill>
              </a:rPr>
              <a:t>Other Entities </a:t>
            </a:r>
            <a:r>
              <a:rPr lang="en-US" sz="1600" i="1" dirty="0"/>
              <a:t>Ex. </a:t>
            </a:r>
            <a:r>
              <a:rPr lang="en-US" sz="1600" i="1" dirty="0" smtClean="0"/>
              <a:t>Allies; Elsie M. Hood Award; Green Initiative. 357 entities.</a:t>
            </a:r>
          </a:p>
          <a:p>
            <a:r>
              <a:rPr lang="en-US" sz="2400" dirty="0" smtClean="0"/>
              <a:t>R2D1 administrative users may assign categories, applications, and other attributes to SAP-originated entries. </a:t>
            </a:r>
          </a:p>
        </p:txBody>
      </p:sp>
    </p:spTree>
    <p:extLst>
      <p:ext uri="{BB962C8B-B14F-4D97-AF65-F5344CB8AC3E}">
        <p14:creationId xmlns:p14="http://schemas.microsoft.com/office/powerpoint/2010/main" val="246442846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Origin Type: SAP</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785639" y="1310216"/>
            <a:ext cx="2499428" cy="5433028"/>
          </a:xfrm>
          <a:prstGeom prst="rect">
            <a:avLst/>
          </a:prstGeom>
        </p:spPr>
      </p:pic>
      <p:pic>
        <p:nvPicPr>
          <p:cNvPr id="7" name="Picture 6"/>
          <p:cNvPicPr>
            <a:picLocks noChangeAspect="1"/>
          </p:cNvPicPr>
          <p:nvPr/>
        </p:nvPicPr>
        <p:blipFill>
          <a:blip r:embed="rId3"/>
          <a:stretch>
            <a:fillRect/>
          </a:stretch>
        </p:blipFill>
        <p:spPr>
          <a:xfrm>
            <a:off x="3327400" y="1202913"/>
            <a:ext cx="4711700" cy="4494527"/>
          </a:xfrm>
          <a:prstGeom prst="rect">
            <a:avLst/>
          </a:prstGeom>
        </p:spPr>
      </p:pic>
      <p:pic>
        <p:nvPicPr>
          <p:cNvPr id="8" name="Picture 7"/>
          <p:cNvPicPr>
            <a:picLocks noChangeAspect="1"/>
          </p:cNvPicPr>
          <p:nvPr/>
        </p:nvPicPr>
        <p:blipFill>
          <a:blip r:embed="rId4"/>
          <a:stretch>
            <a:fillRect/>
          </a:stretch>
        </p:blipFill>
        <p:spPr>
          <a:xfrm>
            <a:off x="3213100" y="5734442"/>
            <a:ext cx="3784600" cy="943408"/>
          </a:xfrm>
          <a:prstGeom prst="rect">
            <a:avLst/>
          </a:prstGeom>
        </p:spPr>
      </p:pic>
      <p:sp>
        <p:nvSpPr>
          <p:cNvPr id="4" name="Rectangle 3"/>
          <p:cNvSpPr/>
          <p:nvPr/>
        </p:nvSpPr>
        <p:spPr>
          <a:xfrm>
            <a:off x="827972" y="3924299"/>
            <a:ext cx="1927928" cy="1870075"/>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73239" y="4222748"/>
            <a:ext cx="1577344" cy="229235"/>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73239" y="4489765"/>
            <a:ext cx="1577344" cy="229235"/>
          </a:xfrm>
          <a:prstGeom prst="rect">
            <a:avLst/>
          </a:prstGeom>
          <a:noFill/>
          <a:ln w="190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73239" y="4746198"/>
            <a:ext cx="1577344" cy="229235"/>
          </a:xfrm>
          <a:prstGeom prst="rect">
            <a:avLst/>
          </a:prstGeom>
          <a:noFill/>
          <a:ln w="19050">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73239" y="5012477"/>
            <a:ext cx="1577344" cy="229235"/>
          </a:xfrm>
          <a:prstGeom prst="rect">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73239" y="5263089"/>
            <a:ext cx="1577344" cy="229235"/>
          </a:xfrm>
          <a:prstGeom prst="rect">
            <a:avLst/>
          </a:prstGeom>
          <a:noFill/>
          <a:ln w="19050">
            <a:solidFill>
              <a:srgbClr val="F700F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973239" y="5515791"/>
            <a:ext cx="1577344" cy="229235"/>
          </a:xfrm>
          <a:prstGeom prst="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159375" y="5904441"/>
            <a:ext cx="941917" cy="229235"/>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600272" y="5036921"/>
            <a:ext cx="987853" cy="229235"/>
          </a:xfrm>
          <a:prstGeom prst="rect">
            <a:avLst/>
          </a:prstGeom>
          <a:noFill/>
          <a:ln w="190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036312" y="4118714"/>
            <a:ext cx="858730" cy="229235"/>
          </a:xfrm>
          <a:prstGeom prst="rect">
            <a:avLst/>
          </a:prstGeom>
          <a:noFill/>
          <a:ln w="19050">
            <a:solidFill>
              <a:srgbClr val="F700F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708222" y="3223434"/>
            <a:ext cx="1091570" cy="229235"/>
          </a:xfrm>
          <a:prstGeom prst="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708222" y="2302085"/>
            <a:ext cx="927528" cy="229235"/>
          </a:xfrm>
          <a:prstGeom prst="rect">
            <a:avLst/>
          </a:prstGeom>
          <a:noFill/>
          <a:ln w="190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293330" y="1391006"/>
            <a:ext cx="704370" cy="229235"/>
          </a:xfrm>
          <a:prstGeom prst="rect">
            <a:avLst/>
          </a:prstGeom>
          <a:noFill/>
          <a:ln w="19050">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3327400" y="2302085"/>
            <a:ext cx="4711700" cy="548359"/>
            <a:chOff x="3327400" y="2302085"/>
            <a:chExt cx="4711700" cy="548359"/>
          </a:xfrm>
        </p:grpSpPr>
        <p:cxnSp>
          <p:nvCxnSpPr>
            <p:cNvPr id="21" name="Straight Connector 20"/>
            <p:cNvCxnSpPr/>
            <p:nvPr/>
          </p:nvCxnSpPr>
          <p:spPr>
            <a:xfrm>
              <a:off x="3457222" y="2302085"/>
              <a:ext cx="4581878" cy="548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327400" y="2302085"/>
              <a:ext cx="4711700" cy="548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1166285" y="4975433"/>
            <a:ext cx="1364544" cy="226168"/>
            <a:chOff x="3327400" y="2302085"/>
            <a:chExt cx="4711700" cy="548359"/>
          </a:xfrm>
        </p:grpSpPr>
        <p:cxnSp>
          <p:nvCxnSpPr>
            <p:cNvPr id="30" name="Straight Connector 29"/>
            <p:cNvCxnSpPr/>
            <p:nvPr/>
          </p:nvCxnSpPr>
          <p:spPr>
            <a:xfrm>
              <a:off x="3457222" y="2302085"/>
              <a:ext cx="4581878" cy="548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327400" y="2302085"/>
              <a:ext cx="4711700" cy="548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008854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t>What is the Research Resources Directory (R2D1)?</a:t>
            </a:r>
            <a:endParaRPr lang="en-US" sz="2800" b="0" dirty="0"/>
          </a:p>
        </p:txBody>
      </p:sp>
      <p:sp>
        <p:nvSpPr>
          <p:cNvPr id="4" name="Rectangle 3"/>
          <p:cNvSpPr/>
          <p:nvPr/>
        </p:nvSpPr>
        <p:spPr>
          <a:xfrm>
            <a:off x="827972" y="1297038"/>
            <a:ext cx="7935028" cy="4493537"/>
          </a:xfrm>
          <a:prstGeom prst="rect">
            <a:avLst/>
          </a:prstGeom>
        </p:spPr>
        <p:txBody>
          <a:bodyPr wrap="square">
            <a:spAutoFit/>
          </a:bodyPr>
          <a:lstStyle/>
          <a:p>
            <a:pPr>
              <a:lnSpc>
                <a:spcPct val="150000"/>
              </a:lnSpc>
            </a:pPr>
            <a:r>
              <a:rPr lang="en-US" sz="2400" dirty="0" smtClean="0"/>
              <a:t>A </a:t>
            </a:r>
            <a:r>
              <a:rPr lang="en-US" sz="2400" b="1" dirty="0" smtClean="0"/>
              <a:t>centralized listing </a:t>
            </a:r>
            <a:r>
              <a:rPr lang="en-US" sz="2400" dirty="0" smtClean="0"/>
              <a:t>of both centrally and locally administered resources of potential interest to a broad community of UM researcher/scholars, and internal and external stakeholders. </a:t>
            </a:r>
          </a:p>
          <a:p>
            <a:pPr>
              <a:lnSpc>
                <a:spcPct val="150000"/>
              </a:lnSpc>
            </a:pPr>
            <a:endParaRPr lang="en-US" sz="2400" dirty="0" smtClean="0"/>
          </a:p>
          <a:p>
            <a:pPr>
              <a:lnSpc>
                <a:spcPct val="150000"/>
              </a:lnSpc>
            </a:pPr>
            <a:r>
              <a:rPr lang="en-US" sz="2400" dirty="0" smtClean="0"/>
              <a:t>Provides </a:t>
            </a:r>
            <a:r>
              <a:rPr lang="en-US" sz="2400" b="1" dirty="0" smtClean="0"/>
              <a:t>a common/standardized interface </a:t>
            </a:r>
            <a:r>
              <a:rPr lang="en-US" sz="2400" dirty="0" smtClean="0"/>
              <a:t>with only the basic information about resources. Entries point users to “Web pages of record” or human points of contact for detailed info.</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4839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9072" y="1345039"/>
            <a:ext cx="2473765" cy="5512961"/>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Origin Type: Directory User</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739072" y="5906080"/>
            <a:ext cx="1663700" cy="331361"/>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a:off x="3212837" y="2118988"/>
            <a:ext cx="4745004" cy="3787092"/>
          </a:xfrm>
          <a:prstGeom prst="rect">
            <a:avLst/>
          </a:prstGeom>
        </p:spPr>
      </p:pic>
      <p:sp>
        <p:nvSpPr>
          <p:cNvPr id="22" name="Rectangle 21"/>
          <p:cNvSpPr/>
          <p:nvPr/>
        </p:nvSpPr>
        <p:spPr>
          <a:xfrm>
            <a:off x="5902200" y="2397801"/>
            <a:ext cx="586346" cy="219169"/>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978237" y="3666262"/>
            <a:ext cx="586346" cy="219169"/>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938540" y="4913171"/>
            <a:ext cx="586346" cy="219169"/>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flipV="1">
            <a:off x="1001889" y="5132340"/>
            <a:ext cx="1213556" cy="279192"/>
            <a:chOff x="3327400" y="2302085"/>
            <a:chExt cx="4711700" cy="548359"/>
          </a:xfrm>
        </p:grpSpPr>
        <p:cxnSp>
          <p:nvCxnSpPr>
            <p:cNvPr id="11" name="Straight Connector 10"/>
            <p:cNvCxnSpPr/>
            <p:nvPr/>
          </p:nvCxnSpPr>
          <p:spPr>
            <a:xfrm>
              <a:off x="3457222" y="2302085"/>
              <a:ext cx="4581878" cy="548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327400" y="2302085"/>
              <a:ext cx="4711700" cy="548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621822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695139" cy="588399"/>
          </a:xfrm>
        </p:spPr>
        <p:txBody>
          <a:bodyPr anchor="t">
            <a:normAutofit/>
          </a:bodyPr>
          <a:lstStyle/>
          <a:p>
            <a:pPr algn="l"/>
            <a:r>
              <a:rPr lang="en-US" sz="2800" b="0" dirty="0" smtClean="0"/>
              <a:t>View Resources Staring with a Given Letter….</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2297289"/>
            <a:ext cx="9144000" cy="4006808"/>
          </a:xfrm>
          <a:prstGeom prst="rect">
            <a:avLst/>
          </a:prstGeom>
        </p:spPr>
      </p:pic>
      <p:sp>
        <p:nvSpPr>
          <p:cNvPr id="7" name="Rectangle 6"/>
          <p:cNvSpPr/>
          <p:nvPr/>
        </p:nvSpPr>
        <p:spPr>
          <a:xfrm>
            <a:off x="827971" y="1242504"/>
            <a:ext cx="7437733" cy="461665"/>
          </a:xfrm>
          <a:prstGeom prst="rect">
            <a:avLst/>
          </a:prstGeom>
        </p:spPr>
        <p:txBody>
          <a:bodyPr wrap="square">
            <a:spAutoFit/>
          </a:bodyPr>
          <a:lstStyle/>
          <a:p>
            <a:r>
              <a:rPr lang="en-US" sz="2400" dirty="0" smtClean="0"/>
              <a:t>Click the letter if interest along the top row.</a:t>
            </a:r>
          </a:p>
        </p:txBody>
      </p:sp>
      <p:sp>
        <p:nvSpPr>
          <p:cNvPr id="8" name="Rectangle 7"/>
          <p:cNvSpPr/>
          <p:nvPr/>
        </p:nvSpPr>
        <p:spPr>
          <a:xfrm>
            <a:off x="7214534" y="3103356"/>
            <a:ext cx="264355" cy="678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33111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695139" cy="588399"/>
          </a:xfrm>
        </p:spPr>
        <p:txBody>
          <a:bodyPr anchor="t">
            <a:normAutofit/>
          </a:bodyPr>
          <a:lstStyle/>
          <a:p>
            <a:pPr algn="l"/>
            <a:r>
              <a:rPr lang="en-US" sz="2800" b="0" dirty="0" smtClean="0"/>
              <a:t>View Resources Staring with a Given Letter….</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27971" y="1242504"/>
            <a:ext cx="7437733" cy="461665"/>
          </a:xfrm>
          <a:prstGeom prst="rect">
            <a:avLst/>
          </a:prstGeom>
        </p:spPr>
        <p:txBody>
          <a:bodyPr wrap="square">
            <a:spAutoFit/>
          </a:bodyPr>
          <a:lstStyle/>
          <a:p>
            <a:r>
              <a:rPr lang="en-US" sz="2400" dirty="0" smtClean="0"/>
              <a:t>Click the letter if interest along the top row.</a:t>
            </a:r>
          </a:p>
        </p:txBody>
      </p:sp>
      <p:sp>
        <p:nvSpPr>
          <p:cNvPr id="8" name="Rectangle 7"/>
          <p:cNvSpPr/>
          <p:nvPr/>
        </p:nvSpPr>
        <p:spPr>
          <a:xfrm>
            <a:off x="7214534" y="3103356"/>
            <a:ext cx="264355" cy="678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055512" y="1843910"/>
            <a:ext cx="6931377" cy="4882792"/>
          </a:xfrm>
          <a:prstGeom prst="rect">
            <a:avLst/>
          </a:prstGeom>
        </p:spPr>
      </p:pic>
      <p:sp>
        <p:nvSpPr>
          <p:cNvPr id="9" name="Rectangle 8"/>
          <p:cNvSpPr/>
          <p:nvPr/>
        </p:nvSpPr>
        <p:spPr>
          <a:xfrm>
            <a:off x="6139268" y="1811779"/>
            <a:ext cx="264355" cy="678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18710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300" y="2031638"/>
            <a:ext cx="8902700" cy="3378200"/>
          </a:xfrm>
          <a:prstGeom prst="rect">
            <a:avLst/>
          </a:prstGeom>
        </p:spPr>
      </p:pic>
      <p:sp>
        <p:nvSpPr>
          <p:cNvPr id="2" name="Title 1"/>
          <p:cNvSpPr>
            <a:spLocks noGrp="1"/>
          </p:cNvSpPr>
          <p:nvPr>
            <p:ph type="ctrTitle"/>
          </p:nvPr>
        </p:nvSpPr>
        <p:spPr>
          <a:xfrm>
            <a:off x="827971" y="364101"/>
            <a:ext cx="7695139" cy="588399"/>
          </a:xfrm>
        </p:spPr>
        <p:txBody>
          <a:bodyPr anchor="t">
            <a:normAutofit/>
          </a:bodyPr>
          <a:lstStyle/>
          <a:p>
            <a:pPr algn="l"/>
            <a:r>
              <a:rPr lang="en-US" sz="2800" b="0" dirty="0" smtClean="0"/>
              <a:t>To Browse Forward or Backward within a Listing</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99749" y="1242504"/>
            <a:ext cx="7793918" cy="461665"/>
          </a:xfrm>
          <a:prstGeom prst="rect">
            <a:avLst/>
          </a:prstGeom>
        </p:spPr>
        <p:txBody>
          <a:bodyPr wrap="square">
            <a:spAutoFit/>
          </a:bodyPr>
          <a:lstStyle/>
          <a:p>
            <a:r>
              <a:rPr lang="en-US" sz="2400" dirty="0" smtClean="0"/>
              <a:t>Scroll to bottom of screen, and click the numbers or arrows.</a:t>
            </a:r>
          </a:p>
        </p:txBody>
      </p:sp>
      <p:sp>
        <p:nvSpPr>
          <p:cNvPr id="8" name="Rectangle 7"/>
          <p:cNvSpPr/>
          <p:nvPr/>
        </p:nvSpPr>
        <p:spPr>
          <a:xfrm>
            <a:off x="4914423" y="4810800"/>
            <a:ext cx="264355" cy="678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9465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Resources by Category</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5083" y="1242504"/>
            <a:ext cx="7793918" cy="461665"/>
          </a:xfrm>
          <a:prstGeom prst="rect">
            <a:avLst/>
          </a:prstGeom>
        </p:spPr>
        <p:txBody>
          <a:bodyPr wrap="square">
            <a:spAutoFit/>
          </a:bodyPr>
          <a:lstStyle/>
          <a:p>
            <a:r>
              <a:rPr lang="en-US" sz="2400" dirty="0" smtClean="0"/>
              <a:t>Selected the desired Category from the Category Drop-down</a:t>
            </a:r>
          </a:p>
        </p:txBody>
      </p:sp>
      <p:pic>
        <p:nvPicPr>
          <p:cNvPr id="4" name="Picture 3"/>
          <p:cNvPicPr>
            <a:picLocks noChangeAspect="1"/>
          </p:cNvPicPr>
          <p:nvPr/>
        </p:nvPicPr>
        <p:blipFill>
          <a:blip r:embed="rId2"/>
          <a:stretch>
            <a:fillRect/>
          </a:stretch>
        </p:blipFill>
        <p:spPr>
          <a:xfrm>
            <a:off x="319972" y="2127227"/>
            <a:ext cx="8682916" cy="4730773"/>
          </a:xfrm>
          <a:prstGeom prst="rect">
            <a:avLst/>
          </a:prstGeom>
        </p:spPr>
      </p:pic>
    </p:spTree>
    <p:extLst>
      <p:ext uri="{BB962C8B-B14F-4D97-AF65-F5344CB8AC3E}">
        <p14:creationId xmlns:p14="http://schemas.microsoft.com/office/powerpoint/2010/main" val="23284140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Resources by Category</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71528" y="1152765"/>
            <a:ext cx="7793918" cy="830997"/>
          </a:xfrm>
          <a:prstGeom prst="rect">
            <a:avLst/>
          </a:prstGeom>
        </p:spPr>
        <p:txBody>
          <a:bodyPr wrap="square">
            <a:spAutoFit/>
          </a:bodyPr>
          <a:lstStyle/>
          <a:p>
            <a:r>
              <a:rPr lang="en-US" sz="2400" dirty="0" smtClean="0"/>
              <a:t>List will only include user-originated resource entries in that category (e.g. Collection/Repository).</a:t>
            </a:r>
          </a:p>
        </p:txBody>
      </p:sp>
      <p:pic>
        <p:nvPicPr>
          <p:cNvPr id="4" name="Picture 3"/>
          <p:cNvPicPr>
            <a:picLocks noChangeAspect="1"/>
          </p:cNvPicPr>
          <p:nvPr/>
        </p:nvPicPr>
        <p:blipFill>
          <a:blip r:embed="rId2"/>
          <a:stretch>
            <a:fillRect/>
          </a:stretch>
        </p:blipFill>
        <p:spPr>
          <a:xfrm>
            <a:off x="169334" y="2093378"/>
            <a:ext cx="9144000" cy="1325044"/>
          </a:xfrm>
          <a:prstGeom prst="rect">
            <a:avLst/>
          </a:prstGeom>
        </p:spPr>
      </p:pic>
      <p:pic>
        <p:nvPicPr>
          <p:cNvPr id="5" name="Picture 4"/>
          <p:cNvPicPr>
            <a:picLocks noChangeAspect="1"/>
          </p:cNvPicPr>
          <p:nvPr/>
        </p:nvPicPr>
        <p:blipFill>
          <a:blip r:embed="rId3"/>
          <a:stretch>
            <a:fillRect/>
          </a:stretch>
        </p:blipFill>
        <p:spPr>
          <a:xfrm>
            <a:off x="324556" y="3351400"/>
            <a:ext cx="8104360" cy="3959823"/>
          </a:xfrm>
          <a:prstGeom prst="rect">
            <a:avLst/>
          </a:prstGeom>
        </p:spPr>
      </p:pic>
    </p:spTree>
    <p:extLst>
      <p:ext uri="{BB962C8B-B14F-4D97-AF65-F5344CB8AC3E}">
        <p14:creationId xmlns:p14="http://schemas.microsoft.com/office/powerpoint/2010/main" val="428076022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Resources by Application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5082" y="1242504"/>
            <a:ext cx="8174917" cy="461665"/>
          </a:xfrm>
          <a:prstGeom prst="rect">
            <a:avLst/>
          </a:prstGeom>
        </p:spPr>
        <p:txBody>
          <a:bodyPr wrap="square">
            <a:spAutoFit/>
          </a:bodyPr>
          <a:lstStyle/>
          <a:p>
            <a:r>
              <a:rPr lang="en-US" sz="2400" dirty="0" smtClean="0"/>
              <a:t>Select the desired Application from the Application Drop-Down</a:t>
            </a:r>
          </a:p>
        </p:txBody>
      </p:sp>
      <p:pic>
        <p:nvPicPr>
          <p:cNvPr id="3" name="Picture 2"/>
          <p:cNvPicPr>
            <a:picLocks noChangeAspect="1"/>
          </p:cNvPicPr>
          <p:nvPr/>
        </p:nvPicPr>
        <p:blipFill>
          <a:blip r:embed="rId2"/>
          <a:stretch>
            <a:fillRect/>
          </a:stretch>
        </p:blipFill>
        <p:spPr>
          <a:xfrm>
            <a:off x="254529" y="2078566"/>
            <a:ext cx="9144000" cy="6672988"/>
          </a:xfrm>
          <a:prstGeom prst="rect">
            <a:avLst/>
          </a:prstGeom>
        </p:spPr>
      </p:pic>
    </p:spTree>
    <p:extLst>
      <p:ext uri="{BB962C8B-B14F-4D97-AF65-F5344CB8AC3E}">
        <p14:creationId xmlns:p14="http://schemas.microsoft.com/office/powerpoint/2010/main" val="4270507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Resources by Application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5082" y="1242504"/>
            <a:ext cx="8428917" cy="461665"/>
          </a:xfrm>
          <a:prstGeom prst="rect">
            <a:avLst/>
          </a:prstGeom>
        </p:spPr>
        <p:txBody>
          <a:bodyPr wrap="square">
            <a:spAutoFit/>
          </a:bodyPr>
          <a:lstStyle/>
          <a:p>
            <a:r>
              <a:rPr lang="en-US" sz="2400" dirty="0" smtClean="0"/>
              <a:t>Only resource entries with the selected application will be listed.</a:t>
            </a:r>
          </a:p>
        </p:txBody>
      </p:sp>
      <p:pic>
        <p:nvPicPr>
          <p:cNvPr id="4" name="Picture 3"/>
          <p:cNvPicPr>
            <a:picLocks noChangeAspect="1"/>
          </p:cNvPicPr>
          <p:nvPr/>
        </p:nvPicPr>
        <p:blipFill>
          <a:blip r:embed="rId2"/>
          <a:stretch>
            <a:fillRect/>
          </a:stretch>
        </p:blipFill>
        <p:spPr>
          <a:xfrm>
            <a:off x="827972" y="1729116"/>
            <a:ext cx="7803444" cy="5964801"/>
          </a:xfrm>
          <a:prstGeom prst="rect">
            <a:avLst/>
          </a:prstGeom>
        </p:spPr>
      </p:pic>
    </p:spTree>
    <p:extLst>
      <p:ext uri="{BB962C8B-B14F-4D97-AF65-F5344CB8AC3E}">
        <p14:creationId xmlns:p14="http://schemas.microsoft.com/office/powerpoint/2010/main" val="89847162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Resources by Origin Type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400779" y="1350036"/>
            <a:ext cx="5616222" cy="3046988"/>
          </a:xfrm>
          <a:prstGeom prst="rect">
            <a:avLst/>
          </a:prstGeom>
        </p:spPr>
        <p:txBody>
          <a:bodyPr wrap="square">
            <a:spAutoFit/>
          </a:bodyPr>
          <a:lstStyle/>
          <a:p>
            <a:r>
              <a:rPr lang="en-US" sz="2400" dirty="0" smtClean="0">
                <a:solidFill>
                  <a:srgbClr val="800000"/>
                </a:solidFill>
              </a:rPr>
              <a:t>Find the Filter Listing section on the left.</a:t>
            </a:r>
          </a:p>
          <a:p>
            <a:endParaRPr lang="en-US" sz="2400" dirty="0"/>
          </a:p>
          <a:p>
            <a:r>
              <a:rPr lang="en-US" sz="2400" dirty="0" smtClean="0">
                <a:solidFill>
                  <a:schemeClr val="tx2">
                    <a:lumMod val="60000"/>
                    <a:lumOff val="40000"/>
                  </a:schemeClr>
                </a:solidFill>
              </a:rPr>
              <a:t>Click the + beside Origin Type to see choices</a:t>
            </a:r>
            <a:r>
              <a:rPr lang="en-US" sz="2400" dirty="0" smtClean="0"/>
              <a:t>.</a:t>
            </a:r>
          </a:p>
          <a:p>
            <a:endParaRPr lang="en-US" sz="2400" dirty="0"/>
          </a:p>
          <a:p>
            <a:r>
              <a:rPr lang="en-US" sz="2400" dirty="0" smtClean="0">
                <a:solidFill>
                  <a:srgbClr val="008000"/>
                </a:solidFill>
              </a:rPr>
              <a:t>Select the Origin Type(s) to include in list.</a:t>
            </a:r>
            <a:br>
              <a:rPr lang="en-US" sz="2400" dirty="0" smtClean="0">
                <a:solidFill>
                  <a:srgbClr val="008000"/>
                </a:solidFill>
              </a:rPr>
            </a:br>
            <a:r>
              <a:rPr lang="en-US" sz="2400" dirty="0" smtClean="0">
                <a:solidFill>
                  <a:srgbClr val="008000"/>
                </a:solidFill>
              </a:rPr>
              <a:t/>
            </a:r>
            <a:br>
              <a:rPr lang="en-US" sz="2400" dirty="0" smtClean="0">
                <a:solidFill>
                  <a:srgbClr val="008000"/>
                </a:solidFill>
              </a:rPr>
            </a:br>
            <a:r>
              <a:rPr lang="en-US" sz="2400" dirty="0" smtClean="0">
                <a:solidFill>
                  <a:srgbClr val="FF6600"/>
                </a:solidFill>
              </a:rPr>
              <a:t>Select Apply Filter.</a:t>
            </a:r>
          </a:p>
        </p:txBody>
      </p:sp>
      <p:pic>
        <p:nvPicPr>
          <p:cNvPr id="3" name="Picture 2"/>
          <p:cNvPicPr>
            <a:picLocks noChangeAspect="1"/>
          </p:cNvPicPr>
          <p:nvPr/>
        </p:nvPicPr>
        <p:blipFill>
          <a:blip r:embed="rId2"/>
          <a:stretch>
            <a:fillRect/>
          </a:stretch>
        </p:blipFill>
        <p:spPr>
          <a:xfrm>
            <a:off x="550863" y="850900"/>
            <a:ext cx="2540000" cy="6007100"/>
          </a:xfrm>
          <a:prstGeom prst="rect">
            <a:avLst/>
          </a:prstGeom>
        </p:spPr>
      </p:pic>
      <p:sp>
        <p:nvSpPr>
          <p:cNvPr id="8" name="Rectangle 7"/>
          <p:cNvSpPr/>
          <p:nvPr/>
        </p:nvSpPr>
        <p:spPr>
          <a:xfrm>
            <a:off x="498238" y="1052614"/>
            <a:ext cx="1477318" cy="297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6460" y="3872014"/>
            <a:ext cx="329734" cy="297422"/>
          </a:xfrm>
          <a:prstGeom prst="rect">
            <a:avLst/>
          </a:prstGeom>
          <a:noFill/>
          <a:ln w="254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05" y="5254903"/>
            <a:ext cx="1477318" cy="297422"/>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98238" y="6256791"/>
            <a:ext cx="1350318" cy="488319"/>
          </a:xfrm>
          <a:prstGeom prst="rect">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4850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Resources by Origin Type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5082" y="1214282"/>
            <a:ext cx="8428917" cy="461665"/>
          </a:xfrm>
          <a:prstGeom prst="rect">
            <a:avLst/>
          </a:prstGeom>
        </p:spPr>
        <p:txBody>
          <a:bodyPr wrap="square">
            <a:spAutoFit/>
          </a:bodyPr>
          <a:lstStyle/>
          <a:p>
            <a:r>
              <a:rPr lang="en-US" sz="2400" dirty="0" smtClean="0"/>
              <a:t>Only resource entries with the selected Origin will be listed.</a:t>
            </a:r>
          </a:p>
        </p:txBody>
      </p:sp>
      <p:pic>
        <p:nvPicPr>
          <p:cNvPr id="5" name="Picture 4"/>
          <p:cNvPicPr>
            <a:picLocks noChangeAspect="1"/>
          </p:cNvPicPr>
          <p:nvPr/>
        </p:nvPicPr>
        <p:blipFill>
          <a:blip r:embed="rId2"/>
          <a:stretch>
            <a:fillRect/>
          </a:stretch>
        </p:blipFill>
        <p:spPr>
          <a:xfrm>
            <a:off x="-70556" y="1704169"/>
            <a:ext cx="9144000" cy="5289917"/>
          </a:xfrm>
          <a:prstGeom prst="rect">
            <a:avLst/>
          </a:prstGeom>
        </p:spPr>
      </p:pic>
    </p:spTree>
    <p:extLst>
      <p:ext uri="{BB962C8B-B14F-4D97-AF65-F5344CB8AC3E}">
        <p14:creationId xmlns:p14="http://schemas.microsoft.com/office/powerpoint/2010/main" val="12929614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t>Why Has the R2D1 Directory Been Created?</a:t>
            </a:r>
            <a:endParaRPr lang="en-US" sz="2800" b="0" dirty="0"/>
          </a:p>
        </p:txBody>
      </p:sp>
      <p:sp>
        <p:nvSpPr>
          <p:cNvPr id="4" name="Rectangle 3"/>
          <p:cNvSpPr/>
          <p:nvPr/>
        </p:nvSpPr>
        <p:spPr>
          <a:xfrm>
            <a:off x="827972" y="1297038"/>
            <a:ext cx="7935028" cy="5047535"/>
          </a:xfrm>
          <a:prstGeom prst="rect">
            <a:avLst/>
          </a:prstGeom>
        </p:spPr>
        <p:txBody>
          <a:bodyPr wrap="square">
            <a:spAutoFit/>
          </a:bodyPr>
          <a:lstStyle/>
          <a:p>
            <a:pPr marL="342900" indent="-342900">
              <a:lnSpc>
                <a:spcPct val="150000"/>
              </a:lnSpc>
              <a:buFont typeface="Arial"/>
              <a:buChar char="•"/>
            </a:pPr>
            <a:r>
              <a:rPr lang="en-US" sz="2400" dirty="0"/>
              <a:t>Called for in the UM2020 Strategic Plan</a:t>
            </a:r>
            <a:r>
              <a:rPr lang="en-US" sz="2400" dirty="0" smtClean="0"/>
              <a:t>.</a:t>
            </a:r>
          </a:p>
          <a:p>
            <a:pPr marL="342900" indent="-342900">
              <a:lnSpc>
                <a:spcPct val="150000"/>
              </a:lnSpc>
              <a:buFont typeface="Arial"/>
              <a:buChar char="•"/>
            </a:pPr>
            <a:r>
              <a:rPr lang="en-US" sz="2400" dirty="0" smtClean="0"/>
              <a:t>To </a:t>
            </a:r>
            <a:r>
              <a:rPr lang="en-US" sz="2400" b="1" dirty="0" smtClean="0"/>
              <a:t>facilitate </a:t>
            </a:r>
            <a:r>
              <a:rPr lang="en-US" sz="2400" dirty="0" smtClean="0"/>
              <a:t>cross-disciplinary </a:t>
            </a:r>
            <a:r>
              <a:rPr lang="en-US" sz="2400" b="1" dirty="0" smtClean="0"/>
              <a:t>collaboration</a:t>
            </a:r>
            <a:r>
              <a:rPr lang="en-US" sz="2400" dirty="0" smtClean="0"/>
              <a:t>, inter-institutional collaboration, and </a:t>
            </a:r>
            <a:r>
              <a:rPr lang="en-US" sz="2400" b="1" dirty="0" smtClean="0"/>
              <a:t>sharing and utilization of resources</a:t>
            </a:r>
            <a:r>
              <a:rPr lang="en-US" sz="2400" dirty="0" smtClean="0"/>
              <a:t>.</a:t>
            </a:r>
          </a:p>
          <a:p>
            <a:pPr marL="342900" indent="-342900">
              <a:lnSpc>
                <a:spcPct val="150000"/>
              </a:lnSpc>
              <a:buFont typeface="Arial"/>
              <a:buChar char="•"/>
            </a:pPr>
            <a:r>
              <a:rPr lang="en-US" sz="2400" dirty="0" smtClean="0"/>
              <a:t>To allow UM administrators and researchers </a:t>
            </a:r>
            <a:r>
              <a:rPr lang="en-US" sz="2400" b="1" dirty="0" smtClean="0"/>
              <a:t>to respond quickly</a:t>
            </a:r>
            <a:r>
              <a:rPr lang="en-US" sz="2400" dirty="0" smtClean="0"/>
              <a:t>, efficiently, accurately, and consistently to </a:t>
            </a:r>
            <a:r>
              <a:rPr lang="en-US" sz="2400" b="1" dirty="0" smtClean="0"/>
              <a:t>external opportunities</a:t>
            </a:r>
            <a:r>
              <a:rPr lang="en-US" sz="2400" dirty="0" smtClean="0"/>
              <a:t> and requests.</a:t>
            </a:r>
          </a:p>
          <a:p>
            <a:pPr marL="342900" indent="-342900">
              <a:lnSpc>
                <a:spcPct val="150000"/>
              </a:lnSpc>
              <a:buFont typeface="Arial"/>
              <a:buChar char="•"/>
            </a:pPr>
            <a:r>
              <a:rPr lang="en-US" sz="2400" dirty="0" smtClean="0"/>
              <a:t>To facilitate the development of </a:t>
            </a:r>
            <a:r>
              <a:rPr lang="en-US" sz="2400" b="1" dirty="0" smtClean="0"/>
              <a:t>more complete, accurate, and competitive grant proposals</a:t>
            </a:r>
            <a:r>
              <a:rPr lang="en-US" sz="2400" dirty="0" smtClean="0"/>
              <a: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68375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Exercise </a:t>
            </a:r>
            <a:r>
              <a:rPr lang="en-US" sz="2800" b="0" dirty="0"/>
              <a:t>U</a:t>
            </a:r>
            <a:r>
              <a:rPr lang="en-US" sz="2800" b="0" dirty="0" smtClean="0"/>
              <a:t>sing Filters to Narrow the Listing</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27972" y="1380582"/>
            <a:ext cx="6995228" cy="2677656"/>
          </a:xfrm>
          <a:prstGeom prst="rect">
            <a:avLst/>
          </a:prstGeom>
        </p:spPr>
        <p:txBody>
          <a:bodyPr wrap="square">
            <a:spAutoFit/>
          </a:bodyPr>
          <a:lstStyle/>
          <a:p>
            <a:r>
              <a:rPr lang="en-US" sz="2400" dirty="0" smtClean="0"/>
              <a:t>Assignment: View all resource entries in the</a:t>
            </a:r>
          </a:p>
          <a:p>
            <a:endParaRPr lang="en-US" sz="2400" dirty="0"/>
          </a:p>
          <a:p>
            <a:r>
              <a:rPr lang="en-US" sz="2400" dirty="0" smtClean="0"/>
              <a:t>Instrumentation category</a:t>
            </a:r>
            <a:br>
              <a:rPr lang="en-US" sz="2400" dirty="0" smtClean="0"/>
            </a:br>
            <a:endParaRPr lang="en-US" sz="2400" dirty="0" smtClean="0"/>
          </a:p>
          <a:p>
            <a:r>
              <a:rPr lang="en-US" sz="2400" dirty="0" smtClean="0"/>
              <a:t>that have an </a:t>
            </a:r>
            <a:br>
              <a:rPr lang="en-US" sz="2400" dirty="0" smtClean="0"/>
            </a:br>
            <a:endParaRPr lang="en-US" sz="2400" dirty="0" smtClean="0"/>
          </a:p>
          <a:p>
            <a:r>
              <a:rPr lang="en-US" sz="2400" dirty="0" smtClean="0"/>
              <a:t>Environmental Chemistry application</a:t>
            </a:r>
            <a:endParaRPr lang="en-US" sz="2400" dirty="0"/>
          </a:p>
        </p:txBody>
      </p:sp>
    </p:spTree>
    <p:extLst>
      <p:ext uri="{BB962C8B-B14F-4D97-AF65-F5344CB8AC3E}">
        <p14:creationId xmlns:p14="http://schemas.microsoft.com/office/powerpoint/2010/main" val="53250598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778500" y="1350036"/>
            <a:ext cx="2921000" cy="3543300"/>
          </a:xfrm>
          <a:prstGeom prst="rect">
            <a:avLst/>
          </a:prstGeom>
        </p:spPr>
      </p:pic>
      <p:pic>
        <p:nvPicPr>
          <p:cNvPr id="14" name="Picture 13"/>
          <p:cNvPicPr>
            <a:picLocks noChangeAspect="1"/>
          </p:cNvPicPr>
          <p:nvPr/>
        </p:nvPicPr>
        <p:blipFill>
          <a:blip r:embed="rId3"/>
          <a:stretch>
            <a:fillRect/>
          </a:stretch>
        </p:blipFill>
        <p:spPr>
          <a:xfrm>
            <a:off x="2992967" y="1350036"/>
            <a:ext cx="2679700" cy="53848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Exercise </a:t>
            </a:r>
            <a:r>
              <a:rPr lang="en-US" sz="2800" b="0" dirty="0"/>
              <a:t>U</a:t>
            </a:r>
            <a:r>
              <a:rPr lang="en-US" sz="2800" b="0" dirty="0" smtClean="0"/>
              <a:t>sing Filters to Narrow the Listing</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992966" y="6256791"/>
            <a:ext cx="2496255" cy="297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31015" y="4394125"/>
            <a:ext cx="1849851" cy="297422"/>
          </a:xfrm>
          <a:prstGeom prst="rect">
            <a:avLst/>
          </a:prstGeom>
          <a:noFill/>
          <a:ln w="254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211667" y="1566333"/>
            <a:ext cx="2781300" cy="2019300"/>
          </a:xfrm>
          <a:prstGeom prst="rect">
            <a:avLst/>
          </a:prstGeom>
        </p:spPr>
      </p:pic>
      <p:pic>
        <p:nvPicPr>
          <p:cNvPr id="16" name="Picture 15"/>
          <p:cNvPicPr>
            <a:picLocks noChangeAspect="1"/>
          </p:cNvPicPr>
          <p:nvPr/>
        </p:nvPicPr>
        <p:blipFill>
          <a:blip r:embed="rId5"/>
          <a:stretch>
            <a:fillRect/>
          </a:stretch>
        </p:blipFill>
        <p:spPr>
          <a:xfrm>
            <a:off x="366889" y="4394125"/>
            <a:ext cx="2222500" cy="1244600"/>
          </a:xfrm>
          <a:prstGeom prst="rect">
            <a:avLst/>
          </a:prstGeom>
        </p:spPr>
      </p:pic>
      <p:sp>
        <p:nvSpPr>
          <p:cNvPr id="17" name="Rectangle 16"/>
          <p:cNvSpPr/>
          <p:nvPr/>
        </p:nvSpPr>
        <p:spPr>
          <a:xfrm>
            <a:off x="498238" y="5015013"/>
            <a:ext cx="1463206" cy="623712"/>
          </a:xfrm>
          <a:prstGeom prst="rect">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6313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652806" cy="588399"/>
          </a:xfrm>
        </p:spPr>
        <p:txBody>
          <a:bodyPr anchor="t">
            <a:normAutofit/>
          </a:bodyPr>
          <a:lstStyle/>
          <a:p>
            <a:pPr algn="l"/>
            <a:r>
              <a:rPr lang="en-US" sz="2800" b="0" dirty="0" smtClean="0"/>
              <a:t>Exercise </a:t>
            </a:r>
            <a:r>
              <a:rPr lang="en-US" sz="2800" b="0" dirty="0"/>
              <a:t>U</a:t>
            </a:r>
            <a:r>
              <a:rPr lang="en-US" sz="2800" b="0" dirty="0" smtClean="0"/>
              <a:t>sing Filters to Narrow the Listing: </a:t>
            </a:r>
            <a:r>
              <a:rPr lang="en-US" sz="2800" b="0" dirty="0" smtClean="0">
                <a:solidFill>
                  <a:srgbClr val="800000"/>
                </a:solidFill>
              </a:rPr>
              <a:t>Results</a:t>
            </a:r>
            <a:endParaRPr lang="en-US" sz="2800" b="0" dirty="0">
              <a:solidFill>
                <a:srgbClr val="80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1264348"/>
            <a:ext cx="9144000" cy="6246891"/>
          </a:xfrm>
          <a:prstGeom prst="rect">
            <a:avLst/>
          </a:prstGeom>
        </p:spPr>
      </p:pic>
    </p:spTree>
    <p:extLst>
      <p:ext uri="{BB962C8B-B14F-4D97-AF65-F5344CB8AC3E}">
        <p14:creationId xmlns:p14="http://schemas.microsoft.com/office/powerpoint/2010/main" val="26493623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127" y="1202913"/>
            <a:ext cx="4178300" cy="35560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Directory User Originated Resources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24016" y="1546503"/>
            <a:ext cx="1477318" cy="297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98528" y="4217339"/>
            <a:ext cx="2262362" cy="297422"/>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60890" y="2052186"/>
            <a:ext cx="5616222" cy="1938992"/>
          </a:xfrm>
          <a:prstGeom prst="rect">
            <a:avLst/>
          </a:prstGeom>
        </p:spPr>
        <p:txBody>
          <a:bodyPr wrap="square">
            <a:spAutoFit/>
          </a:bodyPr>
          <a:lstStyle/>
          <a:p>
            <a:r>
              <a:rPr lang="en-US" sz="2400" dirty="0" smtClean="0">
                <a:solidFill>
                  <a:srgbClr val="800000"/>
                </a:solidFill>
              </a:rPr>
              <a:t>From the Resources Drop-down</a:t>
            </a:r>
          </a:p>
          <a:p>
            <a:endParaRPr lang="en-US" sz="2400" dirty="0"/>
          </a:p>
          <a:p>
            <a:endParaRPr lang="en-US" sz="2400" dirty="0"/>
          </a:p>
          <a:p>
            <a:r>
              <a:rPr lang="en-US" sz="2400" dirty="0" smtClean="0">
                <a:solidFill>
                  <a:srgbClr val="008000"/>
                </a:solidFill>
              </a:rPr>
              <a:t>Select Directory User Resources</a:t>
            </a:r>
            <a:br>
              <a:rPr lang="en-US" sz="2400" dirty="0" smtClean="0">
                <a:solidFill>
                  <a:srgbClr val="008000"/>
                </a:solidFill>
              </a:rPr>
            </a:br>
            <a:endParaRPr lang="en-US" sz="2400" dirty="0" smtClean="0">
              <a:solidFill>
                <a:srgbClr val="FF6600"/>
              </a:solidFill>
            </a:endParaRPr>
          </a:p>
        </p:txBody>
      </p:sp>
    </p:spTree>
    <p:extLst>
      <p:ext uri="{BB962C8B-B14F-4D97-AF65-F5344CB8AC3E}">
        <p14:creationId xmlns:p14="http://schemas.microsoft.com/office/powerpoint/2010/main" val="28833695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View Directory User Originated Resources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27971" y="1223099"/>
            <a:ext cx="7187139" cy="830997"/>
          </a:xfrm>
          <a:prstGeom prst="rect">
            <a:avLst/>
          </a:prstGeom>
        </p:spPr>
        <p:txBody>
          <a:bodyPr wrap="square">
            <a:spAutoFit/>
          </a:bodyPr>
          <a:lstStyle/>
          <a:p>
            <a:r>
              <a:rPr lang="en-US" sz="2400" dirty="0" smtClean="0"/>
              <a:t>Only resource entries that have been created by R2D1 users will be listed (not SAP-originated entries.)</a:t>
            </a:r>
          </a:p>
        </p:txBody>
      </p:sp>
      <p:pic>
        <p:nvPicPr>
          <p:cNvPr id="4" name="Picture 3"/>
          <p:cNvPicPr>
            <a:picLocks noChangeAspect="1"/>
          </p:cNvPicPr>
          <p:nvPr/>
        </p:nvPicPr>
        <p:blipFill>
          <a:blip r:embed="rId2"/>
          <a:stretch>
            <a:fillRect/>
          </a:stretch>
        </p:blipFill>
        <p:spPr>
          <a:xfrm>
            <a:off x="88900" y="2111007"/>
            <a:ext cx="8966200" cy="6489700"/>
          </a:xfrm>
          <a:prstGeom prst="rect">
            <a:avLst/>
          </a:prstGeom>
        </p:spPr>
      </p:pic>
    </p:spTree>
    <p:extLst>
      <p:ext uri="{BB962C8B-B14F-4D97-AF65-F5344CB8AC3E}">
        <p14:creationId xmlns:p14="http://schemas.microsoft.com/office/powerpoint/2010/main" val="24764918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Search Directory for Resources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27972" y="1242504"/>
            <a:ext cx="8316027" cy="3046988"/>
          </a:xfrm>
          <a:prstGeom prst="rect">
            <a:avLst/>
          </a:prstGeom>
        </p:spPr>
        <p:txBody>
          <a:bodyPr wrap="square">
            <a:spAutoFit/>
          </a:bodyPr>
          <a:lstStyle/>
          <a:p>
            <a:r>
              <a:rPr lang="en-US" sz="2400" dirty="0" smtClean="0"/>
              <a:t>Type the search string in the text box beside the “Search Resources” drop-down, then click “Go”.</a:t>
            </a:r>
          </a:p>
          <a:p>
            <a:endParaRPr lang="en-US" sz="2400" dirty="0"/>
          </a:p>
          <a:p>
            <a:r>
              <a:rPr lang="en-US" sz="2400" dirty="0" smtClean="0"/>
              <a:t>Search algorithm finds exact text matches, not concept matches. </a:t>
            </a:r>
            <a:br>
              <a:rPr lang="en-US" sz="2400" dirty="0" smtClean="0"/>
            </a:br>
            <a:r>
              <a:rPr lang="en-US" sz="2400" dirty="0" smtClean="0"/>
              <a:t/>
            </a:r>
            <a:br>
              <a:rPr lang="en-US" sz="2400" dirty="0" smtClean="0"/>
            </a:br>
            <a:r>
              <a:rPr lang="en-US" sz="2400" dirty="0" smtClean="0"/>
              <a:t>So, to find listings with the word “telescope”, “telescopes”, or “</a:t>
            </a:r>
            <a:r>
              <a:rPr lang="en-US" sz="2400" dirty="0" err="1" smtClean="0"/>
              <a:t>telescopy</a:t>
            </a:r>
            <a:r>
              <a:rPr lang="en-US" sz="2400" dirty="0" smtClean="0"/>
              <a:t>”, jus type the string with characters that are common to all three words: “</a:t>
            </a:r>
            <a:r>
              <a:rPr lang="en-US" sz="2400" dirty="0" err="1" smtClean="0"/>
              <a:t>telesco</a:t>
            </a:r>
            <a:r>
              <a:rPr lang="en-US" sz="2400" dirty="0" smtClean="0"/>
              <a:t>”</a:t>
            </a:r>
          </a:p>
        </p:txBody>
      </p:sp>
      <p:pic>
        <p:nvPicPr>
          <p:cNvPr id="5" name="Picture 4"/>
          <p:cNvPicPr>
            <a:picLocks noChangeAspect="1"/>
          </p:cNvPicPr>
          <p:nvPr/>
        </p:nvPicPr>
        <p:blipFill>
          <a:blip r:embed="rId2"/>
          <a:stretch>
            <a:fillRect/>
          </a:stretch>
        </p:blipFill>
        <p:spPr>
          <a:xfrm>
            <a:off x="-1" y="4418190"/>
            <a:ext cx="9144000" cy="1782206"/>
          </a:xfrm>
          <a:prstGeom prst="rect">
            <a:avLst/>
          </a:prstGeom>
        </p:spPr>
      </p:pic>
    </p:spTree>
    <p:extLst>
      <p:ext uri="{BB962C8B-B14F-4D97-AF65-F5344CB8AC3E}">
        <p14:creationId xmlns:p14="http://schemas.microsoft.com/office/powerpoint/2010/main" val="403682304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Search Directory for Resources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15082" y="1242504"/>
            <a:ext cx="8428917" cy="461665"/>
          </a:xfrm>
          <a:prstGeom prst="rect">
            <a:avLst/>
          </a:prstGeom>
        </p:spPr>
        <p:txBody>
          <a:bodyPr wrap="square">
            <a:spAutoFit/>
          </a:bodyPr>
          <a:lstStyle/>
          <a:p>
            <a:r>
              <a:rPr lang="en-US" sz="2400" dirty="0" smtClean="0"/>
              <a:t>Only resource entries that match the search criteria will be listed.</a:t>
            </a:r>
          </a:p>
        </p:txBody>
      </p:sp>
      <p:pic>
        <p:nvPicPr>
          <p:cNvPr id="4" name="Picture 3"/>
          <p:cNvPicPr>
            <a:picLocks noChangeAspect="1"/>
          </p:cNvPicPr>
          <p:nvPr/>
        </p:nvPicPr>
        <p:blipFill>
          <a:blip r:embed="rId2"/>
          <a:stretch>
            <a:fillRect/>
          </a:stretch>
        </p:blipFill>
        <p:spPr>
          <a:xfrm>
            <a:off x="827972" y="1704169"/>
            <a:ext cx="7340237" cy="5712574"/>
          </a:xfrm>
          <a:prstGeom prst="rect">
            <a:avLst/>
          </a:prstGeom>
        </p:spPr>
      </p:pic>
    </p:spTree>
    <p:extLst>
      <p:ext uri="{BB962C8B-B14F-4D97-AF65-F5344CB8AC3E}">
        <p14:creationId xmlns:p14="http://schemas.microsoft.com/office/powerpoint/2010/main" val="30492356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Search Directory for Resources: </a:t>
            </a:r>
            <a:r>
              <a:rPr lang="en-US" sz="2800" b="0" dirty="0" smtClean="0">
                <a:solidFill>
                  <a:srgbClr val="800000"/>
                </a:solidFill>
              </a:rPr>
              <a:t>Exercise</a:t>
            </a:r>
            <a:endParaRPr lang="en-US" sz="2800" b="0" dirty="0">
              <a:solidFill>
                <a:srgbClr val="800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27972" y="1242504"/>
            <a:ext cx="8316027" cy="3046988"/>
          </a:xfrm>
          <a:prstGeom prst="rect">
            <a:avLst/>
          </a:prstGeom>
        </p:spPr>
        <p:txBody>
          <a:bodyPr wrap="square">
            <a:spAutoFit/>
          </a:bodyPr>
          <a:lstStyle/>
          <a:p>
            <a:r>
              <a:rPr lang="en-US" sz="2400" dirty="0" smtClean="0"/>
              <a:t>Search for yourself in the directory.</a:t>
            </a:r>
            <a:br>
              <a:rPr lang="en-US" sz="2400" dirty="0" smtClean="0"/>
            </a:br>
            <a:endParaRPr lang="en-US" sz="2400" dirty="0" smtClean="0"/>
          </a:p>
          <a:p>
            <a:pPr marL="342900" indent="-342900">
              <a:buFont typeface="Arial"/>
              <a:buChar char="•"/>
            </a:pPr>
            <a:r>
              <a:rPr lang="en-US" sz="2400" dirty="0" smtClean="0"/>
              <a:t>Click Home to view all entries.</a:t>
            </a:r>
          </a:p>
          <a:p>
            <a:pPr marL="342900" indent="-342900">
              <a:buFont typeface="Arial"/>
              <a:buChar char="•"/>
            </a:pPr>
            <a:r>
              <a:rPr lang="en-US" sz="2400" dirty="0" smtClean="0"/>
              <a:t>Type your last name in the search field.</a:t>
            </a:r>
          </a:p>
          <a:p>
            <a:pPr marL="342900" indent="-342900">
              <a:buFont typeface="Arial"/>
              <a:buChar char="•"/>
            </a:pPr>
            <a:r>
              <a:rPr lang="en-US" sz="2400" dirty="0" smtClean="0"/>
              <a:t>Click Go.</a:t>
            </a:r>
          </a:p>
          <a:p>
            <a:pPr marL="342900" indent="-342900">
              <a:buFont typeface="Arial"/>
              <a:buChar char="•"/>
            </a:pPr>
            <a:endParaRPr lang="en-US" sz="2400" dirty="0"/>
          </a:p>
          <a:p>
            <a:r>
              <a:rPr lang="en-US" sz="2400" dirty="0" smtClean="0"/>
              <a:t>Did you find yourself? If so, edit your entry.</a:t>
            </a:r>
          </a:p>
          <a:p>
            <a:r>
              <a:rPr lang="en-US" sz="2400" dirty="0" smtClean="0"/>
              <a:t>If not, add a Resource.</a:t>
            </a:r>
          </a:p>
        </p:txBody>
      </p:sp>
    </p:spTree>
    <p:extLst>
      <p:ext uri="{BB962C8B-B14F-4D97-AF65-F5344CB8AC3E}">
        <p14:creationId xmlns:p14="http://schemas.microsoft.com/office/powerpoint/2010/main" val="30380058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Add a New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301978" y="2284589"/>
            <a:ext cx="8229600" cy="1498600"/>
          </a:xfrm>
          <a:prstGeom prst="rect">
            <a:avLst/>
          </a:prstGeom>
        </p:spPr>
      </p:pic>
      <p:sp>
        <p:nvSpPr>
          <p:cNvPr id="5" name="Rectangle 4"/>
          <p:cNvSpPr/>
          <p:nvPr/>
        </p:nvSpPr>
        <p:spPr>
          <a:xfrm>
            <a:off x="5432778" y="2284589"/>
            <a:ext cx="1279762" cy="297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5082" y="1242504"/>
            <a:ext cx="8428917" cy="461665"/>
          </a:xfrm>
          <a:prstGeom prst="rect">
            <a:avLst/>
          </a:prstGeom>
        </p:spPr>
        <p:txBody>
          <a:bodyPr wrap="square">
            <a:spAutoFit/>
          </a:bodyPr>
          <a:lstStyle/>
          <a:p>
            <a:r>
              <a:rPr lang="en-US" sz="2400" dirty="0" smtClean="0"/>
              <a:t>Select “Add Resource”</a:t>
            </a:r>
          </a:p>
        </p:txBody>
      </p:sp>
      <p:sp>
        <p:nvSpPr>
          <p:cNvPr id="8" name="Rectangle 7"/>
          <p:cNvSpPr/>
          <p:nvPr/>
        </p:nvSpPr>
        <p:spPr>
          <a:xfrm>
            <a:off x="301978" y="4287682"/>
            <a:ext cx="8428917" cy="1200328"/>
          </a:xfrm>
          <a:prstGeom prst="rect">
            <a:avLst/>
          </a:prstGeom>
        </p:spPr>
        <p:txBody>
          <a:bodyPr wrap="square">
            <a:spAutoFit/>
          </a:bodyPr>
          <a:lstStyle/>
          <a:p>
            <a:r>
              <a:rPr lang="en-US" sz="2400" dirty="0" smtClean="0"/>
              <a:t>If you don’t see an “Add Resource” link near the “Home” link, contact your ORSP Research Advocate and request to have your </a:t>
            </a:r>
            <a:r>
              <a:rPr lang="en-US" sz="2400" dirty="0" err="1" smtClean="0"/>
              <a:t>WebId</a:t>
            </a:r>
            <a:r>
              <a:rPr lang="en-US" sz="2400" dirty="0" smtClean="0"/>
              <a:t>/account authorized as an R2D1 Administrators. </a:t>
            </a:r>
          </a:p>
        </p:txBody>
      </p:sp>
    </p:spTree>
    <p:extLst>
      <p:ext uri="{BB962C8B-B14F-4D97-AF65-F5344CB8AC3E}">
        <p14:creationId xmlns:p14="http://schemas.microsoft.com/office/powerpoint/2010/main" val="402507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Add a New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241300" y="0"/>
            <a:ext cx="8648140" cy="6858000"/>
          </a:xfrm>
          <a:prstGeom prst="rect">
            <a:avLst/>
          </a:prstGeom>
        </p:spPr>
      </p:pic>
    </p:spTree>
    <p:extLst>
      <p:ext uri="{BB962C8B-B14F-4D97-AF65-F5344CB8AC3E}">
        <p14:creationId xmlns:p14="http://schemas.microsoft.com/office/powerpoint/2010/main" val="227006671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t>What R2D1 is NOT</a:t>
            </a:r>
            <a:endParaRPr lang="en-US" sz="2800" b="0" dirty="0"/>
          </a:p>
        </p:txBody>
      </p:sp>
      <p:sp>
        <p:nvSpPr>
          <p:cNvPr id="4" name="Rectangle 3"/>
          <p:cNvSpPr/>
          <p:nvPr/>
        </p:nvSpPr>
        <p:spPr>
          <a:xfrm>
            <a:off x="827972" y="1297038"/>
            <a:ext cx="7935028" cy="3939539"/>
          </a:xfrm>
          <a:prstGeom prst="rect">
            <a:avLst/>
          </a:prstGeom>
        </p:spPr>
        <p:txBody>
          <a:bodyPr wrap="square">
            <a:spAutoFit/>
          </a:bodyPr>
          <a:lstStyle/>
          <a:p>
            <a:pPr marL="342900" indent="-342900">
              <a:lnSpc>
                <a:spcPct val="150000"/>
              </a:lnSpc>
              <a:buFont typeface="Arial"/>
              <a:buChar char="•"/>
            </a:pPr>
            <a:r>
              <a:rPr lang="en-US" sz="2400" dirty="0" smtClean="0"/>
              <a:t>NOT a physical property control system. </a:t>
            </a:r>
          </a:p>
          <a:p>
            <a:pPr marL="342900" indent="-342900">
              <a:lnSpc>
                <a:spcPct val="150000"/>
              </a:lnSpc>
              <a:buFont typeface="Arial"/>
              <a:buChar char="•"/>
            </a:pPr>
            <a:r>
              <a:rPr lang="en-US" sz="2400" dirty="0" smtClean="0"/>
              <a:t>NOT a replication of information in Faculty Activity Report.</a:t>
            </a:r>
          </a:p>
          <a:p>
            <a:pPr marL="342900" indent="-342900">
              <a:lnSpc>
                <a:spcPct val="150000"/>
              </a:lnSpc>
              <a:buFont typeface="Arial"/>
              <a:buChar char="•"/>
            </a:pPr>
            <a:r>
              <a:rPr lang="en-US" sz="2400" dirty="0" smtClean="0"/>
              <a:t>NOT something that faculty will be required to use, get credit for using, or be punished for not using. </a:t>
            </a:r>
          </a:p>
          <a:p>
            <a:pPr marL="342900" indent="-342900">
              <a:lnSpc>
                <a:spcPct val="150000"/>
              </a:lnSpc>
              <a:buFont typeface="Arial"/>
              <a:buChar char="•"/>
            </a:pPr>
            <a:r>
              <a:rPr lang="en-US" sz="2400" dirty="0" smtClean="0"/>
              <a:t>NOT a replacement for, or replication of, departmental/local Web sites (rather, it is a central, standardized directory of pointers to those pages)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6004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Edit an Existing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432778" y="2284589"/>
            <a:ext cx="1279762" cy="297422"/>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5082" y="1242504"/>
            <a:ext cx="8428917" cy="461665"/>
          </a:xfrm>
          <a:prstGeom prst="rect">
            <a:avLst/>
          </a:prstGeom>
        </p:spPr>
        <p:txBody>
          <a:bodyPr wrap="square">
            <a:spAutoFit/>
          </a:bodyPr>
          <a:lstStyle/>
          <a:p>
            <a:r>
              <a:rPr lang="en-US" sz="2400" dirty="0" smtClean="0"/>
              <a:t>Search to find the resource in the listing and click “Edit”</a:t>
            </a:r>
          </a:p>
        </p:txBody>
      </p:sp>
      <p:pic>
        <p:nvPicPr>
          <p:cNvPr id="4" name="Picture 3"/>
          <p:cNvPicPr>
            <a:picLocks noChangeAspect="1"/>
          </p:cNvPicPr>
          <p:nvPr/>
        </p:nvPicPr>
        <p:blipFill>
          <a:blip r:embed="rId2"/>
          <a:stretch>
            <a:fillRect/>
          </a:stretch>
        </p:blipFill>
        <p:spPr>
          <a:xfrm>
            <a:off x="277638" y="1787425"/>
            <a:ext cx="9144000" cy="5238220"/>
          </a:xfrm>
          <a:prstGeom prst="rect">
            <a:avLst/>
          </a:prstGeom>
        </p:spPr>
      </p:pic>
      <p:sp>
        <p:nvSpPr>
          <p:cNvPr id="9" name="Rectangle 8"/>
          <p:cNvSpPr/>
          <p:nvPr/>
        </p:nvSpPr>
        <p:spPr>
          <a:xfrm>
            <a:off x="8565445" y="3890430"/>
            <a:ext cx="691444" cy="455789"/>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72111" y="1989666"/>
            <a:ext cx="2297289" cy="733777"/>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0535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Edit a Resource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376416" y="952500"/>
            <a:ext cx="8316028" cy="5984085"/>
          </a:xfrm>
          <a:prstGeom prst="rect">
            <a:avLst/>
          </a:prstGeom>
        </p:spPr>
      </p:pic>
    </p:spTree>
    <p:extLst>
      <p:ext uri="{BB962C8B-B14F-4D97-AF65-F5344CB8AC3E}">
        <p14:creationId xmlns:p14="http://schemas.microsoft.com/office/powerpoint/2010/main" val="11172549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9400" y="1377245"/>
            <a:ext cx="8572500" cy="44577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Add/Edit a Resource: </a:t>
            </a:r>
            <a:r>
              <a:rPr lang="en-US" sz="2400" b="0" i="1" dirty="0" smtClean="0">
                <a:solidFill>
                  <a:srgbClr val="0000FF"/>
                </a:solidFill>
              </a:rPr>
              <a:t>Entering attributes</a:t>
            </a:r>
            <a:endParaRPr lang="en-US" sz="2400" b="0" i="1" dirty="0">
              <a:solidFill>
                <a:srgbClr val="0000FF"/>
              </a:solidFill>
            </a:endParaRPr>
          </a:p>
        </p:txBody>
      </p:sp>
      <p:cxnSp>
        <p:nvCxnSpPr>
          <p:cNvPr id="6" name="Straight Connector 5"/>
          <p:cNvCxnSpPr/>
          <p:nvPr/>
        </p:nvCxnSpPr>
        <p:spPr>
          <a:xfrm>
            <a:off x="550863" y="1202913"/>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42085" y="1413934"/>
            <a:ext cx="5381115" cy="646331"/>
          </a:xfrm>
          <a:prstGeom prst="rect">
            <a:avLst/>
          </a:prstGeom>
          <a:noFill/>
        </p:spPr>
        <p:txBody>
          <a:bodyPr wrap="square" rtlCol="0">
            <a:spAutoFit/>
          </a:bodyPr>
          <a:lstStyle/>
          <a:p>
            <a:r>
              <a:rPr lang="en-US" dirty="0" smtClean="0"/>
              <a:t>Select the department, school, center, or office </a:t>
            </a:r>
            <a:br>
              <a:rPr lang="en-US" dirty="0" smtClean="0"/>
            </a:br>
            <a:r>
              <a:rPr lang="en-US" dirty="0" smtClean="0"/>
              <a:t>that is </a:t>
            </a:r>
            <a:r>
              <a:rPr lang="en-US" i="1" dirty="0" smtClean="0"/>
              <a:t>in charge of </a:t>
            </a:r>
            <a:r>
              <a:rPr lang="en-US" dirty="0" smtClean="0"/>
              <a:t>this resource.</a:t>
            </a:r>
            <a:endParaRPr lang="en-US" dirty="0"/>
          </a:p>
        </p:txBody>
      </p:sp>
      <p:sp>
        <p:nvSpPr>
          <p:cNvPr id="7" name="TextBox 6"/>
          <p:cNvSpPr txBox="1"/>
          <p:nvPr/>
        </p:nvSpPr>
        <p:spPr>
          <a:xfrm>
            <a:off x="2442085" y="2438785"/>
            <a:ext cx="6403741" cy="3139321"/>
          </a:xfrm>
          <a:prstGeom prst="rect">
            <a:avLst/>
          </a:prstGeom>
          <a:noFill/>
        </p:spPr>
        <p:txBody>
          <a:bodyPr wrap="none" rtlCol="0">
            <a:spAutoFit/>
          </a:bodyPr>
          <a:lstStyle/>
          <a:p>
            <a:r>
              <a:rPr lang="en-US" dirty="0" smtClean="0"/>
              <a:t>Contacts are the people who should be contacted to </a:t>
            </a:r>
            <a:br>
              <a:rPr lang="en-US" dirty="0" smtClean="0"/>
            </a:br>
            <a:r>
              <a:rPr lang="en-US" dirty="0" smtClean="0"/>
              <a:t>inquire about or request access to the resource. </a:t>
            </a:r>
          </a:p>
          <a:p>
            <a:r>
              <a:rPr lang="en-US" dirty="0" smtClean="0"/>
              <a:t>They will also have </a:t>
            </a:r>
            <a:r>
              <a:rPr lang="en-US" i="1" dirty="0" smtClean="0"/>
              <a:t>edit privilege</a:t>
            </a:r>
            <a:r>
              <a:rPr lang="en-US" dirty="0" smtClean="0"/>
              <a:t>s for this resource in R2D1.</a:t>
            </a:r>
            <a:br>
              <a:rPr lang="en-US" dirty="0" smtClean="0"/>
            </a:br>
            <a:r>
              <a:rPr lang="en-US" dirty="0" smtClean="0"/>
              <a:t/>
            </a:r>
            <a:br>
              <a:rPr lang="en-US" dirty="0" smtClean="0"/>
            </a:br>
            <a:endParaRPr lang="en-US" dirty="0" smtClean="0"/>
          </a:p>
          <a:p>
            <a:r>
              <a:rPr lang="en-US" dirty="0" smtClean="0"/>
              <a:t>Primary will often be the faculty member or administrator most </a:t>
            </a:r>
            <a:br>
              <a:rPr lang="en-US" dirty="0" smtClean="0"/>
            </a:br>
            <a:r>
              <a:rPr lang="en-US" i="1" dirty="0" smtClean="0"/>
              <a:t>directly responsible </a:t>
            </a:r>
            <a:r>
              <a:rPr lang="en-US" dirty="0" smtClean="0"/>
              <a:t>for the resource.</a:t>
            </a:r>
            <a:br>
              <a:rPr lang="en-US" dirty="0" smtClean="0"/>
            </a:br>
            <a:r>
              <a:rPr lang="en-US" dirty="0" smtClean="0"/>
              <a:t/>
            </a:r>
            <a:br>
              <a:rPr lang="en-US" dirty="0" smtClean="0"/>
            </a:br>
            <a:r>
              <a:rPr lang="en-US" dirty="0" smtClean="0"/>
              <a:t>Secondary will often be a staff member or administrative support</a:t>
            </a:r>
            <a:br>
              <a:rPr lang="en-US" dirty="0" smtClean="0"/>
            </a:br>
            <a:r>
              <a:rPr lang="en-US" dirty="0" smtClean="0"/>
              <a:t>person who has been </a:t>
            </a:r>
            <a:r>
              <a:rPr lang="en-US" i="1" dirty="0" smtClean="0"/>
              <a:t>authorized and designated to edit resources </a:t>
            </a:r>
          </a:p>
          <a:p>
            <a:r>
              <a:rPr lang="en-US" dirty="0" smtClean="0"/>
              <a:t>behalf of an entire department, center, or school.</a:t>
            </a:r>
          </a:p>
        </p:txBody>
      </p:sp>
      <p:sp>
        <p:nvSpPr>
          <p:cNvPr id="10" name="TextBox 9"/>
          <p:cNvSpPr txBox="1"/>
          <p:nvPr/>
        </p:nvSpPr>
        <p:spPr>
          <a:xfrm>
            <a:off x="550863" y="5837725"/>
            <a:ext cx="7986359" cy="646331"/>
          </a:xfrm>
          <a:prstGeom prst="rect">
            <a:avLst/>
          </a:prstGeom>
          <a:noFill/>
        </p:spPr>
        <p:txBody>
          <a:bodyPr wrap="square" rtlCol="0">
            <a:spAutoFit/>
          </a:bodyPr>
          <a:lstStyle/>
          <a:p>
            <a:r>
              <a:rPr lang="en-US" dirty="0" smtClean="0"/>
              <a:t>Contacts are listed alphabetically by last name. If the contact you are looking for is not there, contact your ORSP Research Advocate and request that they be added.</a:t>
            </a:r>
            <a:endParaRPr lang="en-US" dirty="0"/>
          </a:p>
        </p:txBody>
      </p:sp>
    </p:spTree>
    <p:extLst>
      <p:ext uri="{BB962C8B-B14F-4D97-AF65-F5344CB8AC3E}">
        <p14:creationId xmlns:p14="http://schemas.microsoft.com/office/powerpoint/2010/main" val="28293997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Add/Edit a Resource: </a:t>
            </a:r>
            <a:r>
              <a:rPr lang="en-US" sz="2400" b="0" i="1" dirty="0" smtClean="0">
                <a:solidFill>
                  <a:srgbClr val="0000FF"/>
                </a:solidFill>
              </a:rPr>
              <a:t>Entering attributes</a:t>
            </a:r>
            <a:endParaRPr lang="en-US" sz="2400" b="0" i="1" dirty="0">
              <a:solidFill>
                <a:srgbClr val="0000FF"/>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342900" y="1377248"/>
            <a:ext cx="8445500" cy="3187700"/>
          </a:xfrm>
          <a:prstGeom prst="rect">
            <a:avLst/>
          </a:prstGeom>
        </p:spPr>
      </p:pic>
      <p:pic>
        <p:nvPicPr>
          <p:cNvPr id="5" name="Picture 4"/>
          <p:cNvPicPr>
            <a:picLocks noChangeAspect="1"/>
          </p:cNvPicPr>
          <p:nvPr/>
        </p:nvPicPr>
        <p:blipFill>
          <a:blip r:embed="rId3"/>
          <a:stretch>
            <a:fillRect/>
          </a:stretch>
        </p:blipFill>
        <p:spPr>
          <a:xfrm>
            <a:off x="550863" y="4564948"/>
            <a:ext cx="8013700" cy="1371600"/>
          </a:xfrm>
          <a:prstGeom prst="rect">
            <a:avLst/>
          </a:prstGeom>
        </p:spPr>
      </p:pic>
      <p:pic>
        <p:nvPicPr>
          <p:cNvPr id="7" name="Picture 6"/>
          <p:cNvPicPr>
            <a:picLocks noChangeAspect="1"/>
          </p:cNvPicPr>
          <p:nvPr/>
        </p:nvPicPr>
        <p:blipFill>
          <a:blip r:embed="rId4"/>
          <a:stretch>
            <a:fillRect/>
          </a:stretch>
        </p:blipFill>
        <p:spPr>
          <a:xfrm>
            <a:off x="445911" y="5936548"/>
            <a:ext cx="1168400" cy="698500"/>
          </a:xfrm>
          <a:prstGeom prst="rect">
            <a:avLst/>
          </a:prstGeom>
        </p:spPr>
      </p:pic>
      <p:sp>
        <p:nvSpPr>
          <p:cNvPr id="8" name="TextBox 7"/>
          <p:cNvSpPr txBox="1"/>
          <p:nvPr/>
        </p:nvSpPr>
        <p:spPr>
          <a:xfrm>
            <a:off x="2583196" y="2266412"/>
            <a:ext cx="5381115" cy="646331"/>
          </a:xfrm>
          <a:prstGeom prst="rect">
            <a:avLst/>
          </a:prstGeom>
          <a:noFill/>
        </p:spPr>
        <p:txBody>
          <a:bodyPr wrap="square" rtlCol="0">
            <a:spAutoFit/>
          </a:bodyPr>
          <a:lstStyle/>
          <a:p>
            <a:r>
              <a:rPr lang="en-US" dirty="0" smtClean="0"/>
              <a:t>If applicable, select the building where this resource, or </a:t>
            </a:r>
            <a:br>
              <a:rPr lang="en-US" dirty="0" smtClean="0"/>
            </a:br>
            <a:r>
              <a:rPr lang="en-US" dirty="0" smtClean="0"/>
              <a:t>the person/unit responsible for it, resides.</a:t>
            </a:r>
            <a:endParaRPr lang="en-US" dirty="0"/>
          </a:p>
        </p:txBody>
      </p:sp>
      <p:sp>
        <p:nvSpPr>
          <p:cNvPr id="9" name="TextBox 8"/>
          <p:cNvSpPr txBox="1"/>
          <p:nvPr/>
        </p:nvSpPr>
        <p:spPr>
          <a:xfrm>
            <a:off x="1614311" y="6121214"/>
            <a:ext cx="2548467" cy="369332"/>
          </a:xfrm>
          <a:prstGeom prst="rect">
            <a:avLst/>
          </a:prstGeom>
          <a:noFill/>
        </p:spPr>
        <p:txBody>
          <a:bodyPr wrap="square" rtlCol="0">
            <a:spAutoFit/>
          </a:bodyPr>
          <a:lstStyle/>
          <a:p>
            <a:r>
              <a:rPr lang="en-US" dirty="0" smtClean="0">
                <a:solidFill>
                  <a:srgbClr val="800000"/>
                </a:solidFill>
              </a:rPr>
              <a:t>Remember to click Save</a:t>
            </a:r>
            <a:r>
              <a:rPr lang="en-US" dirty="0" smtClean="0"/>
              <a:t>.</a:t>
            </a:r>
            <a:endParaRPr lang="en-US" dirty="0"/>
          </a:p>
        </p:txBody>
      </p:sp>
      <p:sp>
        <p:nvSpPr>
          <p:cNvPr id="10" name="Rectangle 9"/>
          <p:cNvSpPr/>
          <p:nvPr/>
        </p:nvSpPr>
        <p:spPr>
          <a:xfrm>
            <a:off x="445911" y="6063547"/>
            <a:ext cx="1006007" cy="513834"/>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07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Add/Edit a Resource: </a:t>
            </a:r>
            <a:r>
              <a:rPr lang="en-US" sz="2400" b="0" i="1" dirty="0" smtClean="0">
                <a:solidFill>
                  <a:srgbClr val="0000FF"/>
                </a:solidFill>
              </a:rPr>
              <a:t>Editing applications</a:t>
            </a:r>
            <a:endParaRPr lang="en-US" sz="2400" b="0" i="1" dirty="0">
              <a:solidFill>
                <a:srgbClr val="0000FF"/>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952500"/>
            <a:ext cx="9144000" cy="5452198"/>
          </a:xfrm>
          <a:prstGeom prst="rect">
            <a:avLst/>
          </a:prstGeom>
        </p:spPr>
      </p:pic>
      <p:sp>
        <p:nvSpPr>
          <p:cNvPr id="11" name="Rectangle 10"/>
          <p:cNvSpPr/>
          <p:nvPr/>
        </p:nvSpPr>
        <p:spPr>
          <a:xfrm>
            <a:off x="7436556" y="1759658"/>
            <a:ext cx="1594555" cy="513834"/>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80924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Applications</a:t>
            </a:r>
            <a:endParaRPr lang="en-US" sz="2400" b="0" i="1" dirty="0">
              <a:solidFill>
                <a:schemeClr val="tx2">
                  <a:lumMod val="40000"/>
                  <a:lumOff val="60000"/>
                </a:schemeClr>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15083" y="1238451"/>
            <a:ext cx="7215361" cy="3693319"/>
          </a:xfrm>
          <a:prstGeom prst="rect">
            <a:avLst/>
          </a:prstGeom>
          <a:noFill/>
        </p:spPr>
        <p:txBody>
          <a:bodyPr wrap="square" rtlCol="0">
            <a:spAutoFit/>
          </a:bodyPr>
          <a:lstStyle/>
          <a:p>
            <a:r>
              <a:rPr lang="en-US" dirty="0" smtClean="0"/>
              <a:t>Applications are a way of associating resources with a variety of societal problems, challenges, or broad (interdisciplinary) interest areas they might contribute to.</a:t>
            </a:r>
          </a:p>
          <a:p>
            <a:endParaRPr lang="en-US" dirty="0"/>
          </a:p>
          <a:p>
            <a:r>
              <a:rPr lang="en-US" dirty="0" smtClean="0"/>
              <a:t>Applications may be used to:</a:t>
            </a:r>
          </a:p>
          <a:p>
            <a:pPr marL="285750" indent="-285750">
              <a:buFont typeface="Arial"/>
              <a:buChar char="•"/>
            </a:pPr>
            <a:r>
              <a:rPr lang="en-US" dirty="0" smtClean="0"/>
              <a:t>Institutional respond to external requests about capabilities: </a:t>
            </a:r>
            <a:br>
              <a:rPr lang="en-US" dirty="0" smtClean="0"/>
            </a:br>
            <a:r>
              <a:rPr lang="en-US" dirty="0" smtClean="0"/>
              <a:t>Ex. “Please tell us all of UM’s capabilities related to Oil Spill research and remediation”.</a:t>
            </a:r>
          </a:p>
          <a:p>
            <a:pPr marL="285750" indent="-285750">
              <a:buFont typeface="Arial"/>
              <a:buChar char="•"/>
            </a:pPr>
            <a:r>
              <a:rPr lang="en-US" dirty="0" smtClean="0"/>
              <a:t>Organize institutional responses to proactive approaches to cross-cutting issues:</a:t>
            </a:r>
            <a:br>
              <a:rPr lang="en-US" dirty="0" smtClean="0"/>
            </a:br>
            <a:r>
              <a:rPr lang="en-US" dirty="0" smtClean="0"/>
              <a:t>Ex. Putting together a team and/or proposal to investigative innovative approaches to treating depression, cancer, obesity, etc.</a:t>
            </a:r>
            <a:br>
              <a:rPr lang="en-US" dirty="0" smtClean="0"/>
            </a:br>
            <a:endParaRPr lang="en-US" dirty="0"/>
          </a:p>
        </p:txBody>
      </p:sp>
    </p:spTree>
    <p:extLst>
      <p:ext uri="{BB962C8B-B14F-4D97-AF65-F5344CB8AC3E}">
        <p14:creationId xmlns:p14="http://schemas.microsoft.com/office/powerpoint/2010/main" val="30441613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2666" y="1379404"/>
            <a:ext cx="8269641" cy="5718484"/>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Edit a Resource: </a:t>
            </a:r>
            <a:r>
              <a:rPr lang="en-US" sz="2400" b="0" i="1" dirty="0" smtClean="0">
                <a:solidFill>
                  <a:schemeClr val="tx2">
                    <a:lumMod val="40000"/>
                    <a:lumOff val="60000"/>
                  </a:schemeClr>
                </a:solidFill>
              </a:rPr>
              <a:t>Selecting </a:t>
            </a:r>
            <a:r>
              <a:rPr lang="en-US" sz="2400" b="0" i="1" dirty="0">
                <a:solidFill>
                  <a:schemeClr val="tx2">
                    <a:lumMod val="40000"/>
                    <a:lumOff val="60000"/>
                  </a:schemeClr>
                </a:solidFill>
              </a:rPr>
              <a:t>a</a:t>
            </a:r>
            <a:r>
              <a:rPr lang="en-US" sz="2400" b="0" i="1" dirty="0" smtClean="0">
                <a:solidFill>
                  <a:schemeClr val="tx2">
                    <a:lumMod val="40000"/>
                    <a:lumOff val="60000"/>
                  </a:schemeClr>
                </a:solidFill>
              </a:rPr>
              <a:t>pplications</a:t>
            </a:r>
            <a:endParaRPr lang="en-US" sz="2400" b="0" i="1" dirty="0">
              <a:solidFill>
                <a:schemeClr val="tx2">
                  <a:lumMod val="40000"/>
                  <a:lumOff val="60000"/>
                </a:schemeClr>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72195" y="1763706"/>
            <a:ext cx="1006007" cy="513834"/>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4069645" y="1579563"/>
            <a:ext cx="7962900" cy="546100"/>
          </a:xfrm>
          <a:prstGeom prst="rect">
            <a:avLst/>
          </a:prstGeom>
        </p:spPr>
      </p:pic>
    </p:spTree>
    <p:extLst>
      <p:ext uri="{BB962C8B-B14F-4D97-AF65-F5344CB8AC3E}">
        <p14:creationId xmlns:p14="http://schemas.microsoft.com/office/powerpoint/2010/main" val="18071018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Edit a Resource: </a:t>
            </a:r>
            <a:r>
              <a:rPr lang="en-US" sz="2400" b="0" i="1" dirty="0" smtClean="0">
                <a:solidFill>
                  <a:schemeClr val="tx2">
                    <a:lumMod val="40000"/>
                    <a:lumOff val="60000"/>
                  </a:schemeClr>
                </a:solidFill>
              </a:rPr>
              <a:t>Selecting </a:t>
            </a:r>
            <a:r>
              <a:rPr lang="en-US" sz="2400" b="0" i="1" dirty="0">
                <a:solidFill>
                  <a:schemeClr val="tx2">
                    <a:lumMod val="40000"/>
                    <a:lumOff val="60000"/>
                  </a:schemeClr>
                </a:solidFill>
              </a:rPr>
              <a:t>a</a:t>
            </a:r>
            <a:r>
              <a:rPr lang="en-US" sz="2400" b="0" i="1" dirty="0" smtClean="0">
                <a:solidFill>
                  <a:schemeClr val="tx2">
                    <a:lumMod val="40000"/>
                    <a:lumOff val="60000"/>
                  </a:schemeClr>
                </a:solidFill>
              </a:rPr>
              <a:t>pplications</a:t>
            </a:r>
            <a:endParaRPr lang="en-US" sz="2400" b="0" i="1" dirty="0">
              <a:solidFill>
                <a:schemeClr val="tx2">
                  <a:lumMod val="40000"/>
                  <a:lumOff val="60000"/>
                </a:schemeClr>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4069645" y="1579563"/>
            <a:ext cx="7962900" cy="546100"/>
          </a:xfrm>
          <a:prstGeom prst="rect">
            <a:avLst/>
          </a:prstGeom>
        </p:spPr>
      </p:pic>
      <p:pic>
        <p:nvPicPr>
          <p:cNvPr id="4" name="Picture 3"/>
          <p:cNvPicPr>
            <a:picLocks noChangeAspect="1"/>
          </p:cNvPicPr>
          <p:nvPr/>
        </p:nvPicPr>
        <p:blipFill>
          <a:blip r:embed="rId3"/>
          <a:stretch>
            <a:fillRect/>
          </a:stretch>
        </p:blipFill>
        <p:spPr>
          <a:xfrm>
            <a:off x="369710" y="1382889"/>
            <a:ext cx="8432800" cy="4445000"/>
          </a:xfrm>
          <a:prstGeom prst="rect">
            <a:avLst/>
          </a:prstGeom>
        </p:spPr>
      </p:pic>
    </p:spTree>
    <p:extLst>
      <p:ext uri="{BB962C8B-B14F-4D97-AF65-F5344CB8AC3E}">
        <p14:creationId xmlns:p14="http://schemas.microsoft.com/office/powerpoint/2010/main" val="26938975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Edit a Resources: </a:t>
            </a:r>
            <a:r>
              <a:rPr lang="en-US" sz="2400" b="0" i="1" dirty="0" smtClean="0">
                <a:solidFill>
                  <a:schemeClr val="tx2">
                    <a:lumMod val="40000"/>
                    <a:lumOff val="60000"/>
                  </a:schemeClr>
                </a:solidFill>
              </a:rPr>
              <a:t>Selecting applications: saving</a:t>
            </a:r>
            <a:endParaRPr lang="en-US" sz="2400" b="0" i="1" dirty="0">
              <a:solidFill>
                <a:schemeClr val="tx2">
                  <a:lumMod val="40000"/>
                  <a:lumOff val="60000"/>
                </a:schemeClr>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4069645" y="1579563"/>
            <a:ext cx="7962900" cy="546100"/>
          </a:xfrm>
          <a:prstGeom prst="rect">
            <a:avLst/>
          </a:prstGeom>
        </p:spPr>
      </p:pic>
      <p:pic>
        <p:nvPicPr>
          <p:cNvPr id="4" name="Picture 3"/>
          <p:cNvPicPr>
            <a:picLocks noChangeAspect="1"/>
          </p:cNvPicPr>
          <p:nvPr/>
        </p:nvPicPr>
        <p:blipFill>
          <a:blip r:embed="rId3"/>
          <a:stretch>
            <a:fillRect/>
          </a:stretch>
        </p:blipFill>
        <p:spPr>
          <a:xfrm>
            <a:off x="531639" y="1410229"/>
            <a:ext cx="8420100" cy="4330700"/>
          </a:xfrm>
          <a:prstGeom prst="rect">
            <a:avLst/>
          </a:prstGeom>
        </p:spPr>
      </p:pic>
      <p:sp>
        <p:nvSpPr>
          <p:cNvPr id="7" name="Rectangle 6"/>
          <p:cNvSpPr/>
          <p:nvPr/>
        </p:nvSpPr>
        <p:spPr>
          <a:xfrm>
            <a:off x="4849640" y="1721556"/>
            <a:ext cx="1669693" cy="409758"/>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6176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Applications</a:t>
            </a:r>
            <a:endParaRPr lang="en-US" sz="2400" b="0" i="1" dirty="0">
              <a:solidFill>
                <a:schemeClr val="tx2">
                  <a:lumMod val="40000"/>
                  <a:lumOff val="60000"/>
                </a:schemeClr>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15083" y="1238451"/>
            <a:ext cx="7550622" cy="6740308"/>
          </a:xfrm>
          <a:prstGeom prst="rect">
            <a:avLst/>
          </a:prstGeom>
          <a:noFill/>
        </p:spPr>
        <p:txBody>
          <a:bodyPr wrap="square" rtlCol="0">
            <a:spAutoFit/>
          </a:bodyPr>
          <a:lstStyle/>
          <a:p>
            <a:r>
              <a:rPr lang="en-US" dirty="0" smtClean="0"/>
              <a:t>Applications should be chosen thoughtfully and descriptions composed using language that will be understandable by the target audience/community.</a:t>
            </a:r>
          </a:p>
          <a:p>
            <a:endParaRPr lang="en-US" dirty="0"/>
          </a:p>
          <a:p>
            <a:r>
              <a:rPr lang="en-US" dirty="0" smtClean="0"/>
              <a:t>For Expert entries, you might want to list a few recent publications/products relevant to the Application .</a:t>
            </a:r>
          </a:p>
          <a:p>
            <a:endParaRPr lang="en-US" dirty="0"/>
          </a:p>
          <a:p>
            <a:r>
              <a:rPr lang="en-US" dirty="0" smtClean="0"/>
              <a:t>ORSP administrators will review and collaboratively edit the suggested language to ensure that:</a:t>
            </a:r>
          </a:p>
          <a:p>
            <a:pPr marL="285750" indent="-285750">
              <a:buFont typeface="Arial"/>
              <a:buChar char="•"/>
            </a:pPr>
            <a:r>
              <a:rPr lang="en-US" dirty="0" smtClean="0"/>
              <a:t>It is understandable to a non-technical audience</a:t>
            </a:r>
          </a:p>
          <a:p>
            <a:pPr marL="285750" indent="-285750">
              <a:buFont typeface="Arial"/>
              <a:buChar char="•"/>
            </a:pPr>
            <a:r>
              <a:rPr lang="en-US" dirty="0" smtClean="0"/>
              <a:t>It uses terms recognizable by those knowledgeable about the issues</a:t>
            </a:r>
          </a:p>
          <a:p>
            <a:pPr marL="285750" indent="-285750">
              <a:buFont typeface="Arial"/>
              <a:buChar char="•"/>
            </a:pPr>
            <a:r>
              <a:rPr lang="en-US" dirty="0" smtClean="0"/>
              <a:t>It is technically accurate</a:t>
            </a:r>
          </a:p>
          <a:p>
            <a:pPr marL="285750" indent="-285750">
              <a:buFont typeface="Arial"/>
              <a:buChar char="•"/>
            </a:pPr>
            <a:endParaRPr lang="en-US" dirty="0"/>
          </a:p>
          <a:p>
            <a:r>
              <a:rPr lang="en-US" dirty="0" smtClean="0"/>
              <a:t>Includes 7 Target Industries of the Mississippi Development Authority (MDA)</a:t>
            </a:r>
          </a:p>
          <a:p>
            <a:pPr marL="285750" indent="-285750">
              <a:buFont typeface="Arial"/>
              <a:buChar char="•"/>
            </a:pPr>
            <a:r>
              <a:rPr lang="en-US" dirty="0" smtClean="0"/>
              <a:t>Advanced Manufacturing</a:t>
            </a:r>
          </a:p>
          <a:p>
            <a:pPr marL="285750" indent="-285750">
              <a:buFont typeface="Arial"/>
              <a:buChar char="•"/>
            </a:pPr>
            <a:r>
              <a:rPr lang="en-US" dirty="0" smtClean="0"/>
              <a:t>Aerospace</a:t>
            </a:r>
          </a:p>
          <a:p>
            <a:pPr marL="285750" indent="-285750">
              <a:buFont typeface="Arial"/>
              <a:buChar char="•"/>
            </a:pPr>
            <a:r>
              <a:rPr lang="en-US" dirty="0" smtClean="0"/>
              <a:t>Agribusiness</a:t>
            </a:r>
          </a:p>
          <a:p>
            <a:pPr marL="285750" indent="-285750">
              <a:buFont typeface="Arial"/>
              <a:buChar char="•"/>
            </a:pPr>
            <a:r>
              <a:rPr lang="en-US" dirty="0" smtClean="0"/>
              <a:t>Automotive</a:t>
            </a:r>
          </a:p>
          <a:p>
            <a:pPr marL="285750" indent="-285750">
              <a:buFont typeface="Arial"/>
              <a:buChar char="•"/>
            </a:pPr>
            <a:r>
              <a:rPr lang="en-US" dirty="0" smtClean="0"/>
              <a:t>Energy</a:t>
            </a:r>
          </a:p>
          <a:p>
            <a:pPr marL="285750" indent="-285750">
              <a:buFont typeface="Arial"/>
              <a:buChar char="•"/>
            </a:pPr>
            <a:r>
              <a:rPr lang="en-US" dirty="0" smtClean="0"/>
              <a:t>Healthcare</a:t>
            </a:r>
          </a:p>
          <a:p>
            <a:pPr marL="285750" indent="-285750">
              <a:buFont typeface="Arial"/>
              <a:buChar char="•"/>
            </a:pPr>
            <a:r>
              <a:rPr lang="en-US" dirty="0" smtClean="0"/>
              <a:t>Shipbuilding</a:t>
            </a:r>
          </a:p>
          <a:p>
            <a:pPr marL="285750" indent="-285750">
              <a:buFont typeface="Arial"/>
              <a:buChar char="•"/>
            </a:pPr>
            <a:endParaRPr lang="en-US" dirty="0" smtClean="0"/>
          </a:p>
          <a:p>
            <a:pPr marL="285750" indent="-285750">
              <a:buFont typeface="Arial"/>
              <a:buChar char="•"/>
            </a:pPr>
            <a:endParaRPr lang="en-US" dirty="0" smtClean="0"/>
          </a:p>
          <a:p>
            <a:endParaRPr lang="en-US" dirty="0"/>
          </a:p>
          <a:p>
            <a:endParaRPr lang="en-US" dirty="0"/>
          </a:p>
        </p:txBody>
      </p:sp>
    </p:spTree>
    <p:extLst>
      <p:ext uri="{BB962C8B-B14F-4D97-AF65-F5344CB8AC3E}">
        <p14:creationId xmlns:p14="http://schemas.microsoft.com/office/powerpoint/2010/main" val="34588503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t>What Kinds of Resources Should Be Listed?</a:t>
            </a:r>
            <a:endParaRPr lang="en-US" sz="2800" b="0" dirty="0"/>
          </a:p>
        </p:txBody>
      </p:sp>
      <p:sp>
        <p:nvSpPr>
          <p:cNvPr id="4" name="Rectangle 3"/>
          <p:cNvSpPr/>
          <p:nvPr/>
        </p:nvSpPr>
        <p:spPr>
          <a:xfrm>
            <a:off x="827972" y="1297038"/>
            <a:ext cx="7935028" cy="5047535"/>
          </a:xfrm>
          <a:prstGeom prst="rect">
            <a:avLst/>
          </a:prstGeom>
        </p:spPr>
        <p:txBody>
          <a:bodyPr wrap="square">
            <a:spAutoFit/>
          </a:bodyPr>
          <a:lstStyle/>
          <a:p>
            <a:pPr marL="342900" indent="-342900">
              <a:lnSpc>
                <a:spcPct val="150000"/>
              </a:lnSpc>
              <a:buFont typeface="Arial"/>
              <a:buChar char="•"/>
            </a:pPr>
            <a:r>
              <a:rPr lang="en-US" sz="2400" dirty="0" smtClean="0"/>
              <a:t>Resources that others outside of your department might want (to requests/negotiate) access to</a:t>
            </a:r>
          </a:p>
          <a:p>
            <a:pPr marL="342900" indent="-342900">
              <a:lnSpc>
                <a:spcPct val="150000"/>
              </a:lnSpc>
              <a:buFont typeface="Arial"/>
              <a:buChar char="•"/>
            </a:pPr>
            <a:r>
              <a:rPr lang="en-US" sz="2400" dirty="0" smtClean="0"/>
              <a:t>Services that others might want access to</a:t>
            </a:r>
          </a:p>
          <a:p>
            <a:pPr marL="342900" indent="-342900">
              <a:lnSpc>
                <a:spcPct val="150000"/>
              </a:lnSpc>
              <a:buFont typeface="Arial"/>
              <a:buChar char="•"/>
            </a:pPr>
            <a:r>
              <a:rPr lang="en-US" sz="2400" dirty="0" smtClean="0"/>
              <a:t>Capabilities that others might need to know about</a:t>
            </a:r>
          </a:p>
          <a:p>
            <a:pPr marL="342900" indent="-342900">
              <a:lnSpc>
                <a:spcPct val="150000"/>
              </a:lnSpc>
              <a:buFont typeface="Arial"/>
              <a:buChar char="•"/>
            </a:pPr>
            <a:r>
              <a:rPr lang="en-US" sz="2400" dirty="0" smtClean="0"/>
              <a:t>Any capability that you would want to be considered for inclusion in institutional responses to outside inquiries</a:t>
            </a:r>
          </a:p>
          <a:p>
            <a:pPr marL="342900" indent="-342900">
              <a:lnSpc>
                <a:spcPct val="150000"/>
              </a:lnSpc>
              <a:buFont typeface="Arial"/>
              <a:buChar char="•"/>
            </a:pPr>
            <a:r>
              <a:rPr lang="en-US" sz="2400" dirty="0" smtClean="0"/>
              <a:t>Anything that is unique (such as a unique interdisciplinary course)</a:t>
            </a:r>
          </a:p>
          <a:p>
            <a:pPr marL="342900" indent="-342900">
              <a:lnSpc>
                <a:spcPct val="150000"/>
              </a:lnSpc>
              <a:buFont typeface="Arial"/>
              <a:buChar char="•"/>
            </a:pPr>
            <a:r>
              <a:rPr lang="en-US" sz="2400" dirty="0" smtClean="0"/>
              <a:t>Capabilities that could lead to enhanced collaboration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3583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Edit a Resource: </a:t>
            </a:r>
            <a:r>
              <a:rPr lang="en-US" sz="2400" b="0" i="1" dirty="0" smtClean="0">
                <a:solidFill>
                  <a:srgbClr val="008000"/>
                </a:solidFill>
              </a:rPr>
              <a:t>Editing categories</a:t>
            </a:r>
            <a:endParaRPr lang="en-US" sz="2400" b="0" i="1" dirty="0">
              <a:solidFill>
                <a:srgbClr val="008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1579563"/>
            <a:ext cx="9144000" cy="4974336"/>
          </a:xfrm>
          <a:prstGeom prst="rect">
            <a:avLst/>
          </a:prstGeom>
        </p:spPr>
      </p:pic>
      <p:pic>
        <p:nvPicPr>
          <p:cNvPr id="13" name="Picture 12"/>
          <p:cNvPicPr>
            <a:picLocks noChangeAspect="1"/>
          </p:cNvPicPr>
          <p:nvPr/>
        </p:nvPicPr>
        <p:blipFill>
          <a:blip r:embed="rId3"/>
          <a:stretch>
            <a:fillRect/>
          </a:stretch>
        </p:blipFill>
        <p:spPr>
          <a:xfrm>
            <a:off x="4069645" y="1865489"/>
            <a:ext cx="7962900" cy="546100"/>
          </a:xfrm>
          <a:prstGeom prst="rect">
            <a:avLst/>
          </a:prstGeom>
        </p:spPr>
      </p:pic>
    </p:spTree>
    <p:extLst>
      <p:ext uri="{BB962C8B-B14F-4D97-AF65-F5344CB8AC3E}">
        <p14:creationId xmlns:p14="http://schemas.microsoft.com/office/powerpoint/2010/main" val="24240042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Add a New Resource: </a:t>
            </a:r>
            <a:r>
              <a:rPr lang="en-US" sz="2400" b="0" i="1" dirty="0" smtClean="0">
                <a:solidFill>
                  <a:srgbClr val="008000"/>
                </a:solidFill>
              </a:rPr>
              <a:t>Selecting categories</a:t>
            </a:r>
            <a:endParaRPr lang="en-US" sz="2400" b="0" i="1" dirty="0">
              <a:solidFill>
                <a:srgbClr val="008000"/>
              </a:solidFill>
            </a:endParaRP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640645" y="2240845"/>
            <a:ext cx="6858000" cy="3492500"/>
          </a:xfrm>
          <a:prstGeom prst="rect">
            <a:avLst/>
          </a:prstGeom>
        </p:spPr>
      </p:pic>
      <p:sp>
        <p:nvSpPr>
          <p:cNvPr id="8" name="TextBox 7"/>
          <p:cNvSpPr txBox="1"/>
          <p:nvPr/>
        </p:nvSpPr>
        <p:spPr>
          <a:xfrm>
            <a:off x="1924755" y="5061659"/>
            <a:ext cx="2548467" cy="369332"/>
          </a:xfrm>
          <a:prstGeom prst="rect">
            <a:avLst/>
          </a:prstGeom>
          <a:noFill/>
        </p:spPr>
        <p:txBody>
          <a:bodyPr wrap="square" rtlCol="0">
            <a:spAutoFit/>
          </a:bodyPr>
          <a:lstStyle/>
          <a:p>
            <a:r>
              <a:rPr lang="en-US" dirty="0" smtClean="0">
                <a:solidFill>
                  <a:srgbClr val="800000"/>
                </a:solidFill>
              </a:rPr>
              <a:t>Remember to click Save</a:t>
            </a:r>
            <a:r>
              <a:rPr lang="en-US" dirty="0" smtClean="0"/>
              <a:t>.</a:t>
            </a:r>
            <a:endParaRPr lang="en-US" dirty="0"/>
          </a:p>
        </p:txBody>
      </p:sp>
      <p:sp>
        <p:nvSpPr>
          <p:cNvPr id="9" name="Rectangle 8"/>
          <p:cNvSpPr/>
          <p:nvPr/>
        </p:nvSpPr>
        <p:spPr>
          <a:xfrm>
            <a:off x="757417" y="5047548"/>
            <a:ext cx="1006007" cy="513834"/>
          </a:xfrm>
          <a:prstGeom prst="rect">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5195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Z-Resources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112889" y="2457580"/>
            <a:ext cx="9144000" cy="6128042"/>
          </a:xfrm>
          <a:prstGeom prst="rect">
            <a:avLst/>
          </a:prstGeom>
        </p:spPr>
      </p:pic>
      <p:sp>
        <p:nvSpPr>
          <p:cNvPr id="4" name="Rectangle 3"/>
          <p:cNvSpPr/>
          <p:nvPr/>
        </p:nvSpPr>
        <p:spPr>
          <a:xfrm>
            <a:off x="296333" y="1257251"/>
            <a:ext cx="8170334" cy="923330"/>
          </a:xfrm>
          <a:prstGeom prst="rect">
            <a:avLst/>
          </a:prstGeom>
        </p:spPr>
        <p:txBody>
          <a:bodyPr wrap="square">
            <a:spAutoFit/>
          </a:bodyPr>
          <a:lstStyle/>
          <a:p>
            <a:r>
              <a:rPr lang="en-US" dirty="0" smtClean="0"/>
              <a:t>Resources entries whose names begin with the letter “z” have names, descriptions, attributes, categories, or applications have been entered by an R2D1 novice and need to be “approved” by an R2D1 “expert”</a:t>
            </a:r>
          </a:p>
        </p:txBody>
      </p:sp>
    </p:spTree>
    <p:extLst>
      <p:ext uri="{BB962C8B-B14F-4D97-AF65-F5344CB8AC3E}">
        <p14:creationId xmlns:p14="http://schemas.microsoft.com/office/powerpoint/2010/main" val="12781342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Example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96332" y="1901130"/>
            <a:ext cx="3895014" cy="1477328"/>
          </a:xfrm>
          <a:prstGeom prst="rect">
            <a:avLst/>
          </a:prstGeom>
        </p:spPr>
        <p:txBody>
          <a:bodyPr wrap="square">
            <a:spAutoFit/>
          </a:bodyPr>
          <a:lstStyle/>
          <a:p>
            <a:r>
              <a:rPr lang="en-US" dirty="0" smtClean="0"/>
              <a:t>Reuters news article on 2/24 says GE plans to </a:t>
            </a:r>
            <a:r>
              <a:rPr lang="en-US" dirty="0"/>
              <a:t>spend another $10B on energy research by </a:t>
            </a:r>
            <a:r>
              <a:rPr lang="en-US" dirty="0" smtClean="0"/>
              <a:t>2020 to advance waterless </a:t>
            </a:r>
            <a:r>
              <a:rPr lang="en-US" dirty="0" err="1" smtClean="0"/>
              <a:t>fracking</a:t>
            </a:r>
            <a:r>
              <a:rPr lang="en-US" dirty="0" smtClean="0"/>
              <a:t> and gas turbine efficiency.</a:t>
            </a:r>
            <a:endParaRPr lang="en-US" dirty="0"/>
          </a:p>
          <a:p>
            <a:r>
              <a:rPr lang="en-US" dirty="0"/>
              <a:t> </a:t>
            </a:r>
          </a:p>
        </p:txBody>
      </p:sp>
      <p:sp>
        <p:nvSpPr>
          <p:cNvPr id="5" name="Rectangle 4"/>
          <p:cNvSpPr/>
          <p:nvPr/>
        </p:nvSpPr>
        <p:spPr>
          <a:xfrm>
            <a:off x="250594" y="6073169"/>
            <a:ext cx="8015111" cy="646331"/>
          </a:xfrm>
          <a:prstGeom prst="rect">
            <a:avLst/>
          </a:prstGeom>
        </p:spPr>
        <p:txBody>
          <a:bodyPr wrap="square">
            <a:spAutoFit/>
          </a:bodyPr>
          <a:lstStyle/>
          <a:p>
            <a:r>
              <a:rPr lang="en-US" dirty="0"/>
              <a:t> </a:t>
            </a:r>
            <a:r>
              <a:rPr lang="en-US" sz="1100" u="sng" dirty="0">
                <a:hlinkClick r:id="rId2"/>
              </a:rPr>
              <a:t>http://www.reuters.com/article/2014/02/24/us-ge-spending-</a:t>
            </a:r>
            <a:r>
              <a:rPr lang="en-US" sz="1100" u="sng" dirty="0" smtClean="0">
                <a:hlinkClick r:id="rId2"/>
              </a:rPr>
              <a:t>idUSBREA1N0JA20140224</a:t>
            </a:r>
            <a:endParaRPr lang="en-US" sz="1100" dirty="0" smtClean="0"/>
          </a:p>
          <a:p>
            <a:endParaRPr lang="en-US" dirty="0"/>
          </a:p>
        </p:txBody>
      </p:sp>
      <p:pic>
        <p:nvPicPr>
          <p:cNvPr id="7" name="Picture 6"/>
          <p:cNvPicPr>
            <a:picLocks noChangeAspect="1"/>
          </p:cNvPicPr>
          <p:nvPr/>
        </p:nvPicPr>
        <p:blipFill>
          <a:blip r:embed="rId3"/>
          <a:stretch>
            <a:fillRect/>
          </a:stretch>
        </p:blipFill>
        <p:spPr>
          <a:xfrm>
            <a:off x="4191346" y="364101"/>
            <a:ext cx="4952654" cy="4896556"/>
          </a:xfrm>
          <a:prstGeom prst="rect">
            <a:avLst/>
          </a:prstGeom>
        </p:spPr>
      </p:pic>
    </p:spTree>
    <p:extLst>
      <p:ext uri="{BB962C8B-B14F-4D97-AF65-F5344CB8AC3E}">
        <p14:creationId xmlns:p14="http://schemas.microsoft.com/office/powerpoint/2010/main" val="3309969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Example #2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635000" y="1378207"/>
            <a:ext cx="6619521" cy="5273518"/>
          </a:xfrm>
          <a:prstGeom prst="rect">
            <a:avLst/>
          </a:prstGeom>
        </p:spPr>
      </p:pic>
    </p:spTree>
    <p:extLst>
      <p:ext uri="{BB962C8B-B14F-4D97-AF65-F5344CB8AC3E}">
        <p14:creationId xmlns:p14="http://schemas.microsoft.com/office/powerpoint/2010/main" val="184412656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Example of Using R2D1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64443" y="1356872"/>
            <a:ext cx="8170334" cy="4801315"/>
          </a:xfrm>
          <a:prstGeom prst="rect">
            <a:avLst/>
          </a:prstGeom>
        </p:spPr>
        <p:txBody>
          <a:bodyPr wrap="square">
            <a:spAutoFit/>
          </a:bodyPr>
          <a:lstStyle/>
          <a:p>
            <a:r>
              <a:rPr lang="en-US" dirty="0"/>
              <a:t> </a:t>
            </a:r>
          </a:p>
          <a:p>
            <a:r>
              <a:rPr lang="en-US" cap="small" dirty="0"/>
              <a:t>waterless </a:t>
            </a:r>
            <a:r>
              <a:rPr lang="en-US" cap="small" dirty="0" err="1"/>
              <a:t>fracking</a:t>
            </a:r>
            <a:endParaRPr lang="en-US" dirty="0"/>
          </a:p>
          <a:p>
            <a:pPr lvl="0"/>
            <a:r>
              <a:rPr lang="en-US" dirty="0"/>
              <a:t>GE wants to explore how to use economically use CO2 (or propane) instead of water for </a:t>
            </a:r>
            <a:r>
              <a:rPr lang="en-US" dirty="0" err="1" smtClean="0"/>
              <a:t>fracking</a:t>
            </a:r>
            <a:endParaRPr lang="en-US" dirty="0" smtClean="0"/>
          </a:p>
          <a:p>
            <a:pPr lvl="0"/>
            <a:endParaRPr lang="en-US" dirty="0"/>
          </a:p>
          <a:p>
            <a:pPr marL="742950" lvl="1" indent="-285750">
              <a:buFont typeface="Arial"/>
              <a:buChar char="•"/>
            </a:pPr>
            <a:r>
              <a:rPr lang="en-US" dirty="0"/>
              <a:t>collect CO2 at the wellhead, recycle it, </a:t>
            </a:r>
            <a:r>
              <a:rPr lang="en-US" dirty="0" err="1"/>
              <a:t>frack</a:t>
            </a:r>
            <a:r>
              <a:rPr lang="en-US" dirty="0"/>
              <a:t> again, and repeat</a:t>
            </a:r>
          </a:p>
          <a:p>
            <a:pPr marL="742950" lvl="1" indent="-285750">
              <a:buFont typeface="Arial"/>
              <a:buChar char="•"/>
            </a:pPr>
            <a:r>
              <a:rPr lang="en-US" dirty="0"/>
              <a:t>A key challenge will be to help the CO2 carry </a:t>
            </a:r>
            <a:r>
              <a:rPr lang="en-US" dirty="0" err="1"/>
              <a:t>proppant</a:t>
            </a:r>
            <a:r>
              <a:rPr lang="en-US" dirty="0"/>
              <a:t>, a type of sand that holds open the cracks in rock so oil and natural gas can escape, much like water does in current methods.</a:t>
            </a:r>
          </a:p>
          <a:p>
            <a:r>
              <a:rPr lang="en-US" dirty="0"/>
              <a:t> </a:t>
            </a:r>
          </a:p>
          <a:p>
            <a:r>
              <a:rPr lang="en-US" cap="small" dirty="0"/>
              <a:t>gas turbine efficiency</a:t>
            </a:r>
            <a:endParaRPr lang="en-US" dirty="0"/>
          </a:p>
          <a:p>
            <a:pPr marL="285750" lvl="0" indent="-285750">
              <a:buFont typeface="Arial"/>
              <a:buChar char="•"/>
            </a:pPr>
            <a:r>
              <a:rPr lang="en-US" dirty="0"/>
              <a:t>GE also wants to boost the efficiency of its natural gas-powered turbines to 65 percent from today's 62 percent.</a:t>
            </a:r>
          </a:p>
          <a:p>
            <a:pPr marL="285750" lvl="0" indent="-285750">
              <a:buFont typeface="Arial"/>
              <a:buChar char="•"/>
            </a:pPr>
            <a:r>
              <a:rPr lang="en-US" dirty="0"/>
              <a:t>The company believes its existing research into jet engine efficiency could help significantly reach this goal</a:t>
            </a:r>
          </a:p>
          <a:p>
            <a:pPr marL="285750" lvl="0" indent="-285750">
              <a:buFont typeface="Arial"/>
              <a:buChar char="•"/>
            </a:pPr>
            <a:r>
              <a:rPr lang="en-US" dirty="0"/>
              <a:t>The company plans to study how to make wind turbine blades cheaper and more efficient through the use of different composite </a:t>
            </a:r>
            <a:r>
              <a:rPr lang="en-US" dirty="0" smtClean="0"/>
              <a:t>materials</a:t>
            </a:r>
            <a:endParaRPr lang="en-US" dirty="0"/>
          </a:p>
        </p:txBody>
      </p:sp>
      <p:sp>
        <p:nvSpPr>
          <p:cNvPr id="5" name="Rectangle 4"/>
          <p:cNvSpPr/>
          <p:nvPr/>
        </p:nvSpPr>
        <p:spPr>
          <a:xfrm>
            <a:off x="451555" y="2246610"/>
            <a:ext cx="801511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8346506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Use</a:t>
            </a:r>
            <a:endParaRPr lang="en-US" sz="2800" b="0" dirty="0"/>
          </a:p>
        </p:txBody>
      </p:sp>
      <p:sp>
        <p:nvSpPr>
          <p:cNvPr id="4" name="Rectangle 3"/>
          <p:cNvSpPr/>
          <p:nvPr/>
        </p:nvSpPr>
        <p:spPr>
          <a:xfrm>
            <a:off x="827972" y="1297038"/>
            <a:ext cx="7437733" cy="5447644"/>
          </a:xfrm>
          <a:prstGeom prst="rect">
            <a:avLst/>
          </a:prstGeom>
        </p:spPr>
        <p:txBody>
          <a:bodyPr wrap="square">
            <a:spAutoFit/>
          </a:bodyPr>
          <a:lstStyle/>
          <a:p>
            <a:pPr>
              <a:lnSpc>
                <a:spcPct val="150000"/>
              </a:lnSpc>
            </a:pPr>
            <a:r>
              <a:rPr lang="en-US" sz="2400" dirty="0" smtClean="0"/>
              <a:t>Look for resources from your area. If they are not there, create them (or contact your ORSP Research Advocate/Program Development Specialist). If they are wrong/incomplete, fix them, or contact your Research Advocate.</a:t>
            </a:r>
          </a:p>
          <a:p>
            <a:pPr>
              <a:lnSpc>
                <a:spcPct val="150000"/>
              </a:lnSpc>
            </a:pPr>
            <a:endParaRPr lang="en-US" sz="2400" dirty="0"/>
          </a:p>
          <a:p>
            <a:pPr>
              <a:lnSpc>
                <a:spcPct val="150000"/>
              </a:lnSpc>
            </a:pPr>
            <a:r>
              <a:rPr lang="en-US" sz="2400" dirty="0" smtClean="0"/>
              <a:t>E-mail Jason Hale (</a:t>
            </a:r>
            <a:r>
              <a:rPr lang="en-US" sz="2400" dirty="0" smtClean="0">
                <a:hlinkClick r:id="rId2"/>
              </a:rPr>
              <a:t>jghale@olemiss.edu</a:t>
            </a:r>
            <a:r>
              <a:rPr lang="en-US" sz="2400" dirty="0" smtClean="0"/>
              <a:t>) to:</a:t>
            </a:r>
          </a:p>
          <a:p>
            <a:pPr marL="342900" indent="-342900">
              <a:lnSpc>
                <a:spcPct val="150000"/>
              </a:lnSpc>
              <a:buFont typeface="Arial"/>
              <a:buChar char="•"/>
            </a:pPr>
            <a:r>
              <a:rPr lang="en-US" sz="2400" dirty="0" smtClean="0"/>
              <a:t>Report bugs</a:t>
            </a:r>
          </a:p>
          <a:p>
            <a:pPr marL="342900" indent="-342900">
              <a:lnSpc>
                <a:spcPct val="150000"/>
              </a:lnSpc>
              <a:buFont typeface="Arial"/>
              <a:buChar char="•"/>
            </a:pPr>
            <a:r>
              <a:rPr lang="en-US" sz="2400" dirty="0" smtClean="0"/>
              <a:t>Request enhancements</a:t>
            </a:r>
          </a:p>
          <a:p>
            <a:pPr marL="342900" indent="-342900">
              <a:lnSpc>
                <a:spcPct val="150000"/>
              </a:lnSpc>
              <a:buFont typeface="Arial"/>
              <a:buChar char="•"/>
            </a:pPr>
            <a:r>
              <a:rPr lang="en-US" sz="2400" dirty="0" smtClean="0"/>
              <a:t>Ask questions</a:t>
            </a:r>
          </a:p>
          <a:p>
            <a:endParaRPr lang="en-US" sz="24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9763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437733" cy="736566"/>
          </a:xfrm>
        </p:spPr>
        <p:txBody>
          <a:bodyPr anchor="t">
            <a:normAutofit/>
          </a:bodyPr>
          <a:lstStyle/>
          <a:p>
            <a:pPr algn="l"/>
            <a:r>
              <a:rPr lang="en-US" sz="2800" b="0" dirty="0" smtClean="0"/>
              <a:t>What Kinds of Resources Should NOT Be Listed</a:t>
            </a:r>
            <a:endParaRPr lang="en-US" sz="2800" b="0" dirty="0"/>
          </a:p>
        </p:txBody>
      </p:sp>
      <p:sp>
        <p:nvSpPr>
          <p:cNvPr id="4" name="Rectangle 3"/>
          <p:cNvSpPr/>
          <p:nvPr/>
        </p:nvSpPr>
        <p:spPr>
          <a:xfrm>
            <a:off x="827972" y="1297038"/>
            <a:ext cx="7935028" cy="6155530"/>
          </a:xfrm>
          <a:prstGeom prst="rect">
            <a:avLst/>
          </a:prstGeom>
        </p:spPr>
        <p:txBody>
          <a:bodyPr wrap="square">
            <a:spAutoFit/>
          </a:bodyPr>
          <a:lstStyle/>
          <a:p>
            <a:pPr marL="342900" indent="-342900">
              <a:lnSpc>
                <a:spcPct val="150000"/>
              </a:lnSpc>
              <a:buFont typeface="Arial"/>
              <a:buChar char="•"/>
            </a:pPr>
            <a:r>
              <a:rPr lang="en-US" sz="2400" dirty="0" smtClean="0"/>
              <a:t>Commodities and supplies</a:t>
            </a:r>
          </a:p>
          <a:p>
            <a:pPr marL="342900" indent="-342900">
              <a:lnSpc>
                <a:spcPct val="150000"/>
              </a:lnSpc>
              <a:buFont typeface="Arial"/>
              <a:buChar char="•"/>
            </a:pPr>
            <a:r>
              <a:rPr lang="en-US" sz="2400" dirty="0" smtClean="0"/>
              <a:t>Common or standard office or lab equipment (printers, desktop computers, administrative departmental servers, golf carts)</a:t>
            </a:r>
          </a:p>
          <a:p>
            <a:pPr marL="342900" indent="-342900">
              <a:lnSpc>
                <a:spcPct val="150000"/>
              </a:lnSpc>
              <a:buFont typeface="Arial"/>
              <a:buChar char="•"/>
            </a:pPr>
            <a:r>
              <a:rPr lang="en-US" sz="2400" dirty="0" smtClean="0"/>
              <a:t>Courses that are only offered to students in your own department </a:t>
            </a:r>
          </a:p>
          <a:p>
            <a:pPr marL="342900" indent="-342900">
              <a:lnSpc>
                <a:spcPct val="150000"/>
              </a:lnSpc>
              <a:buFont typeface="Arial"/>
              <a:buChar char="•"/>
            </a:pPr>
            <a:r>
              <a:rPr lang="en-US" sz="2400" dirty="0" smtClean="0"/>
              <a:t>Resources that are too specialized or un-accessible to be of interest to others</a:t>
            </a:r>
          </a:p>
          <a:p>
            <a:pPr>
              <a:lnSpc>
                <a:spcPct val="150000"/>
              </a:lnSpc>
            </a:pPr>
            <a:endParaRPr lang="en-US" sz="2400" dirty="0" smtClean="0"/>
          </a:p>
          <a:p>
            <a:pPr marL="342900" indent="-342900">
              <a:lnSpc>
                <a:spcPct val="150000"/>
              </a:lnSpc>
              <a:buFont typeface="Arial"/>
              <a:buChar char="•"/>
            </a:pPr>
            <a:endParaRPr lang="en-US" sz="2400" dirty="0" smtClean="0"/>
          </a:p>
          <a:p>
            <a:pPr>
              <a:lnSpc>
                <a:spcPct val="150000"/>
              </a:lnSpc>
            </a:pPr>
            <a:endParaRPr lang="en-US" sz="24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2025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Glossary of Terms</a:t>
            </a:r>
            <a:endParaRPr lang="en-US" sz="2800" b="0" dirty="0"/>
          </a:p>
        </p:txBody>
      </p:sp>
      <p:sp>
        <p:nvSpPr>
          <p:cNvPr id="4" name="Rectangle 3"/>
          <p:cNvSpPr/>
          <p:nvPr/>
        </p:nvSpPr>
        <p:spPr>
          <a:xfrm>
            <a:off x="827972" y="1297038"/>
            <a:ext cx="7935028" cy="5101397"/>
          </a:xfrm>
          <a:prstGeom prst="rect">
            <a:avLst/>
          </a:prstGeom>
        </p:spPr>
        <p:txBody>
          <a:bodyPr wrap="square">
            <a:spAutoFit/>
          </a:bodyPr>
          <a:lstStyle/>
          <a:p>
            <a:pPr marL="285750" indent="-285750">
              <a:lnSpc>
                <a:spcPct val="150000"/>
              </a:lnSpc>
              <a:buFont typeface="Arial"/>
              <a:buChar char="•"/>
            </a:pPr>
            <a:r>
              <a:rPr lang="en-US" sz="2000" b="1" dirty="0" smtClean="0"/>
              <a:t>Entries</a:t>
            </a:r>
            <a:r>
              <a:rPr lang="en-US" sz="2000" dirty="0" smtClean="0"/>
              <a:t> are records/listings in the R2D1 </a:t>
            </a:r>
            <a:r>
              <a:rPr lang="en-US" sz="2000" b="1" dirty="0" smtClean="0"/>
              <a:t>Directory</a:t>
            </a:r>
            <a:r>
              <a:rPr lang="en-US" sz="2000" dirty="0" smtClean="0"/>
              <a:t>. </a:t>
            </a:r>
          </a:p>
          <a:p>
            <a:pPr marL="285750" indent="-285750">
              <a:lnSpc>
                <a:spcPct val="150000"/>
              </a:lnSpc>
              <a:buFont typeface="Arial"/>
              <a:buChar char="•"/>
            </a:pPr>
            <a:r>
              <a:rPr lang="en-US" sz="2000" dirty="0" smtClean="0"/>
              <a:t>Each R2D1 </a:t>
            </a:r>
            <a:r>
              <a:rPr lang="en-US" sz="2000" b="1" dirty="0" smtClean="0"/>
              <a:t>Entry</a:t>
            </a:r>
            <a:r>
              <a:rPr lang="en-US" sz="2000" dirty="0" smtClean="0"/>
              <a:t> represents a corresponding real-world resource.</a:t>
            </a:r>
          </a:p>
          <a:p>
            <a:pPr marL="285750" indent="-285750">
              <a:lnSpc>
                <a:spcPct val="150000"/>
              </a:lnSpc>
              <a:buFont typeface="Arial"/>
              <a:buChar char="•"/>
            </a:pPr>
            <a:r>
              <a:rPr lang="en-US" sz="2000" dirty="0" smtClean="0"/>
              <a:t>Each real-world </a:t>
            </a:r>
            <a:r>
              <a:rPr lang="en-US" sz="2000" b="1" dirty="0"/>
              <a:t>R</a:t>
            </a:r>
            <a:r>
              <a:rPr lang="en-US" sz="2000" b="1" dirty="0" smtClean="0"/>
              <a:t>esource</a:t>
            </a:r>
            <a:r>
              <a:rPr lang="en-US" sz="2000" dirty="0" smtClean="0"/>
              <a:t> should be represented by only 1 directory </a:t>
            </a:r>
            <a:r>
              <a:rPr lang="en-US" sz="2000" b="1" dirty="0" smtClean="0"/>
              <a:t>Entry.</a:t>
            </a:r>
            <a:endParaRPr lang="en-US" sz="2000" dirty="0" smtClean="0"/>
          </a:p>
          <a:p>
            <a:pPr marL="285750" indent="-285750">
              <a:lnSpc>
                <a:spcPct val="150000"/>
              </a:lnSpc>
              <a:buFont typeface="Arial"/>
              <a:buChar char="•"/>
            </a:pPr>
            <a:r>
              <a:rPr lang="en-US" sz="2000" dirty="0" smtClean="0"/>
              <a:t>An Entry may have a 1 or 2 </a:t>
            </a:r>
            <a:r>
              <a:rPr lang="en-US" sz="2000" b="1" dirty="0" smtClean="0"/>
              <a:t>Categories</a:t>
            </a:r>
            <a:r>
              <a:rPr lang="en-US" sz="2000" dirty="0" smtClean="0"/>
              <a:t> that tell the what TYPE the real-world resource is. (</a:t>
            </a:r>
            <a:r>
              <a:rPr lang="en-US" sz="2000" i="1" dirty="0" smtClean="0"/>
              <a:t>e.g., Instrumentation, Program</a:t>
            </a:r>
            <a:r>
              <a:rPr lang="en-US" sz="2000" dirty="0" smtClean="0"/>
              <a:t>). </a:t>
            </a:r>
          </a:p>
          <a:p>
            <a:pPr marL="285750" indent="-285750">
              <a:lnSpc>
                <a:spcPct val="150000"/>
              </a:lnSpc>
              <a:buFont typeface="Arial"/>
              <a:buChar char="•"/>
            </a:pPr>
            <a:r>
              <a:rPr lang="en-US" sz="2000" dirty="0" smtClean="0"/>
              <a:t>An Entry may have zero or many </a:t>
            </a:r>
            <a:r>
              <a:rPr lang="en-US" sz="2000" b="1" dirty="0" smtClean="0"/>
              <a:t>Applications</a:t>
            </a:r>
            <a:r>
              <a:rPr lang="en-US" sz="2000" dirty="0" smtClean="0"/>
              <a:t> that tell what kinds of problems the corresponding real-world resource can address (</a:t>
            </a:r>
            <a:r>
              <a:rPr lang="en-US" sz="2000" i="1" dirty="0" smtClean="0"/>
              <a:t>e.g., Energy Development</a:t>
            </a:r>
            <a:r>
              <a:rPr lang="en-US" sz="2000" dirty="0" smtClean="0"/>
              <a:t>, </a:t>
            </a:r>
            <a:r>
              <a:rPr lang="en-US" sz="2000" i="1" dirty="0" smtClean="0"/>
              <a:t>Space Exploration</a:t>
            </a:r>
            <a:r>
              <a:rPr lang="en-US" sz="2000" dirty="0" smtClean="0"/>
              <a:t>, </a:t>
            </a:r>
            <a:r>
              <a:rPr lang="en-US" sz="2000" i="1" dirty="0" smtClean="0"/>
              <a:t>Environmental Protection/Remediation, etc.</a:t>
            </a:r>
            <a:r>
              <a:rPr lang="en-US" sz="2000" dirty="0" smtClean="0"/>
              <a:t>)</a:t>
            </a:r>
          </a:p>
          <a:p>
            <a:pPr marL="285750" indent="-285750">
              <a:lnSpc>
                <a:spcPct val="150000"/>
              </a:lnSpc>
              <a:buFont typeface="Arial"/>
              <a:buChar char="•"/>
            </a:pPr>
            <a:endParaRPr lang="en-US"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0940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smtClean="0"/>
              <a:t>How to Log In</a:t>
            </a:r>
            <a:endParaRPr lang="en-US" sz="2800" b="0" dirty="0"/>
          </a:p>
        </p:txBody>
      </p:sp>
      <p:sp>
        <p:nvSpPr>
          <p:cNvPr id="4" name="Rectangle 3"/>
          <p:cNvSpPr/>
          <p:nvPr/>
        </p:nvSpPr>
        <p:spPr>
          <a:xfrm>
            <a:off x="827972" y="1164526"/>
            <a:ext cx="7437733" cy="1015663"/>
          </a:xfrm>
          <a:prstGeom prst="rect">
            <a:avLst/>
          </a:prstGeom>
        </p:spPr>
        <p:txBody>
          <a:bodyPr wrap="square">
            <a:spAutoFit/>
          </a:bodyPr>
          <a:lstStyle/>
          <a:p>
            <a:pPr>
              <a:lnSpc>
                <a:spcPct val="150000"/>
              </a:lnSpc>
            </a:pPr>
            <a:r>
              <a:rPr lang="en-US" sz="2400" dirty="0" smtClean="0">
                <a:hlinkClick r:id="rId2"/>
              </a:rPr>
              <a:t>www.research.olemiss.edu</a:t>
            </a:r>
            <a:r>
              <a:rPr lang="en-US" sz="2400" dirty="0">
                <a:hlinkClick r:id="rId2"/>
              </a:rPr>
              <a:t>/</a:t>
            </a:r>
            <a:r>
              <a:rPr lang="en-US" sz="2400" dirty="0" smtClean="0">
                <a:hlinkClick r:id="rId2"/>
              </a:rPr>
              <a:t>R2D1</a:t>
            </a:r>
            <a:r>
              <a:rPr lang="en-US" sz="2400" dirty="0" smtClean="0"/>
              <a:t>  </a:t>
            </a:r>
          </a:p>
          <a:p>
            <a:endParaRPr lang="en-US" sz="2400" dirty="0" smtClean="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203700" y="2010218"/>
            <a:ext cx="4533900" cy="4593782"/>
          </a:xfrm>
          <a:prstGeom prst="rect">
            <a:avLst/>
          </a:prstGeom>
        </p:spPr>
      </p:pic>
    </p:spTree>
    <p:extLst>
      <p:ext uri="{BB962C8B-B14F-4D97-AF65-F5344CB8AC3E}">
        <p14:creationId xmlns:p14="http://schemas.microsoft.com/office/powerpoint/2010/main" val="402507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9617</TotalTime>
  <Words>1788</Words>
  <Application>Microsoft Office PowerPoint</Application>
  <PresentationFormat>On-screen Show (4:3)</PresentationFormat>
  <Paragraphs>218</Paragraphs>
  <Slides>66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Orbit</vt:lpstr>
      <vt:lpstr>PowerPoint Presentation</vt:lpstr>
      <vt:lpstr>What We will Do</vt:lpstr>
      <vt:lpstr>What is the Research Resources Directory (R2D1)?</vt:lpstr>
      <vt:lpstr>Why Has the R2D1 Directory Been Created?</vt:lpstr>
      <vt:lpstr>What R2D1 is NOT</vt:lpstr>
      <vt:lpstr>What Kinds of Resources Should Be Listed?</vt:lpstr>
      <vt:lpstr>What Kinds of Resources Should NOT Be Listed</vt:lpstr>
      <vt:lpstr>Glossary of Terms</vt:lpstr>
      <vt:lpstr>How to Log In</vt:lpstr>
      <vt:lpstr>View All Resources</vt:lpstr>
      <vt:lpstr>View Summary of a Resource</vt:lpstr>
      <vt:lpstr>View Summary of a Resource</vt:lpstr>
      <vt:lpstr>View Summary of a Resource</vt:lpstr>
      <vt:lpstr>View Full Listing of a Resource</vt:lpstr>
      <vt:lpstr>Categories</vt:lpstr>
      <vt:lpstr>Categories</vt:lpstr>
      <vt:lpstr>Categories (continued)</vt:lpstr>
      <vt:lpstr>Categories (continued)</vt:lpstr>
      <vt:lpstr>Categories (continued)</vt:lpstr>
      <vt:lpstr>Categories (continued)</vt:lpstr>
      <vt:lpstr>Applications</vt:lpstr>
      <vt:lpstr>Applications</vt:lpstr>
      <vt:lpstr>To Go Back to Resource Listing: Back to Search</vt:lpstr>
      <vt:lpstr>Back to Search</vt:lpstr>
      <vt:lpstr>To Start Over: Home</vt:lpstr>
      <vt:lpstr>Home</vt:lpstr>
      <vt:lpstr>Where Do Resource Directory Entries Originate?</vt:lpstr>
      <vt:lpstr>Where Do Resource Directory Entries Originate?</vt:lpstr>
      <vt:lpstr>Origin Type: SAP</vt:lpstr>
      <vt:lpstr>Origin Type: Directory User</vt:lpstr>
      <vt:lpstr>View Resources Staring with a Given Letter….</vt:lpstr>
      <vt:lpstr>View Resources Staring with a Given Letter….</vt:lpstr>
      <vt:lpstr>To Browse Forward or Backward within a Listing</vt:lpstr>
      <vt:lpstr>View Resources by Category</vt:lpstr>
      <vt:lpstr>View Resources by Category</vt:lpstr>
      <vt:lpstr>View Resources by Application</vt:lpstr>
      <vt:lpstr>View Resources by Application</vt:lpstr>
      <vt:lpstr>View Resources by Origin Type</vt:lpstr>
      <vt:lpstr>View Resources by Origin Type</vt:lpstr>
      <vt:lpstr>Exercise Using Filters to Narrow the Listing</vt:lpstr>
      <vt:lpstr>Exercise Using Filters to Narrow the Listing</vt:lpstr>
      <vt:lpstr>Exercise Using Filters to Narrow the Listing: Results</vt:lpstr>
      <vt:lpstr>View Directory User Originated Resources</vt:lpstr>
      <vt:lpstr>View Directory User Originated Resources</vt:lpstr>
      <vt:lpstr>Search Directory for Resources</vt:lpstr>
      <vt:lpstr>Search Directory for Resources</vt:lpstr>
      <vt:lpstr>Search Directory for Resources: Exercise</vt:lpstr>
      <vt:lpstr>Add a New Resource</vt:lpstr>
      <vt:lpstr>Add a New Resource</vt:lpstr>
      <vt:lpstr>Edit an Existing Resource</vt:lpstr>
      <vt:lpstr>Edit a Resource</vt:lpstr>
      <vt:lpstr>Add/Edit a Resource: Entering attributes</vt:lpstr>
      <vt:lpstr>Add/Edit a Resource: Entering attributes</vt:lpstr>
      <vt:lpstr>Add/Edit a Resource: Editing applications</vt:lpstr>
      <vt:lpstr>Applications</vt:lpstr>
      <vt:lpstr>Edit a Resource: Selecting applications</vt:lpstr>
      <vt:lpstr>Edit a Resource: Selecting applications</vt:lpstr>
      <vt:lpstr>Edit a Resources: Selecting applications: saving</vt:lpstr>
      <vt:lpstr>Applications</vt:lpstr>
      <vt:lpstr>Edit a Resource: Editing categories</vt:lpstr>
      <vt:lpstr>Add a New Resource: Selecting categories</vt:lpstr>
      <vt:lpstr>Z-Resources</vt:lpstr>
      <vt:lpstr>Example </vt:lpstr>
      <vt:lpstr>Example #2 </vt:lpstr>
      <vt:lpstr>Example of Using R2D1 </vt:lpstr>
      <vt:lpstr>Use</vt:lpstr>
    </vt:vector>
  </TitlesOfParts>
  <Company>University of Mississippi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&amp; Agenda</dc:title>
  <dc:creator>Jason Hale</dc:creator>
  <cp:lastModifiedBy>Mickey</cp:lastModifiedBy>
  <cp:revision>455</cp:revision>
  <cp:lastPrinted>2015-09-03T13:32:26Z</cp:lastPrinted>
  <dcterms:created xsi:type="dcterms:W3CDTF">2013-03-22T12:56:53Z</dcterms:created>
  <dcterms:modified xsi:type="dcterms:W3CDTF">2016-10-12T20:33:03Z</dcterms:modified>
</cp:coreProperties>
</file>