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709" r:id="rId3"/>
    <p:sldId id="715" r:id="rId4"/>
    <p:sldId id="728" r:id="rId5"/>
    <p:sldId id="726" r:id="rId6"/>
    <p:sldId id="727" r:id="rId7"/>
    <p:sldId id="716" r:id="rId8"/>
    <p:sldId id="717" r:id="rId9"/>
    <p:sldId id="718" r:id="rId10"/>
    <p:sldId id="729" r:id="rId11"/>
    <p:sldId id="730" r:id="rId12"/>
    <p:sldId id="719" r:id="rId13"/>
    <p:sldId id="720" r:id="rId14"/>
    <p:sldId id="722" r:id="rId15"/>
    <p:sldId id="731" r:id="rId16"/>
    <p:sldId id="734" r:id="rId17"/>
    <p:sldId id="732" r:id="rId18"/>
    <p:sldId id="733" r:id="rId19"/>
    <p:sldId id="721" r:id="rId20"/>
    <p:sldId id="699" r:id="rId21"/>
    <p:sldId id="703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8">
          <p15:clr>
            <a:srgbClr val="A4A3A4"/>
          </p15:clr>
        </p15:guide>
        <p15:guide id="2" pos="2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78" autoAdjust="0"/>
  </p:normalViewPr>
  <p:slideViewPr>
    <p:cSldViewPr snapToGrid="0" snapToObjects="1">
      <p:cViewPr varScale="1">
        <p:scale>
          <a:sx n="85" d="100"/>
          <a:sy n="85" d="100"/>
        </p:scale>
        <p:origin x="-2304" y="-120"/>
      </p:cViewPr>
      <p:guideLst>
        <p:guide orient="horz" pos="581"/>
        <p:guide pos="2851"/>
      </p:guideLst>
    </p:cSldViewPr>
  </p:slideViewPr>
  <p:outlineViewPr>
    <p:cViewPr>
      <p:scale>
        <a:sx n="33" d="100"/>
        <a:sy n="33" d="100"/>
      </p:scale>
      <p:origin x="0" y="50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E86A71D-AB58-428A-8C9D-05D456B01ED9}" type="datetimeFigureOut">
              <a:rPr lang="en-US" smtClean="0"/>
              <a:pPr/>
              <a:t>11/15/17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3398B2-148A-47B0-BF7C-249C52EC6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5D282F-DEC4-40AF-9C9F-C010C3565B4E}" type="datetimeFigureOut">
              <a:rPr lang="en-US" smtClean="0"/>
              <a:pPr/>
              <a:t>11/15/17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C6F8E75-0316-4789-A3AC-2313E323D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6148"/>
          </a:xfrm>
        </p:spPr>
        <p:txBody>
          <a:bodyPr anchor="b"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6" name="Picture 5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413079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2068622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8" name="Picture 27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91650"/>
            <a:ext cx="8833104" cy="660629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517791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69312"/>
            <a:ext cx="8534400" cy="44860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15" descr="199 crest(new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 algn="ctr" rtl="0" eaLnBrk="1" latinLnBrk="0" hangingPunct="1">
        <a:spcBef>
          <a:spcPct val="0"/>
        </a:spcBef>
        <a:buNone/>
        <a:defRPr kumimoji="0"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nsf.gov/funding/pgm_summ.jsp?pims_id=50526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funding/pgm_summ.jsp?pims_id=505263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sf.gov/pubs/policydocs/pappg17_1/index.js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lemiss.infoready4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researchfellows@olemiss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nsf.gov/funding/pgm_summ.jsp?pims_id=50526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44" y="3603625"/>
            <a:ext cx="8827912" cy="2593975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NSF </a:t>
            </a:r>
            <a:r>
              <a:rPr lang="en-US" sz="2800" cap="none" dirty="0" err="1" smtClean="0"/>
              <a:t>EPSCoR</a:t>
            </a:r>
            <a:r>
              <a:rPr lang="en-US" sz="2800" cap="none" dirty="0" smtClean="0"/>
              <a:t> Track-2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ORSP Information Session</a:t>
            </a:r>
          </a:p>
          <a:p>
            <a:r>
              <a:rPr lang="en-US" dirty="0" smtClean="0"/>
              <a:t>November</a:t>
            </a:r>
            <a:r>
              <a:rPr lang="en-US" dirty="0" smtClean="0"/>
              <a:t> 15,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CME Boardroom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4" y="171235"/>
            <a:ext cx="8827912" cy="111661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The University of Mississippi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3" descr="199 crest(new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463631"/>
            <a:ext cx="1416497" cy="188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r>
              <a:rPr lang="en-US" dirty="0" smtClean="0"/>
              <a:t> Track-2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30" y="922338"/>
            <a:ext cx="8649447" cy="609629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318994" y="6450240"/>
            <a:ext cx="8115037" cy="407760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solidFill>
                  <a:srgbClr val="1F497D"/>
                </a:solidFill>
                <a:hlinkClick r:id="rId4"/>
              </a:rPr>
              <a:t>https://www.nsf.gov/funding/pgm_summ.jsp?pims_id=</a:t>
            </a:r>
            <a:r>
              <a:rPr lang="en-US" sz="2000" dirty="0" smtClean="0">
                <a:solidFill>
                  <a:srgbClr val="1F497D"/>
                </a:solidFill>
                <a:hlinkClick r:id="rId4"/>
              </a:rPr>
              <a:t>505263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marL="27432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494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r>
              <a:rPr lang="en-US" dirty="0" smtClean="0"/>
              <a:t> Track-2 Page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318994" y="6450240"/>
            <a:ext cx="8115037" cy="407760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solidFill>
                  <a:srgbClr val="1F497D"/>
                </a:solidFill>
                <a:hlinkClick r:id="rId3"/>
              </a:rPr>
              <a:t>https://www.nsf.gov/funding/pgm_summ.jsp?pims_id=</a:t>
            </a:r>
            <a:r>
              <a:rPr lang="en-US" sz="2000" dirty="0" smtClean="0">
                <a:solidFill>
                  <a:srgbClr val="1F497D"/>
                </a:solidFill>
                <a:hlinkClick r:id="rId3"/>
              </a:rPr>
              <a:t>505263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marL="27432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126"/>
            <a:ext cx="9144000" cy="5602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529" y="2360707"/>
            <a:ext cx="1822824" cy="283881"/>
          </a:xfrm>
          <a:prstGeom prst="rect">
            <a:avLst/>
          </a:prstGeom>
          <a:noFill/>
          <a:ln w="34925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529" y="2946402"/>
            <a:ext cx="1822824" cy="283881"/>
          </a:xfrm>
          <a:prstGeom prst="rect">
            <a:avLst/>
          </a:prstGeom>
          <a:noFill/>
          <a:ln w="34925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673603"/>
            <a:ext cx="1822824" cy="283881"/>
          </a:xfrm>
          <a:prstGeom prst="rect">
            <a:avLst/>
          </a:prstGeom>
          <a:noFill/>
          <a:ln w="34925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172638"/>
            <a:ext cx="1822824" cy="283881"/>
          </a:xfrm>
          <a:prstGeom prst="rect">
            <a:avLst/>
          </a:prstGeom>
          <a:noFill/>
          <a:ln w="34925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719484"/>
            <a:ext cx="1822824" cy="283881"/>
          </a:xfrm>
          <a:prstGeom prst="rect">
            <a:avLst/>
          </a:prstGeom>
          <a:noFill/>
          <a:ln w="34925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About </a:t>
            </a:r>
            <a:r>
              <a:rPr lang="en-US" dirty="0" err="1" smtClean="0"/>
              <a:t>EPSCoR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JUNK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58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Proposing to </a:t>
            </a:r>
            <a:r>
              <a:rPr lang="en-US" dirty="0" smtClean="0"/>
              <a:t>NSF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NSF PAPPG 17.1 </a:t>
            </a:r>
            <a:r>
              <a:rPr lang="mr-IN" sz="2400" dirty="0" smtClean="0">
                <a:solidFill>
                  <a:srgbClr val="1F497D"/>
                </a:solidFill>
              </a:rPr>
              <a:t>–</a:t>
            </a:r>
            <a:r>
              <a:rPr lang="en-US" sz="2400" dirty="0" smtClean="0">
                <a:solidFill>
                  <a:srgbClr val="1F497D"/>
                </a:solidFill>
              </a:rPr>
              <a:t> Proposal &amp; Award Policies </a:t>
            </a:r>
            <a:r>
              <a:rPr lang="en-US" sz="2400" dirty="0">
                <a:solidFill>
                  <a:srgbClr val="1F497D"/>
                </a:solidFill>
              </a:rPr>
              <a:t>Procedure Guide: </a:t>
            </a:r>
            <a:r>
              <a:rPr lang="en-US" sz="2000" dirty="0">
                <a:solidFill>
                  <a:srgbClr val="1F497D"/>
                </a:solidFill>
                <a:hlinkClick r:id="rId3"/>
              </a:rPr>
              <a:t>https://www.nsf.gov/pubs/policydocs/pappg17_1/</a:t>
            </a:r>
            <a:r>
              <a:rPr lang="en-US" sz="2000" dirty="0" smtClean="0">
                <a:solidFill>
                  <a:srgbClr val="1F497D"/>
                </a:solidFill>
                <a:hlinkClick r:id="rId3"/>
              </a:rPr>
              <a:t>index.jsp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/>
              <a:t>Part II: Proposal Preparation Instructions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II.C: Proposal Contents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II.C.2: Sections of the Proposal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Specifics Solicitation overrides to PAPPG: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20 page project description (rather than standard 15 for NSF)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Very Detailed instructions on what sections to include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No letters of Collaboration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Up to 4 letters of support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See solicitation pages 8-11 of Track-2 solicitation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872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NSF Merit Review Criteria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253217" cy="4487233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800" dirty="0" smtClean="0">
                <a:solidFill>
                  <a:srgbClr val="1F497D"/>
                </a:solidFill>
              </a:rPr>
              <a:t>Standard NSF (see page 11-12 of solicitation)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Intellectual Merit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Broader Impacts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err="1" smtClean="0"/>
              <a:t>EPSCoR</a:t>
            </a:r>
            <a:r>
              <a:rPr lang="en-US" dirty="0" smtClean="0"/>
              <a:t> Track-2 Specific (see pages 12-13)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Research Capacity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err="1" smtClean="0"/>
              <a:t>Interjurisdictional</a:t>
            </a:r>
            <a:r>
              <a:rPr lang="en-US" dirty="0" smtClean="0"/>
              <a:t> Collaboration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Workforce Development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Jurisdictional Impacts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/>
              <a:t>Integration of Project Elements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521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UM (Oxford) Selection Process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0" y="1355065"/>
            <a:ext cx="8973091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Stage 1: Non-binding 1-page (max) internal notice of intent to ORSP by 11/16/17 </a:t>
            </a:r>
            <a:r>
              <a:rPr lang="mr-IN" sz="2600" dirty="0" smtClean="0">
                <a:solidFill>
                  <a:srgbClr val="1F497D"/>
                </a:solidFill>
              </a:rPr>
              <a:t>–</a:t>
            </a:r>
            <a:r>
              <a:rPr lang="en-US" sz="2600" dirty="0" smtClean="0">
                <a:solidFill>
                  <a:srgbClr val="1F497D"/>
                </a:solidFill>
              </a:rPr>
              <a:t> tomorrow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Abbreviated Project Summary; List </a:t>
            </a:r>
            <a:r>
              <a:rPr lang="en-US" dirty="0" smtClean="0">
                <a:solidFill>
                  <a:srgbClr val="1F497D"/>
                </a:solidFill>
              </a:rPr>
              <a:t>Known </a:t>
            </a:r>
            <a:r>
              <a:rPr lang="en-US" dirty="0" smtClean="0">
                <a:solidFill>
                  <a:srgbClr val="1F497D"/>
                </a:solidFill>
              </a:rPr>
              <a:t>Collaborators/Institutions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Submit via </a:t>
            </a:r>
            <a:r>
              <a:rPr lang="en-US" dirty="0" err="1" smtClean="0">
                <a:solidFill>
                  <a:srgbClr val="1F497D"/>
                </a:solidFill>
              </a:rPr>
              <a:t>InfoReady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Review </a:t>
            </a:r>
            <a:r>
              <a:rPr lang="en-US" dirty="0" smtClean="0">
                <a:solidFill>
                  <a:srgbClr val="1F497D"/>
                </a:solidFill>
              </a:rPr>
              <a:t>Portal: </a:t>
            </a:r>
            <a:r>
              <a:rPr lang="en-US" dirty="0">
                <a:solidFill>
                  <a:srgbClr val="1F497D"/>
                </a:solidFill>
                <a:hlinkClick r:id="rId3"/>
              </a:rPr>
              <a:t>https://olemiss.infoready4.com</a:t>
            </a:r>
            <a:r>
              <a:rPr lang="en-US" dirty="0" smtClean="0">
                <a:solidFill>
                  <a:srgbClr val="1F497D"/>
                </a:solidFill>
                <a:hlinkClick r:id="rId3"/>
              </a:rPr>
              <a:t>/</a:t>
            </a:r>
            <a:endParaRPr lang="en-US" dirty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Stage 2: (2-5 pages) by 11/21 </a:t>
            </a:r>
            <a:r>
              <a:rPr lang="mr-IN" sz="2600" dirty="0" smtClean="0">
                <a:solidFill>
                  <a:srgbClr val="1F497D"/>
                </a:solidFill>
              </a:rPr>
              <a:t>–</a:t>
            </a:r>
            <a:r>
              <a:rPr lang="en-US" sz="2600" dirty="0" smtClean="0">
                <a:solidFill>
                  <a:srgbClr val="1F497D"/>
                </a:solidFill>
              </a:rPr>
              <a:t> Tuesday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NSF-Style Project Summary (1 page)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Confirmed Collaborators (with proof)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Extremely Abbreviated NSF Project Description</a:t>
            </a:r>
          </a:p>
          <a:p>
            <a:pPr marL="1165860" lvl="4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200" dirty="0" smtClean="0">
                <a:solidFill>
                  <a:srgbClr val="1F497D"/>
                </a:solidFill>
              </a:rPr>
              <a:t>Try to address all/most sections listed in the Solicitation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ORSP will announce internal “winner” by 11/22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ORSP will submit LOI by 11/27 (Monday after </a:t>
            </a:r>
            <a:r>
              <a:rPr lang="en-US" sz="2600" dirty="0" err="1" smtClean="0">
                <a:solidFill>
                  <a:srgbClr val="1F497D"/>
                </a:solidFill>
              </a:rPr>
              <a:t>T’Giving</a:t>
            </a:r>
            <a:r>
              <a:rPr lang="en-US" sz="2600" dirty="0">
                <a:solidFill>
                  <a:srgbClr val="1F497D"/>
                </a:solidFill>
              </a:rPr>
              <a:t>)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4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822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Nath</a:t>
            </a:r>
            <a:r>
              <a:rPr lang="en-US" dirty="0" smtClean="0"/>
              <a:t>an Hammer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0" y="1355065"/>
            <a:ext cx="8973091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Observations and Suggestions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Q/A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600" dirty="0" smtClean="0">
                <a:solidFill>
                  <a:srgbClr val="1F497D"/>
                </a:solidFill>
              </a:rPr>
              <a:t>Others in the room with Track-2 Experience weigh in?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4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3349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3" y="1379574"/>
            <a:ext cx="9144000" cy="52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Letter of Intent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Submitted by ORSP for UM (Oxford) by Mon 11/27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NOT SEEN by REVIEWERS/PANELISTS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NOT USED to JUDGE MERIT of PROPOSED RESEARCH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Synopsis: 2,500 characters max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Other Comments: 2,500 characters max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Name participating </a:t>
            </a:r>
            <a:r>
              <a:rPr lang="en-US" sz="2400" dirty="0" err="1" smtClean="0">
                <a:solidFill>
                  <a:srgbClr val="1F497D"/>
                </a:solidFill>
              </a:rPr>
              <a:t>EPSCoR</a:t>
            </a:r>
            <a:r>
              <a:rPr lang="en-US" sz="2400" dirty="0" smtClean="0">
                <a:solidFill>
                  <a:srgbClr val="1F497D"/>
                </a:solidFill>
              </a:rPr>
              <a:t> Jurisdictions 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Anticipated PI (one)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Up to four other participating personnel (co-PIs from UM, UMMC, or other jurisdictions) </a:t>
            </a:r>
            <a:r>
              <a:rPr lang="mr-IN" sz="2400" dirty="0" smtClean="0">
                <a:solidFill>
                  <a:srgbClr val="1F497D"/>
                </a:solidFill>
              </a:rPr>
              <a:t>–</a:t>
            </a:r>
            <a:r>
              <a:rPr lang="en-US" sz="2400" dirty="0" smtClean="0">
                <a:solidFill>
                  <a:srgbClr val="1F497D"/>
                </a:solidFill>
              </a:rPr>
              <a:t> this can be changed or deferred, but suggest nailing this now if possible.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576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ORSP Services Available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Enhanced Review of drafts of Project Summary and </a:t>
            </a:r>
            <a:r>
              <a:rPr lang="en-US" sz="2000" dirty="0" err="1" smtClean="0">
                <a:solidFill>
                  <a:srgbClr val="1F497D"/>
                </a:solidFill>
              </a:rPr>
              <a:t>Proj</a:t>
            </a:r>
            <a:r>
              <a:rPr lang="en-US" sz="2000" dirty="0" smtClean="0">
                <a:solidFill>
                  <a:srgbClr val="1F497D"/>
                </a:solidFill>
              </a:rPr>
              <a:t>. Description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Mentoring from Research Development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Nathan Hammer in particular has </a:t>
            </a:r>
            <a:r>
              <a:rPr lang="en-US" dirty="0" err="1" smtClean="0">
                <a:solidFill>
                  <a:srgbClr val="1F497D"/>
                </a:solidFill>
              </a:rPr>
              <a:t>EPSCoR</a:t>
            </a:r>
            <a:r>
              <a:rPr lang="en-US" dirty="0" smtClean="0">
                <a:solidFill>
                  <a:srgbClr val="1F497D"/>
                </a:solidFill>
              </a:rPr>
              <a:t> Track-2 experience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Glimpse at previous funded proposals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Assistance with budget and budget justification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Other special services would need to be negotiated early and will depend on time and resources 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E.g., reviewing Collaborators documents and </a:t>
            </a:r>
            <a:r>
              <a:rPr lang="en-US" dirty="0" err="1" smtClean="0">
                <a:solidFill>
                  <a:srgbClr val="1F497D"/>
                </a:solidFill>
              </a:rPr>
              <a:t>Biosketches</a:t>
            </a:r>
            <a:endParaRPr lang="en-US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54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Very Brief </a:t>
            </a: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572055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ORSP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UM Attendees; then UMMC Attendees</a:t>
            </a:r>
            <a:endParaRPr lang="en-US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Please Stand Up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Name, Rank, and Department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Any </a:t>
            </a:r>
            <a:r>
              <a:rPr lang="en-US" sz="1800" dirty="0" smtClean="0">
                <a:solidFill>
                  <a:srgbClr val="1F497D"/>
                </a:solidFill>
              </a:rPr>
              <a:t>prior NSF proposal experience/success?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Any experience with </a:t>
            </a:r>
            <a:r>
              <a:rPr lang="en-US" sz="1800" dirty="0" err="1" smtClean="0">
                <a:solidFill>
                  <a:srgbClr val="1F497D"/>
                </a:solidFill>
              </a:rPr>
              <a:t>EPSCoR</a:t>
            </a:r>
            <a:r>
              <a:rPr lang="en-US" sz="1800" dirty="0" smtClean="0">
                <a:solidFill>
                  <a:srgbClr val="1F497D"/>
                </a:solidFill>
              </a:rPr>
              <a:t>? Track-2?</a:t>
            </a:r>
            <a:endParaRPr lang="en-US" sz="1800" dirty="0" smtClean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62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Research Development Fellows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ORSP Research Development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Greg </a:t>
            </a:r>
            <a:r>
              <a:rPr lang="en-US" sz="1600" dirty="0" err="1" smtClean="0">
                <a:solidFill>
                  <a:srgbClr val="1F497D"/>
                </a:solidFill>
              </a:rPr>
              <a:t>Easson</a:t>
            </a:r>
            <a:r>
              <a:rPr lang="en-US" sz="1600" dirty="0" smtClean="0">
                <a:solidFill>
                  <a:srgbClr val="1F497D"/>
                </a:solidFill>
              </a:rPr>
              <a:t>, Professor of Geological Engineering, Director of Mississippi Mineral Resources Institute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Christian </a:t>
            </a:r>
            <a:r>
              <a:rPr lang="en-US" sz="1600" dirty="0" err="1" smtClean="0">
                <a:solidFill>
                  <a:srgbClr val="1F497D"/>
                </a:solidFill>
              </a:rPr>
              <a:t>Sellar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Public Policy Leadership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Nathan Hammer, Associate Professor of Chemistry &amp; Biochemistry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Mission is to help faculty be more competitive for grant proposals, including but not exclusively interdisciplinary proposals)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Available for discussions, enhanced reviews of CAREER proposal ideas, draft proposals, and full proposals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E-mail </a:t>
            </a:r>
            <a:r>
              <a:rPr lang="en-US" sz="1800" dirty="0" smtClean="0">
                <a:solidFill>
                  <a:srgbClr val="1F497D"/>
                </a:solidFill>
                <a:hlinkClick r:id="rId3"/>
              </a:rPr>
              <a:t>researchfellows@olemiss.edu</a:t>
            </a:r>
            <a:r>
              <a:rPr lang="en-US" sz="1800" dirty="0" smtClean="0">
                <a:solidFill>
                  <a:srgbClr val="1F497D"/>
                </a:solidFill>
              </a:rPr>
              <a:t>	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220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Theme: Understanding the Relationship between Genome and </a:t>
            </a:r>
            <a:r>
              <a:rPr lang="en-US" dirty="0" err="1" smtClean="0"/>
              <a:t>Phenome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60538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Page 6 of solicitation (PDF)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Central Challenge</a:t>
            </a:r>
            <a:r>
              <a:rPr lang="en-US" dirty="0" smtClean="0"/>
              <a:t>: understanding relationships </a:t>
            </a:r>
            <a:r>
              <a:rPr lang="en-US" dirty="0"/>
              <a:t>between the genotype and the set of phenotypic </a:t>
            </a:r>
            <a:r>
              <a:rPr lang="en-US" dirty="0" smtClean="0"/>
              <a:t>characteristics displayed </a:t>
            </a:r>
            <a:r>
              <a:rPr lang="en-US" dirty="0"/>
              <a:t>by an organism.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Better understanding would have implications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“medicine</a:t>
            </a:r>
            <a:r>
              <a:rPr lang="en-US" dirty="0"/>
              <a:t>, agriculture, biotechnology, ecology, evolution</a:t>
            </a:r>
            <a:r>
              <a:rPr lang="en-US" dirty="0" smtClean="0"/>
              <a:t>, and </a:t>
            </a:r>
            <a:r>
              <a:rPr lang="en-US" dirty="0"/>
              <a:t>other </a:t>
            </a:r>
            <a:r>
              <a:rPr lang="en-US" dirty="0" smtClean="0"/>
              <a:t>fields.”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Theme: Understanding the Relationship between Genome and </a:t>
            </a:r>
            <a:r>
              <a:rPr lang="en-US" dirty="0" err="1" smtClean="0"/>
              <a:t>Phenome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60538"/>
            <a:ext cx="8503920" cy="4572000"/>
          </a:xfrm>
        </p:spPr>
        <p:txBody>
          <a:bodyPr/>
          <a:lstStyle/>
          <a:p>
            <a:r>
              <a:rPr lang="en-US" dirty="0" smtClean="0"/>
              <a:t>Page 6 of solicitation (PDF)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“Proposers </a:t>
            </a:r>
            <a:r>
              <a:rPr lang="en-US" dirty="0"/>
              <a:t>should pursue </a:t>
            </a:r>
            <a:r>
              <a:rPr lang="en-US" b="1" dirty="0"/>
              <a:t>innovative, inter-disciplinary approaches</a:t>
            </a:r>
            <a:r>
              <a:rPr lang="en-US" dirty="0"/>
              <a:t> toward understanding the </a:t>
            </a:r>
            <a:r>
              <a:rPr lang="en-US" b="1" dirty="0"/>
              <a:t>factors and features </a:t>
            </a:r>
            <a:r>
              <a:rPr lang="en-US" b="1" dirty="0" smtClean="0"/>
              <a:t>that produce </a:t>
            </a:r>
            <a:r>
              <a:rPr lang="en-US" b="1" dirty="0"/>
              <a:t>particular phenotypes in individuals and/or </a:t>
            </a:r>
            <a:r>
              <a:rPr lang="en-US" b="1" dirty="0" smtClean="0"/>
              <a:t>populations</a:t>
            </a:r>
            <a:br>
              <a:rPr lang="en-US" b="1" dirty="0" smtClean="0"/>
            </a:br>
            <a:endParaRPr lang="en-US" dirty="0"/>
          </a:p>
          <a:p>
            <a:r>
              <a:rPr lang="en-US" dirty="0" smtClean="0"/>
              <a:t>including </a:t>
            </a:r>
            <a:r>
              <a:rPr lang="en-US" dirty="0"/>
              <a:t>but not limited to genomic, </a:t>
            </a:r>
            <a:r>
              <a:rPr lang="en-US" dirty="0" err="1"/>
              <a:t>transcriptomic</a:t>
            </a:r>
            <a:r>
              <a:rPr lang="en-US" dirty="0"/>
              <a:t>, epigenetic, </a:t>
            </a:r>
            <a:r>
              <a:rPr lang="en-US" dirty="0" smtClean="0"/>
              <a:t>and 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2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Theme: Understanding the Relationship between Genome and </a:t>
            </a:r>
            <a:r>
              <a:rPr lang="en-US" dirty="0" err="1" smtClean="0"/>
              <a:t>Phenome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48645"/>
            <a:ext cx="8503920" cy="4572000"/>
          </a:xfrm>
        </p:spPr>
        <p:txBody>
          <a:bodyPr/>
          <a:lstStyle/>
          <a:p>
            <a:r>
              <a:rPr lang="en-US" dirty="0" smtClean="0"/>
              <a:t>Page 6 of solicitation (PDF)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“teams that are using relevant technologies/tools that </a:t>
            </a:r>
            <a:r>
              <a:rPr lang="en-US" b="1" dirty="0"/>
              <a:t>address multiple levels </a:t>
            </a:r>
            <a:r>
              <a:rPr lang="en-US" b="1" dirty="0" smtClean="0"/>
              <a:t>of organization </a:t>
            </a:r>
            <a:r>
              <a:rPr lang="en-US" b="1" dirty="0"/>
              <a:t>from genome-cellular-organismal and population </a:t>
            </a:r>
            <a:r>
              <a:rPr lang="en-US" dirty="0"/>
              <a:t>are </a:t>
            </a:r>
            <a:r>
              <a:rPr lang="en-US" b="1" dirty="0"/>
              <a:t>encouraged</a:t>
            </a:r>
            <a:r>
              <a:rPr lang="en-US" dirty="0" smtClean="0"/>
              <a:t>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“These </a:t>
            </a:r>
            <a:r>
              <a:rPr lang="en-US" dirty="0"/>
              <a:t>efforts </a:t>
            </a:r>
            <a:r>
              <a:rPr lang="en-US" b="1" dirty="0"/>
              <a:t>may</a:t>
            </a:r>
            <a:r>
              <a:rPr lang="en-US" dirty="0"/>
              <a:t> include the work of biologists</a:t>
            </a:r>
            <a:r>
              <a:rPr lang="en-US" dirty="0" smtClean="0"/>
              <a:t>, physicists</a:t>
            </a:r>
            <a:r>
              <a:rPr lang="en-US" dirty="0"/>
              <a:t>, chemists, engineers, </a:t>
            </a:r>
            <a:r>
              <a:rPr lang="en-US" dirty="0" err="1"/>
              <a:t>informaticians</a:t>
            </a:r>
            <a:r>
              <a:rPr lang="en-US" dirty="0"/>
              <a:t>, and other </a:t>
            </a:r>
            <a:r>
              <a:rPr lang="en-US" dirty="0" smtClean="0"/>
              <a:t>scientists.”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9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Theme: Understanding the Relationship between Genome and </a:t>
            </a:r>
            <a:r>
              <a:rPr lang="en-US" dirty="0" err="1" smtClean="0"/>
              <a:t>Phenome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Page 6 of solicitation (PDF)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“Proposals </a:t>
            </a:r>
            <a:r>
              <a:rPr lang="en-US" dirty="0"/>
              <a:t>may use </a:t>
            </a:r>
            <a:r>
              <a:rPr lang="en-US" b="1" dirty="0"/>
              <a:t>any combination </a:t>
            </a:r>
            <a:r>
              <a:rPr lang="en-US" dirty="0"/>
              <a:t>of </a:t>
            </a:r>
            <a:r>
              <a:rPr lang="en-US" b="1" dirty="0"/>
              <a:t>experimental</a:t>
            </a:r>
            <a:r>
              <a:rPr lang="en-US" dirty="0" smtClean="0"/>
              <a:t>, </a:t>
            </a:r>
            <a:r>
              <a:rPr lang="en-US" b="1" dirty="0" smtClean="0"/>
              <a:t>computational</a:t>
            </a:r>
            <a:r>
              <a:rPr lang="en-US" dirty="0"/>
              <a:t>, and/or </a:t>
            </a:r>
            <a:r>
              <a:rPr lang="en-US" b="1" dirty="0"/>
              <a:t>theoretical </a:t>
            </a:r>
            <a:r>
              <a:rPr lang="en-US" dirty="0"/>
              <a:t>approaches with </a:t>
            </a:r>
            <a:r>
              <a:rPr lang="en-US" b="1" dirty="0"/>
              <a:t>any appropriate species</a:t>
            </a:r>
            <a:r>
              <a:rPr lang="en-US" dirty="0"/>
              <a:t>. 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20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Up to 5 awards may be made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Projects can be up to 4 years.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Up to $1M/year (for 2-juriscition projects—</a:t>
            </a:r>
            <a:br>
              <a:rPr lang="en-US" sz="2400" dirty="0" smtClean="0">
                <a:solidFill>
                  <a:srgbClr val="1F497D"/>
                </a:solidFill>
              </a:rPr>
            </a:br>
            <a:r>
              <a:rPr lang="en-US" sz="2400" dirty="0" smtClean="0">
                <a:solidFill>
                  <a:srgbClr val="1F497D"/>
                </a:solidFill>
              </a:rPr>
              <a:t>Mississippi plu</a:t>
            </a:r>
            <a:r>
              <a:rPr lang="en-US" sz="2400" dirty="0" smtClean="0">
                <a:solidFill>
                  <a:srgbClr val="1F497D"/>
                </a:solidFill>
              </a:rPr>
              <a:t>s one)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Up to $1.5M/year (for 3 or more jurisdiction projects</a:t>
            </a:r>
            <a:r>
              <a:rPr lang="mr-IN" sz="2400" dirty="0" smtClean="0">
                <a:solidFill>
                  <a:srgbClr val="1F497D"/>
                </a:solidFill>
              </a:rPr>
              <a:t>–</a:t>
            </a:r>
            <a:r>
              <a:rPr lang="en-US" sz="2400" dirty="0" smtClean="0">
                <a:solidFill>
                  <a:srgbClr val="1F497D"/>
                </a:solidFill>
              </a:rPr>
              <a:t> MS plus two or more)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Prime award to lead institution; subcontracts to partners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Available Direct Costs are considerably less 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UM’s on-campus research F&amp;A Rate is 46% of Modified Total Direct Costs for on-campus projects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Each sub-recipient would use its own F&amp;A rate</a:t>
            </a:r>
            <a:endParaRPr lang="en-US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752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534060"/>
            <a:ext cx="835780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Mississippi is an </a:t>
            </a:r>
            <a:r>
              <a:rPr lang="en-US" sz="2400" dirty="0" err="1" smtClean="0">
                <a:solidFill>
                  <a:srgbClr val="1F497D"/>
                </a:solidFill>
              </a:rPr>
              <a:t>EPSCoR</a:t>
            </a:r>
            <a:r>
              <a:rPr lang="en-US" sz="2400" dirty="0" smtClean="0">
                <a:solidFill>
                  <a:srgbClr val="1F497D"/>
                </a:solidFill>
              </a:rPr>
              <a:t> Jurisdiction.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Each institution in an </a:t>
            </a:r>
            <a:r>
              <a:rPr lang="en-US" sz="2400" dirty="0" err="1" smtClean="0">
                <a:solidFill>
                  <a:srgbClr val="1F497D"/>
                </a:solidFill>
              </a:rPr>
              <a:t>EPSCoR</a:t>
            </a:r>
            <a:r>
              <a:rPr lang="en-US" sz="2400" dirty="0" smtClean="0">
                <a:solidFill>
                  <a:srgbClr val="1F497D"/>
                </a:solidFill>
              </a:rPr>
              <a:t> jurisdiction can submit one proposal as the lead institution (no limit to number of non-lead participations)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UM and UMMC could each submit an application as lead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Other </a:t>
            </a:r>
            <a:r>
              <a:rPr lang="en-US" sz="2400" dirty="0" err="1" smtClean="0">
                <a:solidFill>
                  <a:srgbClr val="1F497D"/>
                </a:solidFill>
              </a:rPr>
              <a:t>EPSCoR</a:t>
            </a:r>
            <a:r>
              <a:rPr lang="en-US" sz="2400" dirty="0" smtClean="0">
                <a:solidFill>
                  <a:srgbClr val="1F497D"/>
                </a:solidFill>
              </a:rPr>
              <a:t> states: See page XX of solicitation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Each proposal: one PI and up to 4 co-PIs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Each collaborating institution will have at least one co-PI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Any individual can only be a PI or co-PI on one </a:t>
            </a:r>
            <a:r>
              <a:rPr lang="en-US" sz="2400" dirty="0" err="1" smtClean="0">
                <a:solidFill>
                  <a:srgbClr val="1F497D"/>
                </a:solidFill>
              </a:rPr>
              <a:t>EPSCoR</a:t>
            </a:r>
            <a:r>
              <a:rPr lang="en-US" sz="2400" dirty="0" smtClean="0">
                <a:solidFill>
                  <a:srgbClr val="1F497D"/>
                </a:solidFill>
              </a:rPr>
              <a:t> RII Track-2 award at any given time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Can have multiple other senior personnel (not co-PIs)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67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r>
              <a:rPr lang="en-US" dirty="0" smtClean="0"/>
              <a:t> Track-2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2" y="1263549"/>
            <a:ext cx="7185568" cy="55897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94535" y="959415"/>
            <a:ext cx="8115037" cy="407760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solidFill>
                  <a:srgbClr val="1F497D"/>
                </a:solidFill>
                <a:hlinkClick r:id="rId4"/>
              </a:rPr>
              <a:t>https://www.nsf.gov/funding/pgm_summ.jsp?pims_id=</a:t>
            </a:r>
            <a:r>
              <a:rPr lang="en-US" sz="2000" dirty="0" smtClean="0">
                <a:solidFill>
                  <a:srgbClr val="1F497D"/>
                </a:solidFill>
                <a:hlinkClick r:id="rId4"/>
              </a:rPr>
              <a:t>505263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57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013 University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30719</TotalTime>
  <Words>895</Words>
  <Application>Microsoft Macintosh PowerPoint</Application>
  <PresentationFormat>On-screen Show (4:3)</PresentationFormat>
  <Paragraphs>199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2013 University slide template</vt:lpstr>
      <vt:lpstr>The University of Mississippi</vt:lpstr>
      <vt:lpstr>Very Brief Introductions</vt:lpstr>
      <vt:lpstr>Theme: Understanding the Relationship between Genome and Phenome</vt:lpstr>
      <vt:lpstr>Theme: Understanding the Relationship between Genome and Phenome</vt:lpstr>
      <vt:lpstr>Theme: Understanding the Relationship between Genome and Phenome</vt:lpstr>
      <vt:lpstr>Theme: Understanding the Relationship between Genome and Phenome</vt:lpstr>
      <vt:lpstr>Funding</vt:lpstr>
      <vt:lpstr>Eligibility</vt:lpstr>
      <vt:lpstr>NSF EPSCoR Track-2 Page</vt:lpstr>
      <vt:lpstr>NSF EPSCoR Track-2 Page</vt:lpstr>
      <vt:lpstr>NSF EPSCoR Track-2 Page</vt:lpstr>
      <vt:lpstr>About EPSCoR</vt:lpstr>
      <vt:lpstr>Proposing to NSF</vt:lpstr>
      <vt:lpstr>NSF Merit Review Criteria</vt:lpstr>
      <vt:lpstr>UM (Oxford) Selection Process</vt:lpstr>
      <vt:lpstr>Nathan Hammer</vt:lpstr>
      <vt:lpstr>Key Dates</vt:lpstr>
      <vt:lpstr>Letter of Intent</vt:lpstr>
      <vt:lpstr>ORSP Services Available</vt:lpstr>
      <vt:lpstr>Research Development Fellows</vt:lpstr>
      <vt:lpstr>Questions?</vt:lpstr>
    </vt:vector>
  </TitlesOfParts>
  <Company>USC Moore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THELIN: CHAPTER 3</dc:title>
  <dc:creator>Christine LaCola</dc:creator>
  <cp:lastModifiedBy>Jason Hale</cp:lastModifiedBy>
  <cp:revision>496</cp:revision>
  <cp:lastPrinted>2014-04-14T14:36:47Z</cp:lastPrinted>
  <dcterms:created xsi:type="dcterms:W3CDTF">2014-03-16T20:48:41Z</dcterms:created>
  <dcterms:modified xsi:type="dcterms:W3CDTF">2017-11-15T18:49:51Z</dcterms:modified>
</cp:coreProperties>
</file>