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256" r:id="rId2"/>
    <p:sldId id="741" r:id="rId3"/>
    <p:sldId id="729" r:id="rId4"/>
    <p:sldId id="730" r:id="rId5"/>
    <p:sldId id="750" r:id="rId6"/>
    <p:sldId id="749" r:id="rId7"/>
    <p:sldId id="731" r:id="rId8"/>
    <p:sldId id="751" r:id="rId9"/>
    <p:sldId id="759" r:id="rId10"/>
    <p:sldId id="734" r:id="rId11"/>
    <p:sldId id="735" r:id="rId12"/>
    <p:sldId id="755" r:id="rId13"/>
    <p:sldId id="752" r:id="rId14"/>
    <p:sldId id="725" r:id="rId15"/>
    <p:sldId id="757" r:id="rId16"/>
    <p:sldId id="758" r:id="rId17"/>
    <p:sldId id="738" r:id="rId18"/>
    <p:sldId id="748" r:id="rId19"/>
    <p:sldId id="747" r:id="rId20"/>
    <p:sldId id="754" r:id="rId21"/>
    <p:sldId id="746" r:id="rId22"/>
    <p:sldId id="760" r:id="rId23"/>
    <p:sldId id="761" r:id="rId24"/>
    <p:sldId id="756" r:id="rId25"/>
    <p:sldId id="716" r:id="rId26"/>
    <p:sldId id="728" r:id="rId27"/>
    <p:sldId id="743" r:id="rId2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8">
          <p15:clr>
            <a:srgbClr val="A4A3A4"/>
          </p15:clr>
        </p15:guide>
        <p15:guide id="2" pos="2992">
          <p15:clr>
            <a:srgbClr val="A4A3A4"/>
          </p15:clr>
        </p15:guide>
        <p15:guide id="3" orient="horz">
          <p15:clr>
            <a:srgbClr val="A4A3A4"/>
          </p15:clr>
        </p15:guide>
        <p15:guide id="4"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76" autoAdjust="0"/>
    <p:restoredTop sz="94801" autoAdjust="0"/>
  </p:normalViewPr>
  <p:slideViewPr>
    <p:cSldViewPr snapToGrid="0" snapToObjects="1">
      <p:cViewPr varScale="1">
        <p:scale>
          <a:sx n="93" d="100"/>
          <a:sy n="93" d="100"/>
        </p:scale>
        <p:origin x="1376" y="208"/>
      </p:cViewPr>
      <p:guideLst>
        <p:guide orient="horz" pos="2368"/>
        <p:guide pos="2992"/>
        <p:guide orient="horz"/>
        <p:guide pos="5759"/>
      </p:guideLst>
    </p:cSldViewPr>
  </p:slideViewPr>
  <p:outlineViewPr>
    <p:cViewPr>
      <p:scale>
        <a:sx n="33" d="100"/>
        <a:sy n="33" d="100"/>
      </p:scale>
      <p:origin x="0" y="504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38" tIns="45719" rIns="91438" bIns="45719" rtlCol="0"/>
          <a:lstStyle>
            <a:lvl1pPr algn="r">
              <a:defRPr sz="1200"/>
            </a:lvl1pPr>
          </a:lstStyle>
          <a:p>
            <a:fld id="{1E86A71D-AB58-428A-8C9D-05D456B01ED9}" type="datetimeFigureOut">
              <a:rPr lang="en-US" smtClean="0"/>
              <a:pPr/>
              <a:t>1/30/19</a:t>
            </a:fld>
            <a:endParaRPr lang="en-US" dirty="0"/>
          </a:p>
        </p:txBody>
      </p:sp>
      <p:sp>
        <p:nvSpPr>
          <p:cNvPr id="4" name="Footer Placeholder 3"/>
          <p:cNvSpPr>
            <a:spLocks noGrp="1"/>
          </p:cNvSpPr>
          <p:nvPr>
            <p:ph type="ftr" sz="quarter" idx="2"/>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6"/>
            <a:ext cx="3043238" cy="465138"/>
          </a:xfrm>
          <a:prstGeom prst="rect">
            <a:avLst/>
          </a:prstGeom>
        </p:spPr>
        <p:txBody>
          <a:bodyPr vert="horz" lIns="91438" tIns="45719" rIns="91438" bIns="45719" rtlCol="0" anchor="b"/>
          <a:lstStyle>
            <a:lvl1pPr algn="r">
              <a:defRPr sz="1200"/>
            </a:lvl1pPr>
          </a:lstStyle>
          <a:p>
            <a:fld id="{DD3398B2-148A-47B0-BF7C-249C52EC6061}" type="slidenum">
              <a:rPr lang="en-US" smtClean="0"/>
              <a:pPr/>
              <a:t>‹#›</a:t>
            </a:fld>
            <a:endParaRPr lang="en-US" dirty="0"/>
          </a:p>
        </p:txBody>
      </p:sp>
    </p:spTree>
    <p:extLst>
      <p:ext uri="{BB962C8B-B14F-4D97-AF65-F5344CB8AC3E}">
        <p14:creationId xmlns:p14="http://schemas.microsoft.com/office/powerpoint/2010/main" val="63638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38" tIns="45719" rIns="91438" bIns="45719" rtlCol="0"/>
          <a:lstStyle>
            <a:lvl1pPr algn="r">
              <a:defRPr sz="1200"/>
            </a:lvl1pPr>
          </a:lstStyle>
          <a:p>
            <a:fld id="{BF5D282F-DEC4-40AF-9C9F-C010C3565B4E}" type="datetimeFigureOut">
              <a:rPr lang="en-US" smtClean="0"/>
              <a:pPr/>
              <a:t>1/30/19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38" tIns="45719" rIns="91438" bIns="45719"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6"/>
            <a:ext cx="3043238" cy="465138"/>
          </a:xfrm>
          <a:prstGeom prst="rect">
            <a:avLst/>
          </a:prstGeom>
        </p:spPr>
        <p:txBody>
          <a:bodyPr vert="horz" lIns="91438" tIns="45719" rIns="91438" bIns="45719" rtlCol="0" anchor="b"/>
          <a:lstStyle>
            <a:lvl1pPr algn="r">
              <a:defRPr sz="1200"/>
            </a:lvl1pPr>
          </a:lstStyle>
          <a:p>
            <a:fld id="{1C6F8E75-0316-4789-A3AC-2313E323D9A3}" type="slidenum">
              <a:rPr lang="en-US" smtClean="0"/>
              <a:pPr/>
              <a:t>‹#›</a:t>
            </a:fld>
            <a:endParaRPr lang="en-US" dirty="0"/>
          </a:p>
        </p:txBody>
      </p:sp>
    </p:spTree>
    <p:extLst>
      <p:ext uri="{BB962C8B-B14F-4D97-AF65-F5344CB8AC3E}">
        <p14:creationId xmlns:p14="http://schemas.microsoft.com/office/powerpoint/2010/main" val="110578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 to Start</a:t>
            </a:r>
          </a:p>
        </p:txBody>
      </p:sp>
      <p:sp>
        <p:nvSpPr>
          <p:cNvPr id="4" name="Slide Number Placeholder 3"/>
          <p:cNvSpPr>
            <a:spLocks noGrp="1"/>
          </p:cNvSpPr>
          <p:nvPr>
            <p:ph type="sldNum" sz="quarter" idx="10"/>
          </p:nvPr>
        </p:nvSpPr>
        <p:spPr/>
        <p:txBody>
          <a:bodyPr/>
          <a:lstStyle/>
          <a:p>
            <a:fld id="{1C6F8E75-0316-4789-A3AC-2313E323D9A3}" type="slidenum">
              <a:rPr lang="en-US" smtClean="0"/>
              <a:pPr/>
              <a:t>1</a:t>
            </a:fld>
            <a:endParaRPr lang="en-US" dirty="0"/>
          </a:p>
        </p:txBody>
      </p:sp>
    </p:spTree>
    <p:extLst>
      <p:ext uri="{BB962C8B-B14F-4D97-AF65-F5344CB8AC3E}">
        <p14:creationId xmlns:p14="http://schemas.microsoft.com/office/powerpoint/2010/main" val="3744352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20</a:t>
            </a:fld>
            <a:endParaRPr lang="en-US" dirty="0"/>
          </a:p>
        </p:txBody>
      </p:sp>
    </p:spTree>
    <p:extLst>
      <p:ext uri="{BB962C8B-B14F-4D97-AF65-F5344CB8AC3E}">
        <p14:creationId xmlns:p14="http://schemas.microsoft.com/office/powerpoint/2010/main" val="460494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21</a:t>
            </a:fld>
            <a:endParaRPr lang="en-US" dirty="0"/>
          </a:p>
        </p:txBody>
      </p:sp>
    </p:spTree>
    <p:extLst>
      <p:ext uri="{BB962C8B-B14F-4D97-AF65-F5344CB8AC3E}">
        <p14:creationId xmlns:p14="http://schemas.microsoft.com/office/powerpoint/2010/main" val="4283616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22</a:t>
            </a:fld>
            <a:endParaRPr lang="en-US" dirty="0"/>
          </a:p>
        </p:txBody>
      </p:sp>
    </p:spTree>
    <p:extLst>
      <p:ext uri="{BB962C8B-B14F-4D97-AF65-F5344CB8AC3E}">
        <p14:creationId xmlns:p14="http://schemas.microsoft.com/office/powerpoint/2010/main" val="353093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23</a:t>
            </a:fld>
            <a:endParaRPr lang="en-US" dirty="0"/>
          </a:p>
        </p:txBody>
      </p:sp>
    </p:spTree>
    <p:extLst>
      <p:ext uri="{BB962C8B-B14F-4D97-AF65-F5344CB8AC3E}">
        <p14:creationId xmlns:p14="http://schemas.microsoft.com/office/powerpoint/2010/main" val="3226653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24</a:t>
            </a:fld>
            <a:endParaRPr lang="en-US" dirty="0"/>
          </a:p>
        </p:txBody>
      </p:sp>
    </p:spTree>
    <p:extLst>
      <p:ext uri="{BB962C8B-B14F-4D97-AF65-F5344CB8AC3E}">
        <p14:creationId xmlns:p14="http://schemas.microsoft.com/office/powerpoint/2010/main" val="3852444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25</a:t>
            </a:fld>
            <a:endParaRPr lang="en-US" dirty="0"/>
          </a:p>
        </p:txBody>
      </p:sp>
    </p:spTree>
    <p:extLst>
      <p:ext uri="{BB962C8B-B14F-4D97-AF65-F5344CB8AC3E}">
        <p14:creationId xmlns:p14="http://schemas.microsoft.com/office/powerpoint/2010/main" val="4170609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26</a:t>
            </a:fld>
            <a:endParaRPr lang="en-US" dirty="0"/>
          </a:p>
        </p:txBody>
      </p:sp>
    </p:spTree>
    <p:extLst>
      <p:ext uri="{BB962C8B-B14F-4D97-AF65-F5344CB8AC3E}">
        <p14:creationId xmlns:p14="http://schemas.microsoft.com/office/powerpoint/2010/main" val="1522231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27</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2</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12</a:t>
            </a:fld>
            <a:endParaRPr lang="en-US" dirty="0"/>
          </a:p>
        </p:txBody>
      </p:sp>
    </p:spTree>
    <p:extLst>
      <p:ext uri="{BB962C8B-B14F-4D97-AF65-F5344CB8AC3E}">
        <p14:creationId xmlns:p14="http://schemas.microsoft.com/office/powerpoint/2010/main" val="4073957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14</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15</a:t>
            </a:fld>
            <a:endParaRPr lang="en-US" dirty="0"/>
          </a:p>
        </p:txBody>
      </p:sp>
    </p:spTree>
    <p:extLst>
      <p:ext uri="{BB962C8B-B14F-4D97-AF65-F5344CB8AC3E}">
        <p14:creationId xmlns:p14="http://schemas.microsoft.com/office/powerpoint/2010/main" val="2478421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16</a:t>
            </a:fld>
            <a:endParaRPr lang="en-US" dirty="0"/>
          </a:p>
        </p:txBody>
      </p:sp>
    </p:spTree>
    <p:extLst>
      <p:ext uri="{BB962C8B-B14F-4D97-AF65-F5344CB8AC3E}">
        <p14:creationId xmlns:p14="http://schemas.microsoft.com/office/powerpoint/2010/main" val="681691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17</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18</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19</a:t>
            </a:fld>
            <a:endParaRPr lang="en-US" dirty="0"/>
          </a:p>
        </p:txBody>
      </p:sp>
    </p:spTree>
    <p:extLst>
      <p:ext uri="{BB962C8B-B14F-4D97-AF65-F5344CB8AC3E}">
        <p14:creationId xmlns:p14="http://schemas.microsoft.com/office/powerpoint/2010/main" val="2870590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Title 7"/>
          <p:cNvSpPr>
            <a:spLocks noGrp="1"/>
          </p:cNvSpPr>
          <p:nvPr>
            <p:ph type="ctrTitle"/>
          </p:nvPr>
        </p:nvSpPr>
        <p:spPr>
          <a:xfrm>
            <a:off x="685800" y="381000"/>
            <a:ext cx="7772400" cy="1616148"/>
          </a:xfrm>
        </p:spPr>
        <p:txBody>
          <a:bodyPr anchor="b"/>
          <a:lstStyle>
            <a:lvl1pPr>
              <a:defRPr sz="4200" baseline="0">
                <a:solidFill>
                  <a:schemeClr val="tx1"/>
                </a:solidFill>
              </a:defRPr>
            </a:lvl1pPr>
          </a:lstStyle>
          <a:p>
            <a:r>
              <a:rPr kumimoji="0" lang="en-US"/>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96525"/>
            <a:ext cx="9144000" cy="758952"/>
          </a:xfrm>
        </p:spPr>
        <p:txBody>
          <a:bodyPr>
            <a:normAutofit/>
          </a:bodyPr>
          <a:lstStyle>
            <a:lvl1pPr>
              <a:defRPr sz="4000">
                <a:solidFill>
                  <a:schemeClr val="tx2">
                    <a:lumMod val="50000"/>
                  </a:schemeClr>
                </a:solidFill>
                <a:latin typeface="Cambria" pitchFamily="18" charset="0"/>
              </a:defRPr>
            </a:lvl1pPr>
          </a:lstStyle>
          <a:p>
            <a:r>
              <a:rPr kumimoji="0" lang="en-US"/>
              <a:t>Click to edit Master title style</a:t>
            </a:r>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6" name="Picture 5" descr="199 crest(new).jpg"/>
          <p:cNvPicPr>
            <a:picLocks noChangeAspect="1"/>
          </p:cNvPicPr>
          <p:nvPr userDrawn="1"/>
        </p:nvPicPr>
        <p:blipFill>
          <a:blip r:embed="rId2"/>
          <a:stretch>
            <a:fillRect/>
          </a:stretch>
        </p:blipFill>
        <p:spPr>
          <a:xfrm>
            <a:off x="4189231" y="763720"/>
            <a:ext cx="783266" cy="1044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rgbClr val="00206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3413079"/>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pic>
        <p:nvPicPr>
          <p:cNvPr id="20" name="Picture 19" descr="199 crest(new).jpg"/>
          <p:cNvPicPr>
            <a:picLocks noChangeAspect="1"/>
          </p:cNvPicPr>
          <p:nvPr userDrawn="1"/>
        </p:nvPicPr>
        <p:blipFill>
          <a:blip r:embed="rId2"/>
          <a:stretch>
            <a:fillRect/>
          </a:stretch>
        </p:blipFill>
        <p:spPr>
          <a:xfrm>
            <a:off x="4189231" y="2068622"/>
            <a:ext cx="783266" cy="1044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lvl1pPr>
              <a:defRPr>
                <a:solidFill>
                  <a:schemeClr val="tx2">
                    <a:lumMod val="50000"/>
                  </a:schemeClr>
                </a:solidFill>
              </a:defRPr>
            </a:lvl1pPr>
          </a:lstStyle>
          <a:p>
            <a:r>
              <a:rPr kumimoji="0" lang="en-US"/>
              <a:t>Click to edit Master title style</a:t>
            </a:r>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Rectangle 8"/>
          <p:cNvSpPr>
            <a:spLocks noChangeArrowheads="1"/>
          </p:cNvSpPr>
          <p:nvPr userDrawn="1"/>
        </p:nvSpPr>
        <p:spPr bwMode="auto">
          <a:xfrm>
            <a:off x="146304" y="6391656"/>
            <a:ext cx="8833104" cy="309563"/>
          </a:xfrm>
          <a:prstGeom prst="rect">
            <a:avLst/>
          </a:prstGeom>
          <a:solidFill>
            <a:srgbClr val="00206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rgbClr val="00206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3" name="Title 22"/>
          <p:cNvSpPr>
            <a:spLocks noGrp="1"/>
          </p:cNvSpPr>
          <p:nvPr>
            <p:ph type="title"/>
          </p:nvPr>
        </p:nvSpPr>
        <p:spPr/>
        <p:txBody>
          <a:bodyPr rtlCol="0" anchor="b" anchorCtr="0"/>
          <a:lstStyle>
            <a:lvl1pPr>
              <a:defRPr>
                <a:solidFill>
                  <a:schemeClr val="tx2">
                    <a:lumMod val="50000"/>
                  </a:schemeClr>
                </a:solidFill>
              </a:defRPr>
            </a:lvl1pPr>
          </a:lstStyle>
          <a:p>
            <a:r>
              <a:rPr kumimoji="0" lang="en-US"/>
              <a:t>Click to edit Master title style</a:t>
            </a:r>
            <a:endParaRPr kumimoji="0" lang="en-US" dirty="0"/>
          </a:p>
        </p:txBody>
      </p:sp>
      <p:pic>
        <p:nvPicPr>
          <p:cNvPr id="28" name="Picture 27" descr="199 crest(new).jpg"/>
          <p:cNvPicPr>
            <a:picLocks noChangeAspect="1"/>
          </p:cNvPicPr>
          <p:nvPr userDrawn="1"/>
        </p:nvPicPr>
        <p:blipFill>
          <a:blip r:embed="rId2"/>
          <a:stretch>
            <a:fillRect/>
          </a:stretch>
        </p:blipFill>
        <p:spPr>
          <a:xfrm>
            <a:off x="4189231" y="763720"/>
            <a:ext cx="783266" cy="1044355"/>
          </a:xfrm>
          <a:prstGeom prst="rect">
            <a:avLst/>
          </a:prstGeom>
        </p:spPr>
      </p:pic>
      <p:sp>
        <p:nvSpPr>
          <p:cNvPr id="17" name="Rectangle 16"/>
          <p:cNvSpPr>
            <a:spLocks noChangeArrowheads="1"/>
          </p:cNvSpPr>
          <p:nvPr userDrawn="1"/>
        </p:nvSpPr>
        <p:spPr bwMode="auto">
          <a:xfrm>
            <a:off x="146304" y="6391656"/>
            <a:ext cx="8833104" cy="309563"/>
          </a:xfrm>
          <a:prstGeom prst="rect">
            <a:avLst/>
          </a:prstGeom>
          <a:solidFill>
            <a:srgbClr val="00206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50000"/>
                  </a:schemeClr>
                </a:solidFill>
              </a:defRPr>
            </a:lvl1pPr>
          </a:lstStyle>
          <a:p>
            <a:r>
              <a:rPr kumimoji="0" lang="en-US"/>
              <a:t>Click to edit Master title style</a:t>
            </a:r>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rgbClr val="00206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auto">
          <a:xfrm>
            <a:off x="152400" y="91650"/>
            <a:ext cx="8833104" cy="6606298"/>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2" name="Title Placeholder 21"/>
          <p:cNvSpPr>
            <a:spLocks noGrp="1"/>
          </p:cNvSpPr>
          <p:nvPr>
            <p:ph type="title"/>
          </p:nvPr>
        </p:nvSpPr>
        <p:spPr>
          <a:xfrm>
            <a:off x="0" y="517791"/>
            <a:ext cx="9144000" cy="758952"/>
          </a:xfrm>
          <a:prstGeom prst="rect">
            <a:avLst/>
          </a:prstGeom>
        </p:spPr>
        <p:txBody>
          <a:bodyPr vert="horz" anchor="b">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301752" y="1669312"/>
            <a:ext cx="8534400" cy="4486019"/>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pic>
        <p:nvPicPr>
          <p:cNvPr id="16" name="Picture 15" descr="199 crest(new).jpg"/>
          <p:cNvPicPr>
            <a:picLocks noChangeAspect="1"/>
          </p:cNvPicPr>
          <p:nvPr/>
        </p:nvPicPr>
        <p:blipFill>
          <a:blip r:embed="rId9"/>
          <a:stretch>
            <a:fillRect/>
          </a:stretch>
        </p:blipFill>
        <p:spPr>
          <a:xfrm>
            <a:off x="4189231" y="763720"/>
            <a:ext cx="783266" cy="104435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9" r:id="rId7"/>
  </p:sldLayoutIdLst>
  <p:txStyles>
    <p:titleStyle>
      <a:lvl1pPr algn="ctr" rtl="0" eaLnBrk="1" latinLnBrk="0" hangingPunct="1">
        <a:spcBef>
          <a:spcPct val="0"/>
        </a:spcBef>
        <a:buNone/>
        <a:defRPr kumimoji="0" sz="4000" kern="1200" baseline="0">
          <a:solidFill>
            <a:schemeClr val="tx1"/>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news.olemiss.edu/two-um-faculty-win-inaugural-national-science-foundation-fellowship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researchfellows@olemiss.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policies.olemiss.edu/ShowDetails.jsp?istatPara=1&amp;policyObjidPara=1087476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8044" y="3603625"/>
            <a:ext cx="8827912" cy="2593975"/>
          </a:xfrm>
        </p:spPr>
        <p:txBody>
          <a:bodyPr>
            <a:normAutofit lnSpcReduction="10000"/>
          </a:bodyPr>
          <a:lstStyle/>
          <a:p>
            <a:r>
              <a:rPr lang="en-US" sz="2800" cap="none" dirty="0"/>
              <a:t>NSF </a:t>
            </a:r>
            <a:r>
              <a:rPr lang="en-US" sz="2800" cap="none" dirty="0" err="1"/>
              <a:t>EPSCoR</a:t>
            </a:r>
            <a:r>
              <a:rPr lang="en-US" sz="2800" cap="none" dirty="0"/>
              <a:t> RII Track-4</a:t>
            </a:r>
            <a:br>
              <a:rPr lang="en-US" sz="2800" cap="none" dirty="0"/>
            </a:br>
            <a:r>
              <a:rPr lang="en-US" sz="2800" cap="none" dirty="0" err="1"/>
              <a:t>EPSCoR</a:t>
            </a:r>
            <a:r>
              <a:rPr lang="en-US" sz="2800" cap="none" dirty="0"/>
              <a:t> Fellows</a:t>
            </a:r>
            <a:endParaRPr lang="en-US" dirty="0"/>
          </a:p>
          <a:p>
            <a:endParaRPr lang="en-US" dirty="0"/>
          </a:p>
          <a:p>
            <a:r>
              <a:rPr lang="en-US" dirty="0"/>
              <a:t>ORSP Information Sessions </a:t>
            </a:r>
            <a:br>
              <a:rPr lang="en-US" dirty="0"/>
            </a:br>
            <a:r>
              <a:rPr lang="en-US" dirty="0"/>
              <a:t>Winter 2019</a:t>
            </a:r>
          </a:p>
          <a:p>
            <a:r>
              <a:rPr lang="en-US" dirty="0"/>
              <a:t>Jan 23, 11AM: Weir 107</a:t>
            </a:r>
          </a:p>
          <a:p>
            <a:r>
              <a:rPr lang="en-US" dirty="0"/>
              <a:t>Jan 25, 3pm: Weir 107</a:t>
            </a:r>
            <a:br>
              <a:rPr lang="en-US" dirty="0"/>
            </a:br>
            <a:r>
              <a:rPr lang="en-US" dirty="0" err="1"/>
              <a:t>jan</a:t>
            </a:r>
            <a:r>
              <a:rPr lang="en-US" dirty="0"/>
              <a:t> 30, 3pm: Weir 107</a:t>
            </a:r>
          </a:p>
          <a:p>
            <a:endParaRPr lang="en-US" dirty="0"/>
          </a:p>
          <a:p>
            <a:endParaRPr lang="en-US" dirty="0"/>
          </a:p>
          <a:p>
            <a:endParaRPr lang="en-US" dirty="0"/>
          </a:p>
        </p:txBody>
      </p:sp>
      <p:sp>
        <p:nvSpPr>
          <p:cNvPr id="2" name="Title 1"/>
          <p:cNvSpPr>
            <a:spLocks noGrp="1"/>
          </p:cNvSpPr>
          <p:nvPr>
            <p:ph type="ctrTitle"/>
          </p:nvPr>
        </p:nvSpPr>
        <p:spPr>
          <a:xfrm>
            <a:off x="158044" y="171235"/>
            <a:ext cx="8827912" cy="1116615"/>
          </a:xfrm>
        </p:spPr>
        <p:txBody>
          <a:bodyPr>
            <a:noAutofit/>
          </a:bodyPr>
          <a:lstStyle/>
          <a:p>
            <a:r>
              <a:rPr lang="en-US" sz="4400" b="1" dirty="0">
                <a:solidFill>
                  <a:schemeClr val="accent1">
                    <a:lumMod val="50000"/>
                  </a:schemeClr>
                </a:solidFill>
                <a:latin typeface="Cambria" pitchFamily="18" charset="0"/>
              </a:rPr>
              <a:t>The University of Mississippi</a:t>
            </a:r>
          </a:p>
        </p:txBody>
      </p:sp>
      <p:pic>
        <p:nvPicPr>
          <p:cNvPr id="4" name="Picture 3" descr="199 crest(new).jpg"/>
          <p:cNvPicPr>
            <a:picLocks noChangeAspect="1"/>
          </p:cNvPicPr>
          <p:nvPr/>
        </p:nvPicPr>
        <p:blipFill>
          <a:blip r:embed="rId3"/>
          <a:stretch>
            <a:fillRect/>
          </a:stretch>
        </p:blipFill>
        <p:spPr>
          <a:xfrm>
            <a:off x="3770489" y="1463631"/>
            <a:ext cx="1416497" cy="18886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117049"/>
            <a:ext cx="9144000" cy="758952"/>
          </a:xfrm>
        </p:spPr>
        <p:txBody>
          <a:bodyPr/>
          <a:lstStyle/>
          <a:p>
            <a:r>
              <a:rPr lang="en-US" dirty="0">
                <a:latin typeface="Arial" charset="0"/>
              </a:rPr>
              <a:t>Standard NSF Review Criteria</a:t>
            </a:r>
          </a:p>
        </p:txBody>
      </p:sp>
      <p:sp>
        <p:nvSpPr>
          <p:cNvPr id="19458" name="Content Placeholder 2"/>
          <p:cNvSpPr>
            <a:spLocks noGrp="1"/>
          </p:cNvSpPr>
          <p:nvPr>
            <p:ph idx="1"/>
          </p:nvPr>
        </p:nvSpPr>
        <p:spPr>
          <a:xfrm>
            <a:off x="301752" y="1628648"/>
            <a:ext cx="8503920" cy="5038852"/>
          </a:xfrm>
        </p:spPr>
        <p:txBody>
          <a:bodyPr>
            <a:normAutofit/>
          </a:bodyPr>
          <a:lstStyle/>
          <a:p>
            <a:pPr>
              <a:defRPr/>
            </a:pPr>
            <a:r>
              <a:rPr lang="en-US" sz="2000" b="1" dirty="0">
                <a:solidFill>
                  <a:schemeClr val="tx2"/>
                </a:solidFill>
              </a:rPr>
              <a:t>Intellectual Merit</a:t>
            </a:r>
            <a:r>
              <a:rPr lang="en-US" sz="2000" dirty="0">
                <a:solidFill>
                  <a:schemeClr val="tx2"/>
                </a:solidFill>
              </a:rPr>
              <a:t>: Potential to advance, if not transform, the frontiers of knowledge; assessment based on appropriate metrics</a:t>
            </a:r>
            <a:br>
              <a:rPr lang="en-US" sz="2000" dirty="0">
                <a:solidFill>
                  <a:schemeClr val="tx2"/>
                </a:solidFill>
              </a:rPr>
            </a:br>
            <a:endParaRPr lang="en-US" sz="2000" dirty="0">
              <a:solidFill>
                <a:schemeClr val="tx2"/>
              </a:solidFill>
            </a:endParaRPr>
          </a:p>
          <a:p>
            <a:pPr>
              <a:defRPr/>
            </a:pPr>
            <a:r>
              <a:rPr lang="en-US" sz="2000" b="1" dirty="0">
                <a:solidFill>
                  <a:schemeClr val="tx2"/>
                </a:solidFill>
              </a:rPr>
              <a:t>Broader Impacts: </a:t>
            </a:r>
            <a:r>
              <a:rPr lang="en-US" sz="2000" dirty="0">
                <a:solidFill>
                  <a:schemeClr val="tx2"/>
                </a:solidFill>
              </a:rPr>
              <a:t>potential to benefit society and contribute to the achievement of specific, desired societal outcomes.</a:t>
            </a:r>
            <a:br>
              <a:rPr lang="en-US" sz="2000" dirty="0">
                <a:solidFill>
                  <a:schemeClr val="tx2"/>
                </a:solidFill>
              </a:rPr>
            </a:br>
            <a:endParaRPr lang="en-US" sz="2000" dirty="0">
              <a:solidFill>
                <a:schemeClr val="tx2"/>
              </a:solidFill>
            </a:endParaRPr>
          </a:p>
          <a:p>
            <a:pPr>
              <a:defRPr/>
            </a:pPr>
            <a:r>
              <a:rPr lang="en-US" sz="2000" b="1" dirty="0">
                <a:solidFill>
                  <a:schemeClr val="tx2"/>
                </a:solidFill>
              </a:rPr>
              <a:t>Review elements:</a:t>
            </a:r>
          </a:p>
          <a:p>
            <a:pPr marL="388937" lvl="1" indent="0">
              <a:buFontTx/>
              <a:buNone/>
              <a:defRPr/>
            </a:pPr>
            <a:r>
              <a:rPr lang="en-US" sz="1800" dirty="0"/>
              <a:t>1. What is the potential for the proposed activity to: a. </a:t>
            </a:r>
            <a:r>
              <a:rPr lang="en-US" sz="1800" b="1" dirty="0"/>
              <a:t>advance knowledge</a:t>
            </a:r>
            <a:r>
              <a:rPr lang="en-US" sz="1800" dirty="0"/>
              <a:t> b. </a:t>
            </a:r>
            <a:r>
              <a:rPr lang="en-US" sz="1800" b="1" dirty="0"/>
              <a:t>benefit society </a:t>
            </a:r>
          </a:p>
          <a:p>
            <a:pPr marL="388937" lvl="1" indent="0">
              <a:buFontTx/>
              <a:buNone/>
              <a:defRPr/>
            </a:pPr>
            <a:r>
              <a:rPr lang="en-US" sz="1800" dirty="0"/>
              <a:t>2. To what extent do the proposed activities suggest and explore </a:t>
            </a:r>
            <a:r>
              <a:rPr lang="en-US" sz="1800" b="1" dirty="0"/>
              <a:t>creative, original, or potentially transformative </a:t>
            </a:r>
            <a:r>
              <a:rPr lang="en-US" sz="1800" dirty="0"/>
              <a:t>concepts?</a:t>
            </a:r>
          </a:p>
          <a:p>
            <a:pPr marL="388937" lvl="1" indent="0">
              <a:buFontTx/>
              <a:buNone/>
              <a:defRPr/>
            </a:pPr>
            <a:r>
              <a:rPr lang="en-US" sz="1800" dirty="0"/>
              <a:t>3. Is the </a:t>
            </a:r>
            <a:r>
              <a:rPr lang="en-US" sz="1800" b="1" dirty="0"/>
              <a:t>plan</a:t>
            </a:r>
            <a:r>
              <a:rPr lang="en-US" sz="1800" dirty="0"/>
              <a:t> for carrying out the proposed activities </a:t>
            </a:r>
            <a:r>
              <a:rPr lang="en-US" sz="1800" b="1" dirty="0"/>
              <a:t>well-reasoned</a:t>
            </a:r>
            <a:r>
              <a:rPr lang="en-US" sz="1800" dirty="0"/>
              <a:t>, with a mechanism to </a:t>
            </a:r>
            <a:r>
              <a:rPr lang="en-US" sz="1800" b="1" dirty="0"/>
              <a:t>assess success</a:t>
            </a:r>
            <a:r>
              <a:rPr lang="en-US" sz="1800" dirty="0"/>
              <a:t>?</a:t>
            </a:r>
          </a:p>
          <a:p>
            <a:pPr marL="388937" lvl="1" indent="0">
              <a:buFontTx/>
              <a:buNone/>
              <a:defRPr/>
            </a:pPr>
            <a:r>
              <a:rPr lang="en-US" sz="1800" dirty="0"/>
              <a:t>4. How well </a:t>
            </a:r>
            <a:r>
              <a:rPr lang="en-US" sz="1800" b="1" dirty="0"/>
              <a:t>qualified</a:t>
            </a:r>
            <a:r>
              <a:rPr lang="en-US" sz="1800" dirty="0"/>
              <a:t> is the PI and team?</a:t>
            </a:r>
          </a:p>
          <a:p>
            <a:pPr marL="388937" lvl="1" indent="0">
              <a:buFontTx/>
              <a:buNone/>
              <a:defRPr/>
            </a:pPr>
            <a:r>
              <a:rPr lang="en-US" sz="1800" dirty="0"/>
              <a:t>5. Are there </a:t>
            </a:r>
            <a:r>
              <a:rPr lang="en-US" sz="1800" b="1" dirty="0"/>
              <a:t>adequate resources </a:t>
            </a:r>
            <a:r>
              <a:rPr lang="en-US" sz="1800" dirty="0"/>
              <a:t>available to the PI?</a:t>
            </a:r>
          </a:p>
        </p:txBody>
      </p:sp>
    </p:spTree>
    <p:extLst>
      <p:ext uri="{BB962C8B-B14F-4D97-AF65-F5344CB8AC3E}">
        <p14:creationId xmlns:p14="http://schemas.microsoft.com/office/powerpoint/2010/main" val="3775731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117049"/>
            <a:ext cx="9144000" cy="758952"/>
          </a:xfrm>
        </p:spPr>
        <p:txBody>
          <a:bodyPr/>
          <a:lstStyle/>
          <a:p>
            <a:r>
              <a:rPr lang="en-US" dirty="0">
                <a:latin typeface="Arial" charset="0"/>
              </a:rPr>
              <a:t>Special NSF Criteria for Track-4</a:t>
            </a:r>
          </a:p>
        </p:txBody>
      </p:sp>
      <p:sp>
        <p:nvSpPr>
          <p:cNvPr id="19458" name="Content Placeholder 2"/>
          <p:cNvSpPr>
            <a:spLocks noGrp="1"/>
          </p:cNvSpPr>
          <p:nvPr>
            <p:ph idx="1"/>
          </p:nvPr>
        </p:nvSpPr>
        <p:spPr>
          <a:xfrm>
            <a:off x="301752" y="1628648"/>
            <a:ext cx="8503920" cy="5038852"/>
          </a:xfrm>
        </p:spPr>
        <p:txBody>
          <a:bodyPr>
            <a:normAutofit/>
          </a:bodyPr>
          <a:lstStyle/>
          <a:p>
            <a:r>
              <a:rPr lang="en-US" sz="2400" dirty="0">
                <a:solidFill>
                  <a:schemeClr val="tx2"/>
                </a:solidFill>
                <a:latin typeface="Arial" charset="0"/>
                <a:cs typeface="Arial" charset="0"/>
              </a:rPr>
              <a:t>Evidence of </a:t>
            </a:r>
            <a:r>
              <a:rPr lang="en-US" sz="2400" b="1" dirty="0">
                <a:solidFill>
                  <a:schemeClr val="tx2"/>
                </a:solidFill>
                <a:latin typeface="Arial" charset="0"/>
                <a:cs typeface="Arial" charset="0"/>
              </a:rPr>
              <a:t>outcomes achievability</a:t>
            </a:r>
            <a:r>
              <a:rPr lang="en-US" sz="2400" dirty="0">
                <a:solidFill>
                  <a:schemeClr val="tx2"/>
                </a:solidFill>
                <a:latin typeface="Arial" charset="0"/>
                <a:cs typeface="Arial" charset="0"/>
              </a:rPr>
              <a:t>, in fellowship timeframe at host site</a:t>
            </a:r>
          </a:p>
          <a:p>
            <a:r>
              <a:rPr lang="en-US" sz="2400" dirty="0">
                <a:solidFill>
                  <a:schemeClr val="tx2"/>
                </a:solidFill>
                <a:latin typeface="Arial" charset="0"/>
                <a:cs typeface="Arial" charset="0"/>
              </a:rPr>
              <a:t>Likely </a:t>
            </a:r>
            <a:r>
              <a:rPr lang="en-US" sz="2400" b="1" dirty="0">
                <a:solidFill>
                  <a:schemeClr val="tx2"/>
                </a:solidFill>
                <a:latin typeface="Arial" charset="0"/>
                <a:cs typeface="Arial" charset="0"/>
              </a:rPr>
              <a:t>impact on faculty’s research career trajectory</a:t>
            </a:r>
          </a:p>
          <a:p>
            <a:pPr lvl="1"/>
            <a:r>
              <a:rPr lang="en-US" sz="1900" dirty="0">
                <a:solidFill>
                  <a:schemeClr val="tx2"/>
                </a:solidFill>
                <a:latin typeface="Arial" charset="0"/>
                <a:cs typeface="Arial" charset="0"/>
              </a:rPr>
              <a:t>during award and long lasting post-award</a:t>
            </a:r>
          </a:p>
          <a:p>
            <a:r>
              <a:rPr lang="en-US" sz="2400" dirty="0">
                <a:solidFill>
                  <a:schemeClr val="tx2"/>
                </a:solidFill>
                <a:latin typeface="Arial" charset="0"/>
                <a:cs typeface="Arial" charset="0"/>
              </a:rPr>
              <a:t>Tangible </a:t>
            </a:r>
            <a:r>
              <a:rPr lang="en-US" sz="2400" b="1" dirty="0">
                <a:solidFill>
                  <a:schemeClr val="tx2"/>
                </a:solidFill>
                <a:latin typeface="Arial" charset="0"/>
                <a:cs typeface="Arial" charset="0"/>
              </a:rPr>
              <a:t>benefits to the home institution</a:t>
            </a:r>
            <a:r>
              <a:rPr lang="en-US" sz="2400" dirty="0">
                <a:solidFill>
                  <a:schemeClr val="tx2"/>
                </a:solidFill>
                <a:latin typeface="Arial" charset="0"/>
                <a:cs typeface="Arial" charset="0"/>
              </a:rPr>
              <a:t>/jurisdiction </a:t>
            </a:r>
          </a:p>
          <a:p>
            <a:pPr lvl="1"/>
            <a:r>
              <a:rPr lang="en-US" sz="1900" dirty="0">
                <a:latin typeface="Arial" charset="0"/>
                <a:cs typeface="Arial" charset="0"/>
              </a:rPr>
              <a:t>Beyond just to the PI</a:t>
            </a:r>
            <a:endParaRPr lang="en-US" sz="1900" dirty="0">
              <a:solidFill>
                <a:schemeClr val="tx2"/>
              </a:solidFill>
              <a:latin typeface="Arial" charset="0"/>
              <a:cs typeface="Arial" charset="0"/>
            </a:endParaRPr>
          </a:p>
          <a:p>
            <a:r>
              <a:rPr lang="en-US" sz="2400" dirty="0">
                <a:solidFill>
                  <a:schemeClr val="tx2"/>
                </a:solidFill>
                <a:latin typeface="Arial" charset="0"/>
                <a:cs typeface="Arial" charset="0"/>
              </a:rPr>
              <a:t>Home and Host </a:t>
            </a:r>
            <a:r>
              <a:rPr lang="en-US" sz="2400" b="1" dirty="0">
                <a:solidFill>
                  <a:schemeClr val="tx2"/>
                </a:solidFill>
                <a:latin typeface="Arial" charset="0"/>
                <a:cs typeface="Arial" charset="0"/>
              </a:rPr>
              <a:t>resources availability </a:t>
            </a:r>
            <a:r>
              <a:rPr lang="en-US" sz="2400" dirty="0">
                <a:solidFill>
                  <a:schemeClr val="tx2"/>
                </a:solidFill>
                <a:latin typeface="Arial" charset="0"/>
                <a:cs typeface="Arial" charset="0"/>
              </a:rPr>
              <a:t>and </a:t>
            </a:r>
            <a:r>
              <a:rPr lang="en-US" sz="2400" b="1" dirty="0">
                <a:solidFill>
                  <a:schemeClr val="tx2"/>
                </a:solidFill>
                <a:latin typeface="Arial" charset="0"/>
                <a:cs typeface="Arial" charset="0"/>
              </a:rPr>
              <a:t>commitment</a:t>
            </a:r>
            <a:r>
              <a:rPr lang="en-US" sz="2400" dirty="0">
                <a:solidFill>
                  <a:schemeClr val="tx2"/>
                </a:solidFill>
                <a:latin typeface="Arial" charset="0"/>
                <a:cs typeface="Arial" charset="0"/>
              </a:rPr>
              <a:t> for project success</a:t>
            </a:r>
          </a:p>
        </p:txBody>
      </p:sp>
    </p:spTree>
    <p:extLst>
      <p:ext uri="{BB962C8B-B14F-4D97-AF65-F5344CB8AC3E}">
        <p14:creationId xmlns:p14="http://schemas.microsoft.com/office/powerpoint/2010/main" val="4188581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Track 4: IM &amp; BI</a:t>
            </a:r>
          </a:p>
        </p:txBody>
      </p:sp>
      <p:sp>
        <p:nvSpPr>
          <p:cNvPr id="6" name="Content Placeholder 2"/>
          <p:cNvSpPr>
            <a:spLocks noGrp="1"/>
          </p:cNvSpPr>
          <p:nvPr>
            <p:ph sz="quarter" idx="1"/>
          </p:nvPr>
        </p:nvSpPr>
        <p:spPr>
          <a:xfrm>
            <a:off x="382822" y="1526182"/>
            <a:ext cx="8378356" cy="5214769"/>
          </a:xfrm>
        </p:spPr>
        <p:txBody>
          <a:bodyPr>
            <a:noAutofit/>
          </a:bodyPr>
          <a:lstStyle/>
          <a:p>
            <a:pPr marL="0" lvl="1" indent="0">
              <a:spcAft>
                <a:spcPts val="600"/>
              </a:spcAft>
              <a:buNone/>
            </a:pPr>
            <a:r>
              <a:rPr lang="en-US" sz="2400" dirty="0">
                <a:solidFill>
                  <a:srgbClr val="1F497D"/>
                </a:solidFill>
              </a:rPr>
              <a:t>Intellectual Merit</a:t>
            </a:r>
          </a:p>
          <a:p>
            <a:pPr marL="285750" lvl="1" indent="-285750">
              <a:spcAft>
                <a:spcPts val="600"/>
              </a:spcAft>
            </a:pPr>
            <a:r>
              <a:rPr lang="en-US" sz="1800" dirty="0"/>
              <a:t>describe the project's </a:t>
            </a:r>
            <a:r>
              <a:rPr lang="en-US" sz="1800" b="1" dirty="0"/>
              <a:t>research-focused activities </a:t>
            </a:r>
          </a:p>
          <a:p>
            <a:pPr marL="285750" lvl="1" indent="-285750">
              <a:spcAft>
                <a:spcPts val="600"/>
              </a:spcAft>
            </a:pPr>
            <a:r>
              <a:rPr lang="en-US" sz="1800" dirty="0"/>
              <a:t>how these activities will </a:t>
            </a:r>
            <a:r>
              <a:rPr lang="en-US" sz="1800" b="1" dirty="0"/>
              <a:t>enhance the PI's individual research capacity </a:t>
            </a:r>
            <a:r>
              <a:rPr lang="en-US" sz="1800" dirty="0"/>
              <a:t>beyond the duration of the fellowship period</a:t>
            </a:r>
          </a:p>
          <a:p>
            <a:pPr marL="285750" lvl="1" indent="-285750">
              <a:spcAft>
                <a:spcPts val="600"/>
              </a:spcAft>
            </a:pPr>
            <a:endParaRPr lang="en-US" sz="1800" dirty="0"/>
          </a:p>
          <a:p>
            <a:pPr marL="0" lvl="1" indent="0">
              <a:spcAft>
                <a:spcPts val="600"/>
              </a:spcAft>
              <a:buNone/>
            </a:pPr>
            <a:r>
              <a:rPr lang="en-US" sz="2400" dirty="0">
                <a:solidFill>
                  <a:srgbClr val="1F497D"/>
                </a:solidFill>
              </a:rPr>
              <a:t>Broader Impacts</a:t>
            </a:r>
          </a:p>
          <a:p>
            <a:pPr marL="342900" lvl="1" indent="-342900">
              <a:spcAft>
                <a:spcPts val="600"/>
              </a:spcAft>
            </a:pPr>
            <a:r>
              <a:rPr lang="en-US" sz="2400" dirty="0">
                <a:solidFill>
                  <a:srgbClr val="1F497D"/>
                </a:solidFill>
              </a:rPr>
              <a:t>Minimum:</a:t>
            </a:r>
          </a:p>
          <a:p>
            <a:pPr marL="617220" lvl="2" indent="-342900">
              <a:spcAft>
                <a:spcPts val="600"/>
              </a:spcAft>
            </a:pPr>
            <a:r>
              <a:rPr lang="en-US" sz="2200" dirty="0">
                <a:solidFill>
                  <a:srgbClr val="1F497D"/>
                </a:solidFill>
              </a:rPr>
              <a:t>Benefits to home institution and jurisdiction (Mississippi)</a:t>
            </a:r>
          </a:p>
          <a:p>
            <a:pPr marL="342900" lvl="1" indent="-342900">
              <a:spcAft>
                <a:spcPts val="600"/>
              </a:spcAft>
            </a:pPr>
            <a:r>
              <a:rPr lang="en-US" sz="2400" dirty="0">
                <a:solidFill>
                  <a:srgbClr val="1F497D"/>
                </a:solidFill>
              </a:rPr>
              <a:t>Additional:</a:t>
            </a:r>
          </a:p>
          <a:p>
            <a:pPr marL="617220" lvl="2" indent="-342900">
              <a:spcAft>
                <a:spcPts val="600"/>
              </a:spcAft>
            </a:pPr>
            <a:r>
              <a:rPr lang="en-US" sz="2200" dirty="0">
                <a:solidFill>
                  <a:srgbClr val="1F497D"/>
                </a:solidFill>
              </a:rPr>
              <a:t>Any other benefits under NSF’s Broader Impacts umbrella</a:t>
            </a:r>
          </a:p>
          <a:p>
            <a:pPr marL="891540" lvl="3" indent="-342900">
              <a:spcAft>
                <a:spcPts val="600"/>
              </a:spcAft>
            </a:pPr>
            <a:r>
              <a:rPr lang="en-US" sz="2200" dirty="0">
                <a:solidFill>
                  <a:srgbClr val="1F497D"/>
                </a:solidFill>
              </a:rPr>
              <a:t>(See next slide)</a:t>
            </a:r>
          </a:p>
          <a:p>
            <a:pPr marL="0" lvl="1" indent="0">
              <a:spcAft>
                <a:spcPts val="600"/>
              </a:spcAft>
              <a:buNone/>
            </a:pPr>
            <a:endParaRPr lang="en-US" sz="1800" dirty="0"/>
          </a:p>
        </p:txBody>
      </p:sp>
    </p:spTree>
    <p:extLst>
      <p:ext uri="{BB962C8B-B14F-4D97-AF65-F5344CB8AC3E}">
        <p14:creationId xmlns:p14="http://schemas.microsoft.com/office/powerpoint/2010/main" val="3362857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117049"/>
            <a:ext cx="9144000" cy="758952"/>
          </a:xfrm>
        </p:spPr>
        <p:txBody>
          <a:bodyPr/>
          <a:lstStyle/>
          <a:p>
            <a:r>
              <a:rPr lang="en-US" dirty="0">
                <a:latin typeface="Arial" charset="0"/>
              </a:rPr>
              <a:t>Broader Impacts (general NSF)</a:t>
            </a:r>
          </a:p>
        </p:txBody>
      </p:sp>
      <p:sp>
        <p:nvSpPr>
          <p:cNvPr id="19458" name="Content Placeholder 2"/>
          <p:cNvSpPr>
            <a:spLocks noGrp="1"/>
          </p:cNvSpPr>
          <p:nvPr>
            <p:ph idx="1"/>
          </p:nvPr>
        </p:nvSpPr>
        <p:spPr>
          <a:xfrm>
            <a:off x="301752" y="1628648"/>
            <a:ext cx="8503920" cy="5038852"/>
          </a:xfrm>
        </p:spPr>
        <p:txBody>
          <a:bodyPr>
            <a:normAutofit fontScale="92500" lnSpcReduction="20000"/>
          </a:bodyPr>
          <a:lstStyle/>
          <a:p>
            <a:pPr marL="0" indent="0">
              <a:buNone/>
            </a:pPr>
            <a:r>
              <a:rPr lang="en-US" sz="2400" dirty="0">
                <a:solidFill>
                  <a:schemeClr val="tx2"/>
                </a:solidFill>
                <a:latin typeface="Arial" charset="0"/>
                <a:cs typeface="Arial" charset="0"/>
              </a:rPr>
              <a:t>Broader impacts may be accomplished through the research itself, through the activities that are directly related to specific research projects, or through activities that are supported by, but are complementary to, the project. NSF values the advancement of scientific knowledge and activities that contribute to achievement of societally relevant outcomes. </a:t>
            </a:r>
            <a:br>
              <a:rPr lang="en-US" sz="2400" dirty="0">
                <a:solidFill>
                  <a:schemeClr val="tx2"/>
                </a:solidFill>
                <a:latin typeface="Arial" charset="0"/>
                <a:cs typeface="Arial" charset="0"/>
              </a:rPr>
            </a:br>
            <a:br>
              <a:rPr lang="en-US" sz="2400" dirty="0">
                <a:solidFill>
                  <a:schemeClr val="tx2"/>
                </a:solidFill>
                <a:latin typeface="Arial" charset="0"/>
                <a:cs typeface="Arial" charset="0"/>
              </a:rPr>
            </a:br>
            <a:r>
              <a:rPr lang="en-US" sz="2400" dirty="0">
                <a:solidFill>
                  <a:schemeClr val="tx2"/>
                </a:solidFill>
                <a:latin typeface="Arial" charset="0"/>
                <a:cs typeface="Arial" charset="0"/>
              </a:rPr>
              <a:t>Such outcomes include, but are not limited to: full participation of </a:t>
            </a:r>
            <a:r>
              <a:rPr lang="en-US" sz="2400" b="1" dirty="0">
                <a:solidFill>
                  <a:schemeClr val="tx2"/>
                </a:solidFill>
                <a:latin typeface="Arial" charset="0"/>
                <a:cs typeface="Arial" charset="0"/>
              </a:rPr>
              <a:t>women, persons with disabilities, and underrepresented minorities </a:t>
            </a:r>
            <a:r>
              <a:rPr lang="en-US" sz="2400" dirty="0">
                <a:solidFill>
                  <a:schemeClr val="tx2"/>
                </a:solidFill>
                <a:latin typeface="Arial" charset="0"/>
                <a:cs typeface="Arial" charset="0"/>
              </a:rPr>
              <a:t>in science, technology, engineering, and mathematics (STEM); </a:t>
            </a:r>
            <a:r>
              <a:rPr lang="en-US" sz="2400" b="1" dirty="0">
                <a:solidFill>
                  <a:schemeClr val="tx2"/>
                </a:solidFill>
                <a:latin typeface="Arial" charset="0"/>
                <a:cs typeface="Arial" charset="0"/>
              </a:rPr>
              <a:t>improved STEM education and educator development </a:t>
            </a:r>
            <a:r>
              <a:rPr lang="en-US" sz="2400" dirty="0">
                <a:solidFill>
                  <a:schemeClr val="tx2"/>
                </a:solidFill>
                <a:latin typeface="Arial" charset="0"/>
                <a:cs typeface="Arial" charset="0"/>
              </a:rPr>
              <a:t>at any level; increased </a:t>
            </a:r>
            <a:r>
              <a:rPr lang="en-US" sz="2400" b="1" dirty="0">
                <a:solidFill>
                  <a:schemeClr val="tx2"/>
                </a:solidFill>
                <a:latin typeface="Arial" charset="0"/>
                <a:cs typeface="Arial" charset="0"/>
              </a:rPr>
              <a:t>public scientific literacy and public engagement with science</a:t>
            </a:r>
            <a:r>
              <a:rPr lang="en-US" sz="2400" dirty="0">
                <a:solidFill>
                  <a:schemeClr val="tx2"/>
                </a:solidFill>
                <a:latin typeface="Arial" charset="0"/>
                <a:cs typeface="Arial" charset="0"/>
              </a:rPr>
              <a:t> and technology</a:t>
            </a:r>
            <a:r>
              <a:rPr lang="en-US" sz="2400" b="1" dirty="0">
                <a:solidFill>
                  <a:schemeClr val="tx2"/>
                </a:solidFill>
                <a:latin typeface="Arial" charset="0"/>
                <a:cs typeface="Arial" charset="0"/>
              </a:rPr>
              <a:t>; improved well-being of individuals in society</a:t>
            </a:r>
            <a:r>
              <a:rPr lang="en-US" sz="2400" dirty="0">
                <a:solidFill>
                  <a:schemeClr val="tx2"/>
                </a:solidFill>
                <a:latin typeface="Arial" charset="0"/>
                <a:cs typeface="Arial" charset="0"/>
              </a:rPr>
              <a:t>; development of a </a:t>
            </a:r>
            <a:r>
              <a:rPr lang="en-US" sz="2400" b="1" dirty="0">
                <a:solidFill>
                  <a:schemeClr val="tx2"/>
                </a:solidFill>
                <a:latin typeface="Arial" charset="0"/>
                <a:cs typeface="Arial" charset="0"/>
              </a:rPr>
              <a:t>diverse, globally competitive STEM workforce</a:t>
            </a:r>
            <a:r>
              <a:rPr lang="en-US" sz="2400" dirty="0">
                <a:solidFill>
                  <a:schemeClr val="tx2"/>
                </a:solidFill>
                <a:latin typeface="Arial" charset="0"/>
                <a:cs typeface="Arial" charset="0"/>
              </a:rPr>
              <a:t>; </a:t>
            </a:r>
            <a:r>
              <a:rPr lang="en-US" sz="2400" b="1" dirty="0">
                <a:solidFill>
                  <a:schemeClr val="tx2"/>
                </a:solidFill>
                <a:latin typeface="Arial" charset="0"/>
                <a:cs typeface="Arial" charset="0"/>
              </a:rPr>
              <a:t>increased partnerships </a:t>
            </a:r>
            <a:r>
              <a:rPr lang="en-US" sz="2400" dirty="0">
                <a:solidFill>
                  <a:schemeClr val="tx2"/>
                </a:solidFill>
                <a:latin typeface="Arial" charset="0"/>
                <a:cs typeface="Arial" charset="0"/>
              </a:rPr>
              <a:t>between academia, industry, and others; </a:t>
            </a:r>
            <a:r>
              <a:rPr lang="en-US" sz="2400" b="1" dirty="0">
                <a:solidFill>
                  <a:schemeClr val="tx2"/>
                </a:solidFill>
                <a:latin typeface="Arial" charset="0"/>
                <a:cs typeface="Arial" charset="0"/>
              </a:rPr>
              <a:t>improved national security</a:t>
            </a:r>
            <a:r>
              <a:rPr lang="en-US" sz="2400" dirty="0">
                <a:solidFill>
                  <a:schemeClr val="tx2"/>
                </a:solidFill>
                <a:latin typeface="Arial" charset="0"/>
                <a:cs typeface="Arial" charset="0"/>
              </a:rPr>
              <a:t>; increased </a:t>
            </a:r>
            <a:r>
              <a:rPr lang="en-US" sz="2400" b="1" dirty="0">
                <a:solidFill>
                  <a:schemeClr val="tx2"/>
                </a:solidFill>
                <a:latin typeface="Arial" charset="0"/>
                <a:cs typeface="Arial" charset="0"/>
              </a:rPr>
              <a:t>economic competitiveness </a:t>
            </a:r>
            <a:r>
              <a:rPr lang="en-US" sz="2400" dirty="0">
                <a:solidFill>
                  <a:schemeClr val="tx2"/>
                </a:solidFill>
                <a:latin typeface="Arial" charset="0"/>
                <a:cs typeface="Arial" charset="0"/>
              </a:rPr>
              <a:t>of the United States; and </a:t>
            </a:r>
            <a:r>
              <a:rPr lang="en-US" sz="2400" b="1" dirty="0">
                <a:solidFill>
                  <a:schemeClr val="tx2"/>
                </a:solidFill>
                <a:latin typeface="Arial" charset="0"/>
                <a:cs typeface="Arial" charset="0"/>
              </a:rPr>
              <a:t>enhanced infrastructure </a:t>
            </a:r>
            <a:r>
              <a:rPr lang="en-US" sz="2400" dirty="0">
                <a:solidFill>
                  <a:schemeClr val="tx2"/>
                </a:solidFill>
                <a:latin typeface="Arial" charset="0"/>
                <a:cs typeface="Arial" charset="0"/>
              </a:rPr>
              <a:t>for research and education.</a:t>
            </a:r>
          </a:p>
        </p:txBody>
      </p:sp>
    </p:spTree>
    <p:extLst>
      <p:ext uri="{BB962C8B-B14F-4D97-AF65-F5344CB8AC3E}">
        <p14:creationId xmlns:p14="http://schemas.microsoft.com/office/powerpoint/2010/main" val="1850874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UM Track 4 Past Winners</a:t>
            </a:r>
          </a:p>
        </p:txBody>
      </p:sp>
      <p:sp>
        <p:nvSpPr>
          <p:cNvPr id="6" name="Content Placeholder 2"/>
          <p:cNvSpPr>
            <a:spLocks noGrp="1"/>
          </p:cNvSpPr>
          <p:nvPr>
            <p:ph sz="quarter" idx="1"/>
          </p:nvPr>
        </p:nvSpPr>
        <p:spPr>
          <a:xfrm>
            <a:off x="497927" y="1779873"/>
            <a:ext cx="8148145" cy="5285945"/>
          </a:xfrm>
        </p:spPr>
        <p:txBody>
          <a:bodyPr>
            <a:noAutofit/>
          </a:bodyPr>
          <a:lstStyle/>
          <a:p>
            <a:pPr marL="342900" lvl="1" indent="-342900">
              <a:spcAft>
                <a:spcPts val="600"/>
              </a:spcAft>
              <a:buClr>
                <a:schemeClr val="accent1"/>
              </a:buClr>
              <a:buSzPct val="85000"/>
            </a:pPr>
            <a:r>
              <a:rPr lang="en-US" sz="2000" dirty="0">
                <a:solidFill>
                  <a:srgbClr val="1F497D"/>
                </a:solidFill>
              </a:rPr>
              <a:t>2 UM Faculty Members have been awarded NSF CAREER grants</a:t>
            </a:r>
          </a:p>
          <a:p>
            <a:pPr marL="342900" lvl="1" indent="-342900">
              <a:spcAft>
                <a:spcPts val="600"/>
              </a:spcAft>
              <a:buClr>
                <a:schemeClr val="accent1"/>
              </a:buClr>
              <a:buSzPct val="85000"/>
            </a:pPr>
            <a:r>
              <a:rPr lang="en-US" sz="2000" dirty="0">
                <a:solidFill>
                  <a:srgbClr val="1F497D"/>
                </a:solidFill>
                <a:hlinkClick r:id="rId3"/>
              </a:rPr>
              <a:t>https://news.olemiss.edu/two-um-faculty-win-inaugural-national-science-foundation-fellowships/</a:t>
            </a:r>
            <a:r>
              <a:rPr lang="en-US" sz="2000" dirty="0">
                <a:solidFill>
                  <a:srgbClr val="1F497D"/>
                </a:solidFill>
              </a:rPr>
              <a:t> </a:t>
            </a:r>
            <a:br>
              <a:rPr lang="en-US" sz="2000" dirty="0">
                <a:solidFill>
                  <a:srgbClr val="1F497D"/>
                </a:solidFill>
              </a:rPr>
            </a:br>
            <a:endParaRPr lang="en-US" sz="2000" dirty="0">
              <a:solidFill>
                <a:srgbClr val="1F497D"/>
              </a:solidFill>
            </a:endParaRPr>
          </a:p>
          <a:p>
            <a:pPr marL="617220" lvl="2" indent="-342900">
              <a:spcAft>
                <a:spcPts val="600"/>
              </a:spcAft>
              <a:buClr>
                <a:schemeClr val="accent1"/>
              </a:buClr>
              <a:buSzPct val="85000"/>
            </a:pPr>
            <a:r>
              <a:rPr lang="en-US" dirty="0">
                <a:solidFill>
                  <a:srgbClr val="1F497D"/>
                </a:solidFill>
              </a:rPr>
              <a:t>Ryan Garrick, 2017	Biology</a:t>
            </a:r>
            <a:br>
              <a:rPr lang="en-US" dirty="0">
                <a:solidFill>
                  <a:srgbClr val="1F497D"/>
                </a:solidFill>
              </a:rPr>
            </a:br>
            <a:r>
              <a:rPr lang="en-US" dirty="0">
                <a:solidFill>
                  <a:srgbClr val="1F497D"/>
                </a:solidFill>
              </a:rPr>
              <a:t>$110,000 to go to Ohio State</a:t>
            </a:r>
            <a:br>
              <a:rPr lang="en-US" dirty="0">
                <a:solidFill>
                  <a:srgbClr val="1F497D"/>
                </a:solidFill>
              </a:rPr>
            </a:br>
            <a:endParaRPr lang="en-US" dirty="0">
              <a:solidFill>
                <a:srgbClr val="1F497D"/>
              </a:solidFill>
            </a:endParaRPr>
          </a:p>
          <a:p>
            <a:pPr marL="617220" lvl="2" indent="-342900">
              <a:spcAft>
                <a:spcPts val="600"/>
              </a:spcAft>
              <a:buClr>
                <a:schemeClr val="accent1"/>
              </a:buClr>
              <a:buSzPct val="85000"/>
            </a:pPr>
            <a:r>
              <a:rPr lang="en-US" sz="1800" dirty="0">
                <a:solidFill>
                  <a:srgbClr val="1F497D"/>
                </a:solidFill>
              </a:rPr>
              <a:t>Sasha </a:t>
            </a:r>
            <a:r>
              <a:rPr lang="en-US" sz="1800" dirty="0" err="1">
                <a:solidFill>
                  <a:srgbClr val="1F497D"/>
                </a:solidFill>
              </a:rPr>
              <a:t>Kocic</a:t>
            </a:r>
            <a:r>
              <a:rPr lang="en-US" sz="1800" dirty="0">
                <a:solidFill>
                  <a:srgbClr val="1F497D"/>
                </a:solidFill>
              </a:rPr>
              <a:t>			Mathematics</a:t>
            </a:r>
            <a:br>
              <a:rPr lang="en-US" sz="1800" dirty="0">
                <a:solidFill>
                  <a:srgbClr val="1F497D"/>
                </a:solidFill>
              </a:rPr>
            </a:br>
            <a:r>
              <a:rPr lang="en-US" sz="1800" dirty="0">
                <a:solidFill>
                  <a:srgbClr val="1F497D"/>
                </a:solidFill>
              </a:rPr>
              <a:t>$161,000 to go to UC </a:t>
            </a:r>
            <a:r>
              <a:rPr lang="en-US" sz="1800" dirty="0" err="1">
                <a:solidFill>
                  <a:srgbClr val="1F497D"/>
                </a:solidFill>
              </a:rPr>
              <a:t>Urvine</a:t>
            </a:r>
            <a:br>
              <a:rPr lang="en-US" sz="1800" dirty="0">
                <a:solidFill>
                  <a:srgbClr val="1F497D"/>
                </a:solidFill>
              </a:rPr>
            </a:br>
            <a:r>
              <a:rPr lang="en-US" sz="1800" dirty="0">
                <a:solidFill>
                  <a:srgbClr val="1F497D"/>
                </a:solidFill>
              </a:rPr>
              <a:t>included a graduate student as well</a:t>
            </a:r>
          </a:p>
        </p:txBody>
      </p:sp>
    </p:spTree>
    <p:extLst>
      <p:ext uri="{BB962C8B-B14F-4D97-AF65-F5344CB8AC3E}">
        <p14:creationId xmlns:p14="http://schemas.microsoft.com/office/powerpoint/2010/main" val="1837310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UM Track 4 Past Winners</a:t>
            </a:r>
          </a:p>
        </p:txBody>
      </p:sp>
      <p:pic>
        <p:nvPicPr>
          <p:cNvPr id="3" name="Picture 2">
            <a:extLst>
              <a:ext uri="{FF2B5EF4-FFF2-40B4-BE49-F238E27FC236}">
                <a16:creationId xmlns:a16="http://schemas.microsoft.com/office/drawing/2014/main" id="{47972F66-C100-E24D-BBE9-5CCB7243781A}"/>
              </a:ext>
            </a:extLst>
          </p:cNvPr>
          <p:cNvPicPr>
            <a:picLocks noChangeAspect="1"/>
          </p:cNvPicPr>
          <p:nvPr/>
        </p:nvPicPr>
        <p:blipFill>
          <a:blip r:embed="rId3"/>
          <a:stretch>
            <a:fillRect/>
          </a:stretch>
        </p:blipFill>
        <p:spPr>
          <a:xfrm>
            <a:off x="371522" y="117049"/>
            <a:ext cx="7334881" cy="6858000"/>
          </a:xfrm>
          <a:prstGeom prst="rect">
            <a:avLst/>
          </a:prstGeom>
        </p:spPr>
      </p:pic>
    </p:spTree>
    <p:extLst>
      <p:ext uri="{BB962C8B-B14F-4D97-AF65-F5344CB8AC3E}">
        <p14:creationId xmlns:p14="http://schemas.microsoft.com/office/powerpoint/2010/main" val="4173713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UM Track 4 Past Winners</a:t>
            </a:r>
          </a:p>
        </p:txBody>
      </p:sp>
      <p:pic>
        <p:nvPicPr>
          <p:cNvPr id="4" name="Picture 3">
            <a:extLst>
              <a:ext uri="{FF2B5EF4-FFF2-40B4-BE49-F238E27FC236}">
                <a16:creationId xmlns:a16="http://schemas.microsoft.com/office/drawing/2014/main" id="{03B02325-2AFA-9541-A93E-8385FD837D39}"/>
              </a:ext>
            </a:extLst>
          </p:cNvPr>
          <p:cNvPicPr>
            <a:picLocks noChangeAspect="1"/>
          </p:cNvPicPr>
          <p:nvPr/>
        </p:nvPicPr>
        <p:blipFill>
          <a:blip r:embed="rId3"/>
          <a:stretch>
            <a:fillRect/>
          </a:stretch>
        </p:blipFill>
        <p:spPr>
          <a:xfrm>
            <a:off x="829629" y="0"/>
            <a:ext cx="7484742" cy="6858000"/>
          </a:xfrm>
          <a:prstGeom prst="rect">
            <a:avLst/>
          </a:prstGeom>
        </p:spPr>
      </p:pic>
    </p:spTree>
    <p:extLst>
      <p:ext uri="{BB962C8B-B14F-4D97-AF65-F5344CB8AC3E}">
        <p14:creationId xmlns:p14="http://schemas.microsoft.com/office/powerpoint/2010/main" val="3266610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Key Dates, 2019 Competition</a:t>
            </a:r>
          </a:p>
        </p:txBody>
      </p:sp>
      <p:sp>
        <p:nvSpPr>
          <p:cNvPr id="6" name="Content Placeholder 2"/>
          <p:cNvSpPr>
            <a:spLocks noGrp="1"/>
          </p:cNvSpPr>
          <p:nvPr>
            <p:ph sz="quarter" idx="1"/>
          </p:nvPr>
        </p:nvSpPr>
        <p:spPr>
          <a:xfrm>
            <a:off x="405426" y="1955673"/>
            <a:ext cx="7432548" cy="4407027"/>
          </a:xfrm>
        </p:spPr>
        <p:txBody>
          <a:bodyPr>
            <a:noAutofit/>
          </a:bodyPr>
          <a:lstStyle/>
          <a:p>
            <a:pPr marL="342900" lvl="1" indent="-342900">
              <a:spcAft>
                <a:spcPts val="600"/>
              </a:spcAft>
              <a:buClr>
                <a:schemeClr val="accent1"/>
              </a:buClr>
              <a:buSzPct val="85000"/>
            </a:pPr>
            <a:r>
              <a:rPr lang="en-US" sz="2400" dirty="0">
                <a:solidFill>
                  <a:srgbClr val="1F497D"/>
                </a:solidFill>
              </a:rPr>
              <a:t>12/14/2017     NSF solicitation released</a:t>
            </a:r>
          </a:p>
          <a:p>
            <a:pPr marL="342900" lvl="1" indent="-342900">
              <a:spcAft>
                <a:spcPts val="600"/>
              </a:spcAft>
              <a:buClr>
                <a:schemeClr val="accent1"/>
              </a:buClr>
              <a:buSzPct val="85000"/>
            </a:pPr>
            <a:r>
              <a:rPr lang="en-US" sz="2400" dirty="0">
                <a:solidFill>
                  <a:srgbClr val="1F497D"/>
                </a:solidFill>
              </a:rPr>
              <a:t>1/23,25,30/2019       ORSP Information Sessions</a:t>
            </a:r>
          </a:p>
          <a:p>
            <a:pPr marL="342900" lvl="1" indent="-342900">
              <a:spcAft>
                <a:spcPts val="600"/>
              </a:spcAft>
              <a:buClr>
                <a:schemeClr val="accent1"/>
              </a:buClr>
              <a:buSzPct val="85000"/>
            </a:pPr>
            <a:r>
              <a:rPr lang="en-US" sz="2400" dirty="0">
                <a:solidFill>
                  <a:srgbClr val="1F497D"/>
                </a:solidFill>
              </a:rPr>
              <a:t>1/29/2019       PAPPG NSF 19-1 effective.</a:t>
            </a:r>
          </a:p>
          <a:p>
            <a:pPr marL="342900" lvl="1" indent="-342900">
              <a:spcAft>
                <a:spcPts val="600"/>
              </a:spcAft>
              <a:buClr>
                <a:schemeClr val="accent1"/>
              </a:buClr>
              <a:buSzPct val="85000"/>
            </a:pPr>
            <a:r>
              <a:rPr lang="en-US" sz="2400" dirty="0">
                <a:solidFill>
                  <a:srgbClr val="1F497D"/>
                </a:solidFill>
              </a:rPr>
              <a:t>2/11/2019         Internal Pre-Proposals due to ORSP</a:t>
            </a:r>
          </a:p>
          <a:p>
            <a:pPr marL="342900" lvl="1" indent="-342900">
              <a:spcAft>
                <a:spcPts val="600"/>
              </a:spcAft>
              <a:buClr>
                <a:schemeClr val="accent1"/>
              </a:buClr>
              <a:buSzPct val="85000"/>
            </a:pPr>
            <a:r>
              <a:rPr lang="en-US" sz="2400" dirty="0">
                <a:solidFill>
                  <a:srgbClr val="1F497D"/>
                </a:solidFill>
              </a:rPr>
              <a:t>2/19/2019       3 UM Pre-Proposals selected</a:t>
            </a:r>
          </a:p>
          <a:p>
            <a:pPr marL="342900" lvl="1" indent="-342900">
              <a:spcAft>
                <a:spcPts val="600"/>
              </a:spcAft>
              <a:buClr>
                <a:schemeClr val="accent1"/>
              </a:buClr>
              <a:buSzPct val="85000"/>
            </a:pPr>
            <a:r>
              <a:rPr lang="en-US" sz="2400" dirty="0">
                <a:solidFill>
                  <a:srgbClr val="1F497D"/>
                </a:solidFill>
              </a:rPr>
              <a:t>3/5/2019         Proposal &amp; Transmittal due to ORSP</a:t>
            </a:r>
          </a:p>
          <a:p>
            <a:pPr marL="342900" lvl="1" indent="-342900">
              <a:spcAft>
                <a:spcPts val="600"/>
              </a:spcAft>
              <a:buClr>
                <a:schemeClr val="accent1"/>
              </a:buClr>
              <a:buSzPct val="85000"/>
            </a:pPr>
            <a:r>
              <a:rPr lang="en-US" sz="2400" dirty="0">
                <a:solidFill>
                  <a:srgbClr val="1F497D"/>
                </a:solidFill>
              </a:rPr>
              <a:t>3/12/2019       Full proposal due to NSF</a:t>
            </a:r>
            <a:endParaRPr lang="en-US" sz="1800" dirty="0"/>
          </a:p>
          <a:p>
            <a:pPr>
              <a:spcAft>
                <a:spcPts val="600"/>
              </a:spcAft>
            </a:pPr>
            <a:endParaRPr lang="en-US" sz="1800" dirty="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3208958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UM Internal Proposals</a:t>
            </a:r>
          </a:p>
        </p:txBody>
      </p:sp>
      <p:sp>
        <p:nvSpPr>
          <p:cNvPr id="6" name="Content Placeholder 2"/>
          <p:cNvSpPr>
            <a:spLocks noGrp="1"/>
          </p:cNvSpPr>
          <p:nvPr>
            <p:ph sz="quarter" idx="1"/>
          </p:nvPr>
        </p:nvSpPr>
        <p:spPr>
          <a:xfrm>
            <a:off x="405426" y="1955673"/>
            <a:ext cx="7432548" cy="4407027"/>
          </a:xfrm>
        </p:spPr>
        <p:txBody>
          <a:bodyPr>
            <a:noAutofit/>
          </a:bodyPr>
          <a:lstStyle/>
          <a:p>
            <a:pPr marL="342900" lvl="1" indent="-342900">
              <a:spcAft>
                <a:spcPts val="600"/>
              </a:spcAft>
              <a:buClr>
                <a:schemeClr val="accent1"/>
              </a:buClr>
              <a:buSzPct val="85000"/>
            </a:pPr>
            <a:r>
              <a:rPr lang="en-US" sz="2400" dirty="0">
                <a:solidFill>
                  <a:srgbClr val="1F497D"/>
                </a:solidFill>
              </a:rPr>
              <a:t>(1)    Project Summary: 1-page NSF-style Project Summary, including working title.</a:t>
            </a:r>
          </a:p>
          <a:p>
            <a:pPr marL="342900" lvl="1" indent="-342900">
              <a:spcAft>
                <a:spcPts val="600"/>
              </a:spcAft>
              <a:buClr>
                <a:schemeClr val="accent1"/>
              </a:buClr>
              <a:buSzPct val="85000"/>
            </a:pPr>
            <a:r>
              <a:rPr lang="en-US" sz="2400" dirty="0">
                <a:solidFill>
                  <a:srgbClr val="1F497D"/>
                </a:solidFill>
              </a:rPr>
              <a:t>(2)    Abbreviated Project Description: (3-5 pages)</a:t>
            </a:r>
          </a:p>
          <a:p>
            <a:pPr marL="342900" lvl="1" indent="-342900">
              <a:spcAft>
                <a:spcPts val="600"/>
              </a:spcAft>
              <a:buClr>
                <a:schemeClr val="accent1"/>
              </a:buClr>
              <a:buSzPct val="85000"/>
            </a:pPr>
            <a:r>
              <a:rPr lang="en-US" sz="2400" dirty="0">
                <a:solidFill>
                  <a:srgbClr val="1F497D"/>
                </a:solidFill>
              </a:rPr>
              <a:t>(3)    Preliminary Letter of Support from Primary Research Collaborator (does not have to be the final, complete letter that would be submitted with the proposal to NSF, but should make it clear to UM internal reviewers that the collaborator is willing to host the PI at their institution.)</a:t>
            </a:r>
          </a:p>
          <a:p>
            <a:pPr marL="0" indent="0">
              <a:lnSpc>
                <a:spcPct val="90000"/>
              </a:lnSpc>
              <a:spcAft>
                <a:spcPts val="1800"/>
              </a:spcAft>
              <a:buNone/>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3612413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UM Internal Proposals</a:t>
            </a:r>
          </a:p>
        </p:txBody>
      </p:sp>
      <p:sp>
        <p:nvSpPr>
          <p:cNvPr id="6" name="Content Placeholder 2"/>
          <p:cNvSpPr>
            <a:spLocks noGrp="1"/>
          </p:cNvSpPr>
          <p:nvPr>
            <p:ph sz="quarter" idx="1"/>
          </p:nvPr>
        </p:nvSpPr>
        <p:spPr>
          <a:xfrm>
            <a:off x="405426" y="1382182"/>
            <a:ext cx="7432548" cy="4407027"/>
          </a:xfrm>
        </p:spPr>
        <p:txBody>
          <a:bodyPr>
            <a:noAutofit/>
          </a:bodyPr>
          <a:lstStyle/>
          <a:p>
            <a:pPr marL="0" lvl="1" indent="0">
              <a:spcAft>
                <a:spcPts val="600"/>
              </a:spcAft>
              <a:buClr>
                <a:schemeClr val="accent1"/>
              </a:buClr>
              <a:buSzPct val="85000"/>
              <a:buNone/>
            </a:pPr>
            <a:endParaRPr lang="en-US" sz="2400" dirty="0">
              <a:solidFill>
                <a:srgbClr val="1F497D"/>
              </a:solidFill>
            </a:endParaRPr>
          </a:p>
          <a:p>
            <a:pPr marL="342900" lvl="1" indent="-342900">
              <a:spcAft>
                <a:spcPts val="600"/>
              </a:spcAft>
              <a:buClr>
                <a:schemeClr val="accent1"/>
              </a:buClr>
              <a:buSzPct val="85000"/>
            </a:pPr>
            <a:r>
              <a:rPr lang="en-US" sz="2400" dirty="0">
                <a:solidFill>
                  <a:srgbClr val="1F497D"/>
                </a:solidFill>
              </a:rPr>
              <a:t>(4)    Letter of Support from Administrative Supervisor of PI (e.g., Department Chair). This one as well need not be final, but should make it clear that the supervisor thinks the fellowship will only help, and not in anyway hurt, the PI’s career trajectory, and that, if selected, the PI would be allowed to conduct the fellowship during the time indicated.</a:t>
            </a:r>
          </a:p>
          <a:p>
            <a:pPr marL="342900" lvl="1" indent="-342900">
              <a:spcAft>
                <a:spcPts val="600"/>
              </a:spcAft>
              <a:buClr>
                <a:schemeClr val="accent1"/>
              </a:buClr>
              <a:buSzPct val="85000"/>
            </a:pPr>
            <a:endParaRPr lang="en-US" sz="2400" dirty="0">
              <a:solidFill>
                <a:srgbClr val="1F497D"/>
              </a:solidFill>
            </a:endParaRPr>
          </a:p>
          <a:p>
            <a:pPr marL="342900" lvl="1" indent="-342900">
              <a:spcAft>
                <a:spcPts val="600"/>
              </a:spcAft>
              <a:buClr>
                <a:schemeClr val="accent1"/>
              </a:buClr>
              <a:buSzPct val="85000"/>
            </a:pPr>
            <a:r>
              <a:rPr lang="en-US" sz="2400" dirty="0">
                <a:solidFill>
                  <a:srgbClr val="1F497D"/>
                </a:solidFill>
              </a:rPr>
              <a:t>(5)    NSF-Style Biographical Sketch (should be compliant and largely complete)</a:t>
            </a:r>
            <a:endParaRPr lang="en-US" sz="1800" dirty="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4178535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Brief Introductions</a:t>
            </a:r>
          </a:p>
        </p:txBody>
      </p:sp>
      <p:sp>
        <p:nvSpPr>
          <p:cNvPr id="6" name="Content Placeholder 2"/>
          <p:cNvSpPr>
            <a:spLocks noGrp="1"/>
          </p:cNvSpPr>
          <p:nvPr>
            <p:ph sz="quarter" idx="1"/>
          </p:nvPr>
        </p:nvSpPr>
        <p:spPr>
          <a:xfrm>
            <a:off x="624334" y="1572055"/>
            <a:ext cx="7432548" cy="5285945"/>
          </a:xfrm>
        </p:spPr>
        <p:txBody>
          <a:bodyPr>
            <a:noAutofit/>
          </a:bodyPr>
          <a:lstStyle/>
          <a:p>
            <a:pPr marL="342900" lvl="1" indent="-342900">
              <a:spcAft>
                <a:spcPts val="600"/>
              </a:spcAft>
              <a:buClr>
                <a:schemeClr val="accent1"/>
              </a:buClr>
              <a:buSzPct val="85000"/>
            </a:pPr>
            <a:r>
              <a:rPr lang="en-US" dirty="0">
                <a:solidFill>
                  <a:srgbClr val="1F497D"/>
                </a:solidFill>
              </a:rPr>
              <a:t>Attendees:</a:t>
            </a:r>
          </a:p>
          <a:p>
            <a:pPr marL="617220" lvl="2" indent="-342900">
              <a:spcAft>
                <a:spcPts val="600"/>
              </a:spcAft>
              <a:buClr>
                <a:schemeClr val="accent1"/>
              </a:buClr>
              <a:buSzPct val="85000"/>
            </a:pPr>
            <a:r>
              <a:rPr lang="en-US" sz="1800" dirty="0">
                <a:solidFill>
                  <a:srgbClr val="1F497D"/>
                </a:solidFill>
              </a:rPr>
              <a:t>Name, Title, and Department</a:t>
            </a:r>
          </a:p>
          <a:p>
            <a:pPr marL="617220" lvl="2" indent="-342900">
              <a:spcAft>
                <a:spcPts val="600"/>
              </a:spcAft>
              <a:buClr>
                <a:schemeClr val="accent1"/>
              </a:buClr>
              <a:buSzPct val="85000"/>
            </a:pPr>
            <a:r>
              <a:rPr lang="en-US" sz="1800" dirty="0">
                <a:solidFill>
                  <a:srgbClr val="1F497D"/>
                </a:solidFill>
              </a:rPr>
              <a:t>First NSF Track-4 Proposal?</a:t>
            </a:r>
          </a:p>
          <a:p>
            <a:pPr marL="617220" lvl="2" indent="-342900">
              <a:spcAft>
                <a:spcPts val="600"/>
              </a:spcAft>
              <a:buClr>
                <a:schemeClr val="accent1"/>
              </a:buClr>
              <a:buSzPct val="85000"/>
            </a:pPr>
            <a:r>
              <a:rPr lang="en-US" sz="1800" dirty="0">
                <a:solidFill>
                  <a:srgbClr val="1F497D"/>
                </a:solidFill>
              </a:rPr>
              <a:t>Any prior NSF proposal experience/success?</a:t>
            </a:r>
          </a:p>
        </p:txBody>
      </p:sp>
    </p:spTree>
    <p:extLst>
      <p:ext uri="{BB962C8B-B14F-4D97-AF65-F5344CB8AC3E}">
        <p14:creationId xmlns:p14="http://schemas.microsoft.com/office/powerpoint/2010/main" val="742638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Project Description</a:t>
            </a:r>
          </a:p>
        </p:txBody>
      </p:sp>
      <p:sp>
        <p:nvSpPr>
          <p:cNvPr id="6" name="Content Placeholder 2"/>
          <p:cNvSpPr>
            <a:spLocks noGrp="1"/>
          </p:cNvSpPr>
          <p:nvPr>
            <p:ph sz="quarter" idx="1"/>
          </p:nvPr>
        </p:nvSpPr>
        <p:spPr>
          <a:xfrm>
            <a:off x="382822" y="1526182"/>
            <a:ext cx="8378356" cy="5214769"/>
          </a:xfrm>
        </p:spPr>
        <p:txBody>
          <a:bodyPr>
            <a:noAutofit/>
          </a:bodyPr>
          <a:lstStyle/>
          <a:p>
            <a:pPr marL="0" lvl="1" indent="0">
              <a:spcAft>
                <a:spcPts val="600"/>
              </a:spcAft>
              <a:buNone/>
            </a:pPr>
            <a:r>
              <a:rPr lang="en-US" sz="2400" dirty="0">
                <a:solidFill>
                  <a:srgbClr val="1F497D"/>
                </a:solidFill>
              </a:rPr>
              <a:t>The </a:t>
            </a:r>
            <a:r>
              <a:rPr lang="en-US" sz="2400" b="1" dirty="0">
                <a:solidFill>
                  <a:srgbClr val="1F497D"/>
                </a:solidFill>
              </a:rPr>
              <a:t>goals and objectives </a:t>
            </a:r>
            <a:r>
              <a:rPr lang="en-US" sz="2400" dirty="0">
                <a:solidFill>
                  <a:srgbClr val="1F497D"/>
                </a:solidFill>
              </a:rPr>
              <a:t>for the fellowship project should be clearly stated, and the </a:t>
            </a:r>
            <a:r>
              <a:rPr lang="en-US" sz="2400" b="1" dirty="0">
                <a:solidFill>
                  <a:srgbClr val="1F497D"/>
                </a:solidFill>
              </a:rPr>
              <a:t>research plan for achieving </a:t>
            </a:r>
            <a:r>
              <a:rPr lang="en-US" sz="2400" dirty="0">
                <a:solidFill>
                  <a:srgbClr val="1F497D"/>
                </a:solidFill>
              </a:rPr>
              <a:t>the goals and objectives should be presented in sufficient detail to allow reviewers to judge the proposal fairly. The project description should specify the </a:t>
            </a:r>
            <a:r>
              <a:rPr lang="en-US" sz="2400" b="1" dirty="0">
                <a:solidFill>
                  <a:srgbClr val="1F497D"/>
                </a:solidFill>
              </a:rPr>
              <a:t>expected outcomes from the fellowship,</a:t>
            </a:r>
            <a:r>
              <a:rPr lang="en-US" sz="2400" dirty="0">
                <a:solidFill>
                  <a:srgbClr val="1F497D"/>
                </a:solidFill>
              </a:rPr>
              <a:t> and should include a </a:t>
            </a:r>
            <a:r>
              <a:rPr lang="en-US" sz="2400" b="1" dirty="0">
                <a:solidFill>
                  <a:srgbClr val="1F497D"/>
                </a:solidFill>
              </a:rPr>
              <a:t>timeline for meeting the project goals and objectives</a:t>
            </a:r>
            <a:r>
              <a:rPr lang="en-US" sz="2400" dirty="0">
                <a:solidFill>
                  <a:srgbClr val="1F497D"/>
                </a:solidFill>
              </a:rPr>
              <a:t>. It is crucial that the project description explain clearly </a:t>
            </a:r>
            <a:r>
              <a:rPr lang="en-US" sz="2400" b="1" dirty="0">
                <a:solidFill>
                  <a:srgbClr val="1F497D"/>
                </a:solidFill>
              </a:rPr>
              <a:t>how the PI will specifically benefit from the unique opportunities</a:t>
            </a:r>
            <a:r>
              <a:rPr lang="en-US" sz="2400" dirty="0">
                <a:solidFill>
                  <a:srgbClr val="1F497D"/>
                </a:solidFill>
              </a:rPr>
              <a:t> provided by the RII Track-4 fellowship. It should also detail both the </a:t>
            </a:r>
            <a:r>
              <a:rPr lang="en-US" sz="2400" b="1" dirty="0">
                <a:solidFill>
                  <a:srgbClr val="1F497D"/>
                </a:solidFill>
              </a:rPr>
              <a:t>role of the host site in achieving the research goals and objectives</a:t>
            </a:r>
            <a:r>
              <a:rPr lang="en-US" sz="2400" dirty="0">
                <a:solidFill>
                  <a:srgbClr val="1F497D"/>
                </a:solidFill>
              </a:rPr>
              <a:t> and </a:t>
            </a:r>
            <a:r>
              <a:rPr lang="en-US" sz="2400" b="1" dirty="0">
                <a:solidFill>
                  <a:srgbClr val="1F497D"/>
                </a:solidFill>
              </a:rPr>
              <a:t>how the benefits </a:t>
            </a:r>
            <a:r>
              <a:rPr lang="en-US" sz="2400" dirty="0">
                <a:solidFill>
                  <a:srgbClr val="1F497D"/>
                </a:solidFill>
              </a:rPr>
              <a:t>to the PI’s research career </a:t>
            </a:r>
            <a:r>
              <a:rPr lang="en-US" sz="2400" b="1" dirty="0">
                <a:solidFill>
                  <a:srgbClr val="1F497D"/>
                </a:solidFill>
              </a:rPr>
              <a:t>will be sustained </a:t>
            </a:r>
            <a:r>
              <a:rPr lang="en-US" sz="2400" dirty="0">
                <a:solidFill>
                  <a:srgbClr val="1F497D"/>
                </a:solidFill>
              </a:rPr>
              <a:t>beyond the award period.</a:t>
            </a: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937579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UM Internal Review Criteria</a:t>
            </a:r>
          </a:p>
        </p:txBody>
      </p:sp>
      <p:sp>
        <p:nvSpPr>
          <p:cNvPr id="6" name="Content Placeholder 2"/>
          <p:cNvSpPr>
            <a:spLocks noGrp="1"/>
          </p:cNvSpPr>
          <p:nvPr>
            <p:ph sz="quarter" idx="1"/>
          </p:nvPr>
        </p:nvSpPr>
        <p:spPr>
          <a:xfrm>
            <a:off x="377717" y="1031523"/>
            <a:ext cx="8059701" cy="4407027"/>
          </a:xfrm>
        </p:spPr>
        <p:txBody>
          <a:bodyPr>
            <a:noAutofit/>
          </a:bodyPr>
          <a:lstStyle/>
          <a:p>
            <a:pPr marL="0" lvl="1" indent="0">
              <a:spcAft>
                <a:spcPts val="600"/>
              </a:spcAft>
              <a:buClr>
                <a:schemeClr val="accent1"/>
              </a:buClr>
              <a:buSzPct val="85000"/>
              <a:buNone/>
            </a:pPr>
            <a:endParaRPr lang="en-US" sz="2400" dirty="0">
              <a:solidFill>
                <a:srgbClr val="1F497D"/>
              </a:solidFill>
            </a:endParaRPr>
          </a:p>
          <a:p>
            <a:pPr marL="342900" lvl="1" indent="-342900">
              <a:spcAft>
                <a:spcPts val="600"/>
              </a:spcAft>
              <a:buClr>
                <a:schemeClr val="accent1"/>
              </a:buClr>
              <a:buSzPct val="85000"/>
            </a:pPr>
            <a:r>
              <a:rPr lang="en-US" sz="2400" dirty="0">
                <a:solidFill>
                  <a:srgbClr val="1F497D"/>
                </a:solidFill>
              </a:rPr>
              <a:t>Intellectual Merit</a:t>
            </a:r>
          </a:p>
          <a:p>
            <a:pPr marL="617220" lvl="2" indent="-342900">
              <a:spcAft>
                <a:spcPts val="600"/>
              </a:spcAft>
              <a:buClr>
                <a:schemeClr val="accent1"/>
              </a:buClr>
              <a:buSzPct val="85000"/>
            </a:pPr>
            <a:r>
              <a:rPr lang="en-US" sz="2200" dirty="0">
                <a:solidFill>
                  <a:srgbClr val="1F497D"/>
                </a:solidFill>
              </a:rPr>
              <a:t>How clearly/thoroughly are research activities described?</a:t>
            </a:r>
          </a:p>
          <a:p>
            <a:pPr marL="891540" lvl="3" indent="-342900">
              <a:spcAft>
                <a:spcPts val="600"/>
              </a:spcAft>
              <a:buClr>
                <a:schemeClr val="accent1"/>
              </a:buClr>
              <a:buSzPct val="85000"/>
            </a:pPr>
            <a:r>
              <a:rPr lang="en-US" sz="2200" dirty="0">
                <a:solidFill>
                  <a:srgbClr val="1F497D"/>
                </a:solidFill>
              </a:rPr>
              <a:t>Will knowledge be advanced (or transformed)?</a:t>
            </a:r>
          </a:p>
          <a:p>
            <a:pPr marL="891540" lvl="3" indent="-342900">
              <a:spcAft>
                <a:spcPts val="600"/>
              </a:spcAft>
              <a:buClr>
                <a:schemeClr val="accent1"/>
              </a:buClr>
              <a:buSzPct val="85000"/>
            </a:pPr>
            <a:r>
              <a:rPr lang="en-US" sz="2200" dirty="0">
                <a:solidFill>
                  <a:srgbClr val="1F497D"/>
                </a:solidFill>
              </a:rPr>
              <a:t>Metrics based assessment built in?</a:t>
            </a:r>
          </a:p>
          <a:p>
            <a:pPr marL="891540" lvl="3" indent="-342900">
              <a:spcAft>
                <a:spcPts val="600"/>
              </a:spcAft>
              <a:buClr>
                <a:schemeClr val="accent1"/>
              </a:buClr>
              <a:buSzPct val="85000"/>
            </a:pPr>
            <a:r>
              <a:rPr lang="en-US" sz="2200" dirty="0">
                <a:solidFill>
                  <a:srgbClr val="1F497D"/>
                </a:solidFill>
              </a:rPr>
              <a:t>Use language understandable by a general technical audience (will not be reviewed by expert in your field)</a:t>
            </a:r>
          </a:p>
          <a:p>
            <a:pPr marL="617220" lvl="2" indent="-342900">
              <a:spcAft>
                <a:spcPts val="600"/>
              </a:spcAft>
              <a:buClr>
                <a:schemeClr val="accent1"/>
              </a:buClr>
              <a:buSzPct val="85000"/>
            </a:pPr>
            <a:r>
              <a:rPr lang="en-US" sz="2200" dirty="0">
                <a:solidFill>
                  <a:srgbClr val="1F497D"/>
                </a:solidFill>
              </a:rPr>
              <a:t>Likely impact on faculty’s research career trajectory?</a:t>
            </a:r>
          </a:p>
          <a:p>
            <a:pPr marL="891540" lvl="3" indent="-342900">
              <a:spcAft>
                <a:spcPts val="600"/>
              </a:spcAft>
              <a:buClr>
                <a:schemeClr val="accent1"/>
              </a:buClr>
              <a:buSzPct val="85000"/>
            </a:pPr>
            <a:r>
              <a:rPr lang="en-US" sz="2200" dirty="0">
                <a:solidFill>
                  <a:srgbClr val="1F497D"/>
                </a:solidFill>
              </a:rPr>
              <a:t>What is your current research career trajectory, and how will that be altered by this fellowship</a:t>
            </a:r>
          </a:p>
          <a:p>
            <a:pPr marL="891540" lvl="3" indent="-342900">
              <a:spcAft>
                <a:spcPts val="600"/>
              </a:spcAft>
              <a:buClr>
                <a:schemeClr val="accent1"/>
              </a:buClr>
              <a:buSzPct val="85000"/>
            </a:pPr>
            <a:r>
              <a:rPr lang="en-US" sz="2200" dirty="0">
                <a:solidFill>
                  <a:srgbClr val="1F497D"/>
                </a:solidFill>
              </a:rPr>
              <a:t>How will your individual research capacity be sustainably enhanced??</a:t>
            </a:r>
          </a:p>
          <a:p>
            <a:pPr marL="617220" lvl="2" indent="-342900">
              <a:spcAft>
                <a:spcPts val="600"/>
              </a:spcAft>
              <a:buClr>
                <a:schemeClr val="accent1"/>
              </a:buClr>
              <a:buSzPct val="85000"/>
            </a:pPr>
            <a:endParaRPr lang="en-US" sz="2200" dirty="0">
              <a:solidFill>
                <a:srgbClr val="1F497D"/>
              </a:solidFill>
            </a:endParaRPr>
          </a:p>
          <a:p>
            <a:pPr marL="0" indent="0">
              <a:lnSpc>
                <a:spcPct val="90000"/>
              </a:lnSpc>
              <a:spcAft>
                <a:spcPts val="1800"/>
              </a:spcAft>
              <a:buNone/>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2165562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UM Internal Review Criteria</a:t>
            </a:r>
          </a:p>
        </p:txBody>
      </p:sp>
      <p:sp>
        <p:nvSpPr>
          <p:cNvPr id="6" name="Content Placeholder 2"/>
          <p:cNvSpPr>
            <a:spLocks noGrp="1"/>
          </p:cNvSpPr>
          <p:nvPr>
            <p:ph sz="quarter" idx="1"/>
          </p:nvPr>
        </p:nvSpPr>
        <p:spPr>
          <a:xfrm>
            <a:off x="377717" y="1225486"/>
            <a:ext cx="8059701" cy="4407027"/>
          </a:xfrm>
        </p:spPr>
        <p:txBody>
          <a:bodyPr>
            <a:noAutofit/>
          </a:bodyPr>
          <a:lstStyle/>
          <a:p>
            <a:pPr marL="548640" lvl="3" indent="0">
              <a:spcAft>
                <a:spcPts val="600"/>
              </a:spcAft>
              <a:buClr>
                <a:schemeClr val="accent1"/>
              </a:buClr>
              <a:buSzPct val="85000"/>
              <a:buNone/>
            </a:pPr>
            <a:endParaRPr lang="en-US" sz="2200" dirty="0">
              <a:solidFill>
                <a:srgbClr val="1F497D"/>
              </a:solidFill>
            </a:endParaRPr>
          </a:p>
          <a:p>
            <a:pPr marL="342900" lvl="1" indent="-342900">
              <a:spcAft>
                <a:spcPts val="600"/>
              </a:spcAft>
              <a:buClr>
                <a:schemeClr val="accent1"/>
              </a:buClr>
              <a:buSzPct val="85000"/>
            </a:pPr>
            <a:r>
              <a:rPr lang="en-US" sz="2400" dirty="0">
                <a:solidFill>
                  <a:srgbClr val="1F497D"/>
                </a:solidFill>
              </a:rPr>
              <a:t>Broader Impacts</a:t>
            </a:r>
          </a:p>
          <a:p>
            <a:pPr marL="617220" lvl="2" indent="-342900">
              <a:spcAft>
                <a:spcPts val="600"/>
              </a:spcAft>
              <a:buClr>
                <a:schemeClr val="accent1"/>
              </a:buClr>
              <a:buSzPct val="85000"/>
            </a:pPr>
            <a:r>
              <a:rPr lang="en-US" sz="2200" dirty="0">
                <a:solidFill>
                  <a:srgbClr val="1F497D"/>
                </a:solidFill>
              </a:rPr>
              <a:t>Tangible benefits to UM (beyond just the PI)?</a:t>
            </a:r>
          </a:p>
          <a:p>
            <a:pPr marL="617220" lvl="2" indent="-342900">
              <a:spcAft>
                <a:spcPts val="600"/>
              </a:spcAft>
              <a:buClr>
                <a:schemeClr val="accent1"/>
              </a:buClr>
              <a:buSzPct val="85000"/>
            </a:pPr>
            <a:r>
              <a:rPr lang="en-US" sz="2200" dirty="0">
                <a:solidFill>
                  <a:srgbClr val="1F497D"/>
                </a:solidFill>
              </a:rPr>
              <a:t>Tangible benefits Mississippi?</a:t>
            </a:r>
          </a:p>
          <a:p>
            <a:pPr marL="617220" lvl="2" indent="-342900">
              <a:spcAft>
                <a:spcPts val="600"/>
              </a:spcAft>
              <a:buClr>
                <a:schemeClr val="accent1"/>
              </a:buClr>
              <a:buSzPct val="85000"/>
            </a:pPr>
            <a:r>
              <a:rPr lang="en-US" sz="2200" dirty="0">
                <a:solidFill>
                  <a:srgbClr val="1F497D"/>
                </a:solidFill>
              </a:rPr>
              <a:t>Benefits to society?</a:t>
            </a:r>
          </a:p>
          <a:p>
            <a:pPr marL="0" indent="0">
              <a:spcAft>
                <a:spcPts val="600"/>
              </a:spcAft>
              <a:buNone/>
            </a:pPr>
            <a:endParaRPr lang="en-US" sz="1800" dirty="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2185504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UM Internal Review Criteria</a:t>
            </a:r>
          </a:p>
        </p:txBody>
      </p:sp>
      <p:sp>
        <p:nvSpPr>
          <p:cNvPr id="6" name="Content Placeholder 2"/>
          <p:cNvSpPr>
            <a:spLocks noGrp="1"/>
          </p:cNvSpPr>
          <p:nvPr>
            <p:ph sz="quarter" idx="1"/>
          </p:nvPr>
        </p:nvSpPr>
        <p:spPr>
          <a:xfrm>
            <a:off x="377716" y="1225486"/>
            <a:ext cx="8766283" cy="4407027"/>
          </a:xfrm>
        </p:spPr>
        <p:txBody>
          <a:bodyPr>
            <a:noAutofit/>
          </a:bodyPr>
          <a:lstStyle/>
          <a:p>
            <a:pPr marL="548640" lvl="3" indent="0">
              <a:spcAft>
                <a:spcPts val="600"/>
              </a:spcAft>
              <a:buClr>
                <a:schemeClr val="accent1"/>
              </a:buClr>
              <a:buSzPct val="85000"/>
              <a:buNone/>
            </a:pPr>
            <a:endParaRPr lang="en-US" sz="2200" dirty="0">
              <a:solidFill>
                <a:srgbClr val="1F497D"/>
              </a:solidFill>
            </a:endParaRPr>
          </a:p>
          <a:p>
            <a:pPr marL="342900" lvl="1" indent="-342900">
              <a:spcAft>
                <a:spcPts val="600"/>
              </a:spcAft>
              <a:buClr>
                <a:schemeClr val="accent1"/>
              </a:buClr>
              <a:buSzPct val="85000"/>
            </a:pPr>
            <a:r>
              <a:rPr lang="en-US" sz="2400" dirty="0">
                <a:solidFill>
                  <a:srgbClr val="1F497D"/>
                </a:solidFill>
              </a:rPr>
              <a:t>Other considerations</a:t>
            </a:r>
          </a:p>
          <a:p>
            <a:pPr marL="617220" lvl="2" indent="-342900">
              <a:spcAft>
                <a:spcPts val="600"/>
              </a:spcAft>
              <a:buClr>
                <a:schemeClr val="accent1"/>
              </a:buClr>
              <a:buSzPct val="85000"/>
            </a:pPr>
            <a:r>
              <a:rPr lang="en-US" sz="2200" dirty="0">
                <a:solidFill>
                  <a:srgbClr val="1F497D"/>
                </a:solidFill>
              </a:rPr>
              <a:t>Clarity of Writing </a:t>
            </a:r>
          </a:p>
          <a:p>
            <a:pPr marL="617220" lvl="2" indent="-342900">
              <a:spcAft>
                <a:spcPts val="600"/>
              </a:spcAft>
              <a:buClr>
                <a:schemeClr val="accent1"/>
              </a:buClr>
              <a:buSzPct val="85000"/>
            </a:pPr>
            <a:r>
              <a:rPr lang="en-US" sz="2200" dirty="0">
                <a:solidFill>
                  <a:srgbClr val="1F497D"/>
                </a:solidFill>
              </a:rPr>
              <a:t>Degree of Specificity </a:t>
            </a:r>
          </a:p>
          <a:p>
            <a:pPr marL="617220" lvl="2" indent="-342900">
              <a:spcAft>
                <a:spcPts val="600"/>
              </a:spcAft>
              <a:buClr>
                <a:schemeClr val="accent1"/>
              </a:buClr>
              <a:buSzPct val="85000"/>
            </a:pPr>
            <a:r>
              <a:rPr lang="en-US" sz="2200" dirty="0">
                <a:solidFill>
                  <a:srgbClr val="1F497D"/>
                </a:solidFill>
              </a:rPr>
              <a:t>Strength of Proposed Partnership</a:t>
            </a:r>
          </a:p>
          <a:p>
            <a:pPr marL="891540" lvl="3" indent="-342900">
              <a:spcAft>
                <a:spcPts val="600"/>
              </a:spcAft>
              <a:buClr>
                <a:schemeClr val="accent1"/>
              </a:buClr>
              <a:buSzPct val="85000"/>
            </a:pPr>
            <a:r>
              <a:rPr lang="en-US" sz="2200" dirty="0">
                <a:solidFill>
                  <a:srgbClr val="1F497D"/>
                </a:solidFill>
              </a:rPr>
              <a:t>Obvious benefit? (Why do you need to go there?)</a:t>
            </a:r>
          </a:p>
          <a:p>
            <a:pPr marL="891540" lvl="3" indent="-342900">
              <a:spcAft>
                <a:spcPts val="600"/>
              </a:spcAft>
              <a:buClr>
                <a:schemeClr val="accent1"/>
              </a:buClr>
              <a:buSzPct val="85000"/>
            </a:pPr>
            <a:r>
              <a:rPr lang="en-US" sz="2200" dirty="0">
                <a:solidFill>
                  <a:srgbClr val="1F497D"/>
                </a:solidFill>
              </a:rPr>
              <a:t>Clear host support of idea &amp; commitment to success?</a:t>
            </a:r>
          </a:p>
          <a:p>
            <a:pPr marL="342900" lvl="1" indent="-342900">
              <a:spcAft>
                <a:spcPts val="600"/>
              </a:spcAft>
              <a:buClr>
                <a:schemeClr val="accent1"/>
              </a:buClr>
              <a:buSzPct val="85000"/>
            </a:pPr>
            <a:r>
              <a:rPr lang="en-US" sz="2400" dirty="0">
                <a:solidFill>
                  <a:srgbClr val="1F497D"/>
                </a:solidFill>
              </a:rPr>
              <a:t>Sufficiency of Letter from Administrative Supervisor</a:t>
            </a:r>
          </a:p>
          <a:p>
            <a:pPr marL="617220" lvl="2" indent="-342900">
              <a:spcAft>
                <a:spcPts val="600"/>
              </a:spcAft>
              <a:buClr>
                <a:schemeClr val="accent1"/>
              </a:buClr>
              <a:buSzPct val="85000"/>
            </a:pPr>
            <a:r>
              <a:rPr lang="en-US" sz="2200" dirty="0">
                <a:solidFill>
                  <a:srgbClr val="1F497D"/>
                </a:solidFill>
              </a:rPr>
              <a:t>Clear eligibility? Clear support of supervisor?</a:t>
            </a:r>
          </a:p>
          <a:p>
            <a:pPr marL="342900" lvl="1" indent="-342900">
              <a:spcAft>
                <a:spcPts val="600"/>
              </a:spcAft>
              <a:buClr>
                <a:schemeClr val="accent1"/>
              </a:buClr>
              <a:buSzPct val="85000"/>
            </a:pPr>
            <a:r>
              <a:rPr lang="en-US" sz="2400" dirty="0">
                <a:solidFill>
                  <a:srgbClr val="1F497D"/>
                </a:solidFill>
              </a:rPr>
              <a:t>Non-Duplicative of other funded work</a:t>
            </a:r>
          </a:p>
          <a:p>
            <a:pPr marL="342900" lvl="1" indent="-342900">
              <a:spcAft>
                <a:spcPts val="600"/>
              </a:spcAft>
              <a:buClr>
                <a:schemeClr val="accent1"/>
              </a:buClr>
              <a:buSzPct val="85000"/>
            </a:pPr>
            <a:r>
              <a:rPr lang="en-US" sz="2400" dirty="0">
                <a:solidFill>
                  <a:srgbClr val="1F497D"/>
                </a:solidFill>
              </a:rPr>
              <a:t>Evidence of outcomes achievability in fellowship timeframe</a:t>
            </a:r>
          </a:p>
          <a:p>
            <a:pPr marL="0" indent="0">
              <a:spcAft>
                <a:spcPts val="600"/>
              </a:spcAft>
              <a:buNone/>
            </a:pPr>
            <a:endParaRPr lang="en-US" sz="1800" dirty="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1223345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Non-Duplicative Effort</a:t>
            </a:r>
          </a:p>
        </p:txBody>
      </p:sp>
      <p:sp>
        <p:nvSpPr>
          <p:cNvPr id="6" name="Content Placeholder 2"/>
          <p:cNvSpPr>
            <a:spLocks noGrp="1"/>
          </p:cNvSpPr>
          <p:nvPr>
            <p:ph sz="quarter" idx="1"/>
          </p:nvPr>
        </p:nvSpPr>
        <p:spPr>
          <a:xfrm>
            <a:off x="405426" y="1955673"/>
            <a:ext cx="7432548" cy="4407027"/>
          </a:xfrm>
        </p:spPr>
        <p:txBody>
          <a:bodyPr>
            <a:noAutofit/>
          </a:bodyPr>
          <a:lstStyle/>
          <a:p>
            <a:pPr marL="0" lvl="1" indent="0">
              <a:spcAft>
                <a:spcPts val="600"/>
              </a:spcAft>
              <a:buClr>
                <a:schemeClr val="accent1"/>
              </a:buClr>
              <a:buSzPct val="85000"/>
              <a:buNone/>
            </a:pPr>
            <a:r>
              <a:rPr lang="en-US" sz="2400" dirty="0" err="1">
                <a:solidFill>
                  <a:srgbClr val="1F497D"/>
                </a:solidFill>
              </a:rPr>
              <a:t>EPSCoR</a:t>
            </a:r>
            <a:r>
              <a:rPr lang="en-US" sz="2400" dirty="0">
                <a:solidFill>
                  <a:srgbClr val="1F497D"/>
                </a:solidFill>
              </a:rPr>
              <a:t> support of a RII Track-4 activity should not duplicate support from any other available federal, jurisdictional, or institutional resources. The support should contribute to both the PI’s research capacity and to the improvement of their institution’s scientific competitiveness more broadly.</a:t>
            </a:r>
            <a:endParaRPr lang="en-US" sz="1800" dirty="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1754119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25101"/>
            <a:ext cx="9144000" cy="758952"/>
          </a:xfrm>
        </p:spPr>
        <p:txBody>
          <a:bodyPr>
            <a:noAutofit/>
          </a:bodyPr>
          <a:lstStyle/>
          <a:p>
            <a:r>
              <a:rPr lang="en-US" sz="2800" dirty="0"/>
              <a:t>ORSP UM Grant Mentors Program</a:t>
            </a:r>
          </a:p>
        </p:txBody>
      </p:sp>
      <p:sp>
        <p:nvSpPr>
          <p:cNvPr id="6" name="Content Placeholder 2"/>
          <p:cNvSpPr>
            <a:spLocks noGrp="1"/>
          </p:cNvSpPr>
          <p:nvPr>
            <p:ph sz="quarter" idx="1"/>
          </p:nvPr>
        </p:nvSpPr>
        <p:spPr>
          <a:xfrm>
            <a:off x="446534" y="1810610"/>
            <a:ext cx="8951466" cy="5057345"/>
          </a:xfrm>
        </p:spPr>
        <p:txBody>
          <a:bodyPr>
            <a:noAutofit/>
          </a:bodyPr>
          <a:lstStyle/>
          <a:p>
            <a:pPr marL="342900" lvl="1" indent="-342900">
              <a:spcAft>
                <a:spcPts val="600"/>
              </a:spcAft>
              <a:buClr>
                <a:schemeClr val="accent1"/>
              </a:buClr>
              <a:buSzPct val="85000"/>
            </a:pPr>
            <a:r>
              <a:rPr lang="en-US" sz="2000" dirty="0">
                <a:solidFill>
                  <a:srgbClr val="1F497D"/>
                </a:solidFill>
              </a:rPr>
              <a:t>Proposer: Identify a potential UM Mentor for a funding opportunity</a:t>
            </a:r>
          </a:p>
          <a:p>
            <a:pPr marL="617220" lvl="2" indent="-342900">
              <a:spcAft>
                <a:spcPts val="600"/>
              </a:spcAft>
              <a:buClr>
                <a:schemeClr val="accent1"/>
              </a:buClr>
              <a:buSzPct val="85000"/>
            </a:pPr>
            <a:r>
              <a:rPr lang="en-US" sz="1800" dirty="0">
                <a:solidFill>
                  <a:srgbClr val="1F497D"/>
                </a:solidFill>
              </a:rPr>
              <a:t>UM faculty member with recent success in extramural funding competitions</a:t>
            </a:r>
          </a:p>
          <a:p>
            <a:pPr marL="617220" lvl="2" indent="-342900">
              <a:spcAft>
                <a:spcPts val="600"/>
              </a:spcAft>
              <a:buClr>
                <a:schemeClr val="accent1"/>
              </a:buClr>
              <a:buSzPct val="85000"/>
            </a:pPr>
            <a:r>
              <a:rPr lang="en-US" sz="1800" dirty="0">
                <a:solidFill>
                  <a:srgbClr val="1F497D"/>
                </a:solidFill>
              </a:rPr>
              <a:t>ORSP can assist in identifying/vetting mentors</a:t>
            </a:r>
          </a:p>
          <a:p>
            <a:pPr marL="342900" lvl="1" indent="-342900">
              <a:spcAft>
                <a:spcPts val="600"/>
              </a:spcAft>
              <a:buClr>
                <a:schemeClr val="accent1"/>
              </a:buClr>
              <a:buSzPct val="85000"/>
            </a:pPr>
            <a:r>
              <a:rPr lang="en-US" sz="2000" dirty="0">
                <a:solidFill>
                  <a:srgbClr val="1F497D"/>
                </a:solidFill>
              </a:rPr>
              <a:t>Mentor and Proposer: Agree to work together on the proposal</a:t>
            </a:r>
          </a:p>
          <a:p>
            <a:pPr marL="617220" lvl="2" indent="-342900">
              <a:spcAft>
                <a:spcPts val="600"/>
              </a:spcAft>
              <a:buClr>
                <a:schemeClr val="accent1"/>
              </a:buClr>
              <a:buSzPct val="85000"/>
            </a:pPr>
            <a:r>
              <a:rPr lang="en-US" sz="1800" dirty="0">
                <a:solidFill>
                  <a:srgbClr val="1F497D"/>
                </a:solidFill>
              </a:rPr>
              <a:t>Complete a Mentor Agreement Form</a:t>
            </a:r>
          </a:p>
          <a:p>
            <a:pPr marL="617220" lvl="2" indent="-342900">
              <a:spcAft>
                <a:spcPts val="600"/>
              </a:spcAft>
              <a:buClr>
                <a:schemeClr val="accent1"/>
              </a:buClr>
              <a:buSzPct val="85000"/>
            </a:pPr>
            <a:r>
              <a:rPr lang="en-US" sz="1800" dirty="0">
                <a:solidFill>
                  <a:srgbClr val="1F497D"/>
                </a:solidFill>
              </a:rPr>
              <a:t>Obtain sign-off from Chair and Dean of Mentor and Proposer</a:t>
            </a:r>
          </a:p>
          <a:p>
            <a:pPr marL="617220" lvl="2" indent="-342900">
              <a:spcAft>
                <a:spcPts val="600"/>
              </a:spcAft>
              <a:buClr>
                <a:schemeClr val="accent1"/>
              </a:buClr>
              <a:buSzPct val="85000"/>
            </a:pPr>
            <a:r>
              <a:rPr lang="en-US" sz="1800" dirty="0">
                <a:solidFill>
                  <a:srgbClr val="1F497D"/>
                </a:solidFill>
              </a:rPr>
              <a:t>Upload the signed form to the online transmittal (TSS)</a:t>
            </a:r>
          </a:p>
          <a:p>
            <a:pPr marL="342900" lvl="1" indent="-342900">
              <a:spcAft>
                <a:spcPts val="600"/>
              </a:spcAft>
              <a:buClr>
                <a:schemeClr val="accent1"/>
              </a:buClr>
              <a:buSzPct val="85000"/>
            </a:pPr>
            <a:r>
              <a:rPr lang="en-US" sz="2400" dirty="0">
                <a:solidFill>
                  <a:srgbClr val="1F497D"/>
                </a:solidFill>
              </a:rPr>
              <a:t>Develop and submit proposal</a:t>
            </a:r>
          </a:p>
          <a:p>
            <a:pPr marL="617220" lvl="2" indent="-342900">
              <a:spcAft>
                <a:spcPts val="600"/>
              </a:spcAft>
              <a:buClr>
                <a:schemeClr val="accent1"/>
              </a:buClr>
              <a:buSzPct val="85000"/>
            </a:pPr>
            <a:r>
              <a:rPr lang="en-US" sz="1600" dirty="0">
                <a:solidFill>
                  <a:srgbClr val="1F497D"/>
                </a:solidFill>
              </a:rPr>
              <a:t>Mentor receives $500 in extra pay for extra work (from Proposer’s dept./school)</a:t>
            </a:r>
          </a:p>
          <a:p>
            <a:pPr marL="617220" lvl="2" indent="-342900">
              <a:spcAft>
                <a:spcPts val="600"/>
              </a:spcAft>
              <a:buClr>
                <a:schemeClr val="accent1"/>
              </a:buClr>
              <a:buSzPct val="85000"/>
            </a:pPr>
            <a:r>
              <a:rPr lang="en-US" sz="1600" dirty="0">
                <a:solidFill>
                  <a:srgbClr val="1F497D"/>
                </a:solidFill>
              </a:rPr>
              <a:t>If proposal is funded, mentor receives $500 award pay from ORSP</a:t>
            </a:r>
          </a:p>
          <a:p>
            <a:pPr marL="0" lvl="1" indent="0">
              <a:spcAft>
                <a:spcPts val="600"/>
              </a:spcAft>
              <a:buClr>
                <a:schemeClr val="accent1"/>
              </a:buClr>
              <a:buSzPct val="85000"/>
              <a:buNone/>
            </a:pPr>
            <a:endParaRPr lang="en-US" sz="1800" dirty="0">
              <a:solidFill>
                <a:srgbClr val="1F497D"/>
              </a:solidFill>
            </a:endParaRPr>
          </a:p>
          <a:p>
            <a:pPr marL="0" lvl="1" indent="0">
              <a:spcAft>
                <a:spcPts val="600"/>
              </a:spcAft>
              <a:buClr>
                <a:schemeClr val="accent1"/>
              </a:buClr>
              <a:buSzPct val="85000"/>
              <a:buNone/>
            </a:pPr>
            <a:endParaRPr lang="en-US" sz="2000" dirty="0">
              <a:solidFill>
                <a:srgbClr val="1F497D"/>
              </a:solidFill>
            </a:endParaRPr>
          </a:p>
        </p:txBody>
      </p:sp>
    </p:spTree>
    <p:extLst>
      <p:ext uri="{BB962C8B-B14F-4D97-AF65-F5344CB8AC3E}">
        <p14:creationId xmlns:p14="http://schemas.microsoft.com/office/powerpoint/2010/main" val="1075956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Research Development Fellows</a:t>
            </a:r>
          </a:p>
        </p:txBody>
      </p:sp>
      <p:sp>
        <p:nvSpPr>
          <p:cNvPr id="6" name="Content Placeholder 2"/>
          <p:cNvSpPr>
            <a:spLocks noGrp="1"/>
          </p:cNvSpPr>
          <p:nvPr>
            <p:ph sz="quarter" idx="1"/>
          </p:nvPr>
        </p:nvSpPr>
        <p:spPr>
          <a:xfrm>
            <a:off x="1101852" y="1955673"/>
            <a:ext cx="7432548" cy="4407027"/>
          </a:xfrm>
        </p:spPr>
        <p:txBody>
          <a:bodyPr>
            <a:noAutofit/>
          </a:bodyPr>
          <a:lstStyle/>
          <a:p>
            <a:pPr marL="342900" lvl="1" indent="-342900">
              <a:spcAft>
                <a:spcPts val="600"/>
              </a:spcAft>
              <a:buClr>
                <a:schemeClr val="accent1"/>
              </a:buClr>
              <a:buSzPct val="85000"/>
            </a:pPr>
            <a:r>
              <a:rPr lang="en-US" sz="2000" dirty="0">
                <a:solidFill>
                  <a:srgbClr val="1F497D"/>
                </a:solidFill>
              </a:rPr>
              <a:t>ORSP Research Development Fellows</a:t>
            </a:r>
          </a:p>
          <a:p>
            <a:pPr marL="617220" lvl="2" indent="-342900">
              <a:spcAft>
                <a:spcPts val="600"/>
              </a:spcAft>
              <a:buClr>
                <a:schemeClr val="accent1"/>
              </a:buClr>
              <a:buSzPct val="85000"/>
            </a:pPr>
            <a:r>
              <a:rPr lang="en-US" sz="1600" dirty="0">
                <a:solidFill>
                  <a:srgbClr val="1F497D"/>
                </a:solidFill>
              </a:rPr>
              <a:t>Greg </a:t>
            </a:r>
            <a:r>
              <a:rPr lang="en-US" sz="1600" dirty="0" err="1">
                <a:solidFill>
                  <a:srgbClr val="1F497D"/>
                </a:solidFill>
              </a:rPr>
              <a:t>Easson</a:t>
            </a:r>
            <a:r>
              <a:rPr lang="en-US" sz="1600" dirty="0">
                <a:solidFill>
                  <a:srgbClr val="1F497D"/>
                </a:solidFill>
              </a:rPr>
              <a:t>, Professor of Geological Engineering, Director of Mississippi Mineral Resources Institute</a:t>
            </a:r>
          </a:p>
          <a:p>
            <a:pPr marL="617220" lvl="2" indent="-342900">
              <a:spcAft>
                <a:spcPts val="600"/>
              </a:spcAft>
              <a:buClr>
                <a:schemeClr val="accent1"/>
              </a:buClr>
              <a:buSzPct val="85000"/>
            </a:pPr>
            <a:r>
              <a:rPr lang="en-US" sz="1600" dirty="0">
                <a:solidFill>
                  <a:srgbClr val="1F497D"/>
                </a:solidFill>
              </a:rPr>
              <a:t>Christian </a:t>
            </a:r>
            <a:r>
              <a:rPr lang="en-US" sz="1600" dirty="0" err="1">
                <a:solidFill>
                  <a:srgbClr val="1F497D"/>
                </a:solidFill>
              </a:rPr>
              <a:t>Sellar</a:t>
            </a:r>
            <a:r>
              <a:rPr lang="en-US" sz="1600" dirty="0">
                <a:solidFill>
                  <a:srgbClr val="1F497D"/>
                </a:solidFill>
              </a:rPr>
              <a:t>, Associate Professor of Public Policy Leadership</a:t>
            </a:r>
          </a:p>
          <a:p>
            <a:pPr marL="617220" lvl="2" indent="-342900">
              <a:spcAft>
                <a:spcPts val="600"/>
              </a:spcAft>
              <a:buClr>
                <a:schemeClr val="accent1"/>
              </a:buClr>
              <a:buSzPct val="85000"/>
            </a:pPr>
            <a:r>
              <a:rPr lang="en-US" sz="1600" dirty="0">
                <a:solidFill>
                  <a:srgbClr val="1F497D"/>
                </a:solidFill>
              </a:rPr>
              <a:t>Nathan Hammer, Associate Professor of Chemistry &amp; Biochemistry</a:t>
            </a:r>
          </a:p>
          <a:p>
            <a:pPr marL="342900" lvl="1" indent="-342900">
              <a:spcAft>
                <a:spcPts val="600"/>
              </a:spcAft>
              <a:buClr>
                <a:schemeClr val="accent1"/>
              </a:buClr>
              <a:buSzPct val="85000"/>
            </a:pPr>
            <a:r>
              <a:rPr lang="en-US" sz="1800" dirty="0">
                <a:solidFill>
                  <a:srgbClr val="1F497D"/>
                </a:solidFill>
              </a:rPr>
              <a:t>Mission is to help faculty be more competitive for grant proposals, including but not exclusively interdisciplinary proposals)</a:t>
            </a:r>
          </a:p>
          <a:p>
            <a:pPr marL="342900" lvl="1" indent="-342900">
              <a:spcAft>
                <a:spcPts val="600"/>
              </a:spcAft>
              <a:buClr>
                <a:schemeClr val="accent1"/>
              </a:buClr>
              <a:buSzPct val="85000"/>
            </a:pPr>
            <a:r>
              <a:rPr lang="en-US" sz="1800" dirty="0">
                <a:solidFill>
                  <a:srgbClr val="1F497D"/>
                </a:solidFill>
              </a:rPr>
              <a:t>Available for discussions, enhanced reviews of CAREER proposal ideas, draft proposals, and full proposals</a:t>
            </a:r>
          </a:p>
          <a:p>
            <a:pPr marL="342900" lvl="1" indent="-342900">
              <a:spcAft>
                <a:spcPts val="600"/>
              </a:spcAft>
              <a:buClr>
                <a:schemeClr val="accent1"/>
              </a:buClr>
              <a:buSzPct val="85000"/>
            </a:pPr>
            <a:r>
              <a:rPr lang="en-US" sz="1800" dirty="0">
                <a:solidFill>
                  <a:srgbClr val="1F497D"/>
                </a:solidFill>
              </a:rPr>
              <a:t>E-mail </a:t>
            </a:r>
            <a:r>
              <a:rPr lang="en-US" sz="1800" dirty="0">
                <a:solidFill>
                  <a:srgbClr val="1F497D"/>
                </a:solidFill>
                <a:hlinkClick r:id="rId3"/>
              </a:rPr>
              <a:t>researchfellows@olemiss.edu</a:t>
            </a:r>
            <a:r>
              <a:rPr lang="en-US" sz="1800" dirty="0">
                <a:solidFill>
                  <a:srgbClr val="1F497D"/>
                </a:solidFill>
              </a:rPr>
              <a:t>	</a:t>
            </a:r>
          </a:p>
          <a:p>
            <a:pPr marL="342900" lvl="1" indent="-342900">
              <a:spcAft>
                <a:spcPts val="600"/>
              </a:spcAft>
              <a:buClr>
                <a:schemeClr val="accent1"/>
              </a:buClr>
              <a:buSzPct val="85000"/>
            </a:pPr>
            <a:endParaRPr lang="en-US" sz="1800" dirty="0"/>
          </a:p>
          <a:p>
            <a:pPr>
              <a:spcAft>
                <a:spcPts val="600"/>
              </a:spcAft>
            </a:pPr>
            <a:endParaRPr lang="en-US" sz="1800" dirty="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2874068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Questions/Discussion</a:t>
            </a:r>
          </a:p>
        </p:txBody>
      </p:sp>
      <p:sp>
        <p:nvSpPr>
          <p:cNvPr id="6" name="Content Placeholder 2"/>
          <p:cNvSpPr>
            <a:spLocks noGrp="1"/>
          </p:cNvSpPr>
          <p:nvPr>
            <p:ph sz="quarter" idx="1"/>
          </p:nvPr>
        </p:nvSpPr>
        <p:spPr>
          <a:xfrm>
            <a:off x="1101852" y="1955673"/>
            <a:ext cx="7432548" cy="4407027"/>
          </a:xfrm>
        </p:spPr>
        <p:txBody>
          <a:bodyPr>
            <a:noAutofit/>
          </a:bodyPr>
          <a:lstStyle/>
          <a:p>
            <a:pPr marL="342900" lvl="1" indent="-342900">
              <a:spcAft>
                <a:spcPts val="600"/>
              </a:spcAft>
              <a:buClr>
                <a:schemeClr val="accent1"/>
              </a:buClr>
              <a:buSzPct val="85000"/>
            </a:pPr>
            <a:endParaRPr lang="en-US" sz="1800" dirty="0"/>
          </a:p>
          <a:p>
            <a:pPr>
              <a:spcAft>
                <a:spcPts val="600"/>
              </a:spcAft>
            </a:pPr>
            <a:endParaRPr lang="en-US" sz="1800" dirty="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2474391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117049"/>
            <a:ext cx="9144000" cy="758952"/>
          </a:xfrm>
        </p:spPr>
        <p:txBody>
          <a:bodyPr/>
          <a:lstStyle/>
          <a:p>
            <a:r>
              <a:rPr lang="en-US" dirty="0">
                <a:latin typeface="Arial" charset="0"/>
              </a:rPr>
              <a:t>What is NSF </a:t>
            </a:r>
            <a:r>
              <a:rPr lang="en-US" dirty="0" err="1">
                <a:latin typeface="Arial" charset="0"/>
              </a:rPr>
              <a:t>EPSCoR</a:t>
            </a:r>
            <a:endParaRPr lang="en-US" dirty="0">
              <a:latin typeface="Arial" charset="0"/>
            </a:endParaRPr>
          </a:p>
        </p:txBody>
      </p:sp>
      <p:sp>
        <p:nvSpPr>
          <p:cNvPr id="19458" name="Content Placeholder 2"/>
          <p:cNvSpPr>
            <a:spLocks noGrp="1"/>
          </p:cNvSpPr>
          <p:nvPr>
            <p:ph idx="1"/>
          </p:nvPr>
        </p:nvSpPr>
        <p:spPr>
          <a:xfrm>
            <a:off x="301752" y="1996948"/>
            <a:ext cx="8503920" cy="4572000"/>
          </a:xfrm>
        </p:spPr>
        <p:txBody>
          <a:bodyPr/>
          <a:lstStyle/>
          <a:p>
            <a:r>
              <a:rPr lang="en-US" sz="2400" strike="sngStrike" dirty="0">
                <a:solidFill>
                  <a:schemeClr val="tx2"/>
                </a:solidFill>
                <a:latin typeface="Arial" charset="0"/>
              </a:rPr>
              <a:t>Experimental</a:t>
            </a:r>
            <a:r>
              <a:rPr lang="en-US" sz="2400" dirty="0">
                <a:solidFill>
                  <a:schemeClr val="tx2"/>
                </a:solidFill>
                <a:latin typeface="Arial" charset="0"/>
              </a:rPr>
              <a:t> Established Program to Stimulate Competitive Research</a:t>
            </a:r>
          </a:p>
          <a:p>
            <a:endParaRPr lang="en-US" sz="2400" dirty="0">
              <a:solidFill>
                <a:schemeClr val="tx2"/>
              </a:solidFill>
              <a:latin typeface="Arial" charset="0"/>
            </a:endParaRPr>
          </a:p>
          <a:p>
            <a:r>
              <a:rPr lang="en-US" sz="2900" dirty="0">
                <a:solidFill>
                  <a:schemeClr val="tx2"/>
                </a:solidFill>
                <a:latin typeface="Arial" charset="0"/>
                <a:cs typeface="Arial" charset="0"/>
              </a:rPr>
              <a:t>See solicitation page 4 (I.A.) for </a:t>
            </a:r>
            <a:r>
              <a:rPr lang="en-US" sz="2900" dirty="0" err="1">
                <a:solidFill>
                  <a:schemeClr val="tx2"/>
                </a:solidFill>
                <a:latin typeface="Arial" charset="0"/>
                <a:cs typeface="Arial" charset="0"/>
              </a:rPr>
              <a:t>EPSCoR</a:t>
            </a:r>
            <a:r>
              <a:rPr lang="en-US" sz="2900" dirty="0">
                <a:solidFill>
                  <a:schemeClr val="tx2"/>
                </a:solidFill>
                <a:latin typeface="Arial" charset="0"/>
                <a:cs typeface="Arial" charset="0"/>
              </a:rPr>
              <a:t> Goals</a:t>
            </a:r>
            <a:endParaRPr lang="en-US" sz="2000" dirty="0">
              <a:solidFill>
                <a:schemeClr val="tx2"/>
              </a:solidFill>
              <a:latin typeface="Arial" charset="0"/>
              <a:cs typeface="Arial" charset="0"/>
            </a:endParaRPr>
          </a:p>
        </p:txBody>
      </p:sp>
    </p:spTree>
    <p:extLst>
      <p:ext uri="{BB962C8B-B14F-4D97-AF65-F5344CB8AC3E}">
        <p14:creationId xmlns:p14="http://schemas.microsoft.com/office/powerpoint/2010/main" val="1655855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117049"/>
            <a:ext cx="9144000" cy="758952"/>
          </a:xfrm>
        </p:spPr>
        <p:txBody>
          <a:bodyPr/>
          <a:lstStyle/>
          <a:p>
            <a:r>
              <a:rPr lang="en-US" dirty="0">
                <a:latin typeface="Arial" charset="0"/>
              </a:rPr>
              <a:t>Key Points</a:t>
            </a:r>
          </a:p>
        </p:txBody>
      </p:sp>
      <p:sp>
        <p:nvSpPr>
          <p:cNvPr id="19458" name="Content Placeholder 2"/>
          <p:cNvSpPr>
            <a:spLocks noGrp="1"/>
          </p:cNvSpPr>
          <p:nvPr>
            <p:ph idx="1"/>
          </p:nvPr>
        </p:nvSpPr>
        <p:spPr>
          <a:xfrm>
            <a:off x="301752" y="1628648"/>
            <a:ext cx="8503920" cy="4572000"/>
          </a:xfrm>
        </p:spPr>
        <p:txBody>
          <a:bodyPr>
            <a:normAutofit/>
          </a:bodyPr>
          <a:lstStyle/>
          <a:p>
            <a:r>
              <a:rPr lang="en-US" sz="2400" dirty="0">
                <a:solidFill>
                  <a:schemeClr val="tx2"/>
                </a:solidFill>
                <a:latin typeface="Arial" charset="0"/>
                <a:cs typeface="Arial" charset="0"/>
              </a:rPr>
              <a:t>Spend extended periods of time at research premier research facilities</a:t>
            </a:r>
          </a:p>
          <a:p>
            <a:r>
              <a:rPr lang="en-US" sz="2400" dirty="0">
                <a:solidFill>
                  <a:schemeClr val="tx2"/>
                </a:solidFill>
                <a:latin typeface="Arial" charset="0"/>
                <a:cs typeface="Arial" charset="0"/>
              </a:rPr>
              <a:t>Far enough away that temporary relocation is necessary </a:t>
            </a:r>
          </a:p>
          <a:p>
            <a:r>
              <a:rPr lang="en-US" sz="2400" dirty="0">
                <a:solidFill>
                  <a:schemeClr val="tx2"/>
                </a:solidFill>
                <a:latin typeface="Arial" charset="0"/>
                <a:cs typeface="Arial" charset="0"/>
              </a:rPr>
              <a:t>Have a major impact on career trajectory</a:t>
            </a:r>
          </a:p>
          <a:p>
            <a:r>
              <a:rPr lang="en-US" sz="2400" dirty="0">
                <a:solidFill>
                  <a:schemeClr val="tx2"/>
                </a:solidFill>
                <a:latin typeface="Arial" charset="0"/>
                <a:cs typeface="Arial" charset="0"/>
              </a:rPr>
              <a:t>Up to 6 months total over 2 years</a:t>
            </a:r>
          </a:p>
        </p:txBody>
      </p:sp>
    </p:spTree>
    <p:extLst>
      <p:ext uri="{BB962C8B-B14F-4D97-AF65-F5344CB8AC3E}">
        <p14:creationId xmlns:p14="http://schemas.microsoft.com/office/powerpoint/2010/main" val="1674722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117049"/>
            <a:ext cx="9144000" cy="758952"/>
          </a:xfrm>
        </p:spPr>
        <p:txBody>
          <a:bodyPr/>
          <a:lstStyle/>
          <a:p>
            <a:r>
              <a:rPr lang="en-US" dirty="0">
                <a:latin typeface="Arial" charset="0"/>
              </a:rPr>
              <a:t>Host Site</a:t>
            </a:r>
          </a:p>
        </p:txBody>
      </p:sp>
      <p:sp>
        <p:nvSpPr>
          <p:cNvPr id="19458" name="Content Placeholder 2"/>
          <p:cNvSpPr>
            <a:spLocks noGrp="1"/>
          </p:cNvSpPr>
          <p:nvPr>
            <p:ph idx="1"/>
          </p:nvPr>
        </p:nvSpPr>
        <p:spPr>
          <a:xfrm>
            <a:off x="190915" y="1850322"/>
            <a:ext cx="8503920" cy="4572000"/>
          </a:xfrm>
        </p:spPr>
        <p:txBody>
          <a:bodyPr/>
          <a:lstStyle/>
          <a:p>
            <a:r>
              <a:rPr lang="en-US" sz="2400" dirty="0">
                <a:solidFill>
                  <a:schemeClr val="tx2"/>
                </a:solidFill>
                <a:latin typeface="Arial" charset="0"/>
                <a:cs typeface="Arial" charset="0"/>
              </a:rPr>
              <a:t>Host sites for fellowship projects must be located within the United States, its territories, or possessions. </a:t>
            </a:r>
            <a:br>
              <a:rPr lang="en-US" sz="2400" dirty="0">
                <a:solidFill>
                  <a:schemeClr val="tx2"/>
                </a:solidFill>
                <a:latin typeface="Arial" charset="0"/>
                <a:cs typeface="Arial" charset="0"/>
              </a:rPr>
            </a:br>
            <a:endParaRPr lang="en-US" sz="2400" dirty="0">
              <a:solidFill>
                <a:schemeClr val="tx2"/>
              </a:solidFill>
              <a:latin typeface="Arial" charset="0"/>
              <a:cs typeface="Arial" charset="0"/>
            </a:endParaRPr>
          </a:p>
          <a:p>
            <a:r>
              <a:rPr lang="en-US" sz="2400" dirty="0">
                <a:solidFill>
                  <a:schemeClr val="tx2"/>
                </a:solidFill>
                <a:latin typeface="Arial" charset="0"/>
                <a:cs typeface="Arial" charset="0"/>
              </a:rPr>
              <a:t>Host sites may be:</a:t>
            </a:r>
          </a:p>
          <a:p>
            <a:pPr lvl="1"/>
            <a:r>
              <a:rPr lang="en-US" sz="1900" dirty="0">
                <a:solidFill>
                  <a:schemeClr val="tx2"/>
                </a:solidFill>
                <a:latin typeface="Arial" charset="0"/>
                <a:cs typeface="Arial" charset="0"/>
              </a:rPr>
              <a:t>a government laboratory</a:t>
            </a:r>
            <a:endParaRPr lang="en-US" sz="1900" dirty="0">
              <a:latin typeface="Arial" charset="0"/>
              <a:cs typeface="Arial" charset="0"/>
            </a:endParaRPr>
          </a:p>
          <a:p>
            <a:pPr lvl="1"/>
            <a:r>
              <a:rPr lang="en-US" sz="1900" dirty="0">
                <a:solidFill>
                  <a:schemeClr val="tx2"/>
                </a:solidFill>
                <a:latin typeface="Arial" charset="0"/>
                <a:cs typeface="Arial" charset="0"/>
              </a:rPr>
              <a:t>a Federally Funded Research and Development Center (FFRDC)</a:t>
            </a:r>
          </a:p>
          <a:p>
            <a:pPr lvl="1"/>
            <a:r>
              <a:rPr lang="en-US" sz="1900" dirty="0">
                <a:solidFill>
                  <a:schemeClr val="tx2"/>
                </a:solidFill>
                <a:latin typeface="Arial" charset="0"/>
                <a:cs typeface="Arial" charset="0"/>
              </a:rPr>
              <a:t>a commercial or non-profit research center, or </a:t>
            </a:r>
          </a:p>
          <a:p>
            <a:pPr lvl="1"/>
            <a:r>
              <a:rPr lang="en-US" sz="1900" dirty="0">
                <a:solidFill>
                  <a:schemeClr val="tx2"/>
                </a:solidFill>
                <a:latin typeface="Arial" charset="0"/>
                <a:cs typeface="Arial" charset="0"/>
              </a:rPr>
              <a:t>an academic institution.</a:t>
            </a:r>
            <a:br>
              <a:rPr lang="en-US" sz="1900" dirty="0">
                <a:solidFill>
                  <a:schemeClr val="tx2"/>
                </a:solidFill>
                <a:latin typeface="Arial" charset="0"/>
                <a:cs typeface="Arial" charset="0"/>
              </a:rPr>
            </a:br>
            <a:endParaRPr lang="en-US" sz="1900" dirty="0">
              <a:solidFill>
                <a:schemeClr val="tx2"/>
              </a:solidFill>
              <a:latin typeface="Arial" charset="0"/>
              <a:cs typeface="Arial" charset="0"/>
            </a:endParaRPr>
          </a:p>
          <a:p>
            <a:r>
              <a:rPr lang="en-US" sz="2400" dirty="0">
                <a:solidFill>
                  <a:schemeClr val="tx2"/>
                </a:solidFill>
                <a:latin typeface="Arial" charset="0"/>
                <a:cs typeface="Arial" charset="0"/>
              </a:rPr>
              <a:t>Host site for UM fellows should probably NOT be in Miss.</a:t>
            </a:r>
          </a:p>
          <a:p>
            <a:pPr lvl="1"/>
            <a:r>
              <a:rPr lang="en-US" sz="1900" dirty="0">
                <a:latin typeface="Arial" charset="0"/>
                <a:cs typeface="Arial" charset="0"/>
              </a:rPr>
              <a:t>But, if at least 4 hours drive away, then maybe (e.g., Gulf Coast)</a:t>
            </a:r>
            <a:endParaRPr lang="en-US" sz="1900" dirty="0">
              <a:solidFill>
                <a:schemeClr val="tx2"/>
              </a:solidFill>
              <a:latin typeface="Arial" charset="0"/>
              <a:cs typeface="Arial" charset="0"/>
            </a:endParaRPr>
          </a:p>
        </p:txBody>
      </p:sp>
    </p:spTree>
    <p:extLst>
      <p:ext uri="{BB962C8B-B14F-4D97-AF65-F5344CB8AC3E}">
        <p14:creationId xmlns:p14="http://schemas.microsoft.com/office/powerpoint/2010/main" val="1745975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117049"/>
            <a:ext cx="9144000" cy="758952"/>
          </a:xfrm>
        </p:spPr>
        <p:txBody>
          <a:bodyPr/>
          <a:lstStyle/>
          <a:p>
            <a:r>
              <a:rPr lang="en-US" dirty="0">
                <a:latin typeface="Arial" charset="0"/>
              </a:rPr>
              <a:t>Eligible Expenses</a:t>
            </a:r>
          </a:p>
        </p:txBody>
      </p:sp>
      <p:sp>
        <p:nvSpPr>
          <p:cNvPr id="19458" name="Content Placeholder 2"/>
          <p:cNvSpPr>
            <a:spLocks noGrp="1"/>
          </p:cNvSpPr>
          <p:nvPr>
            <p:ph idx="1"/>
          </p:nvPr>
        </p:nvSpPr>
        <p:spPr>
          <a:xfrm>
            <a:off x="253198" y="1739484"/>
            <a:ext cx="8634430" cy="4572000"/>
          </a:xfrm>
        </p:spPr>
        <p:txBody>
          <a:bodyPr>
            <a:normAutofit fontScale="92500" lnSpcReduction="20000"/>
          </a:bodyPr>
          <a:lstStyle/>
          <a:p>
            <a:r>
              <a:rPr lang="en-US" sz="2400" dirty="0">
                <a:solidFill>
                  <a:schemeClr val="tx2"/>
                </a:solidFill>
                <a:latin typeface="Arial" charset="0"/>
                <a:cs typeface="Arial" charset="0"/>
              </a:rPr>
              <a:t>$300k Max Budget</a:t>
            </a:r>
          </a:p>
          <a:p>
            <a:pPr lvl="1"/>
            <a:r>
              <a:rPr lang="en-US" sz="1900" dirty="0">
                <a:solidFill>
                  <a:schemeClr val="tx2"/>
                </a:solidFill>
                <a:latin typeface="Arial" charset="0"/>
                <a:cs typeface="Arial" charset="0"/>
              </a:rPr>
              <a:t>Including Direct and Indirect Costs</a:t>
            </a:r>
          </a:p>
          <a:p>
            <a:pPr lvl="1"/>
            <a:r>
              <a:rPr lang="en-US" sz="1900" dirty="0">
                <a:solidFill>
                  <a:schemeClr val="tx2"/>
                </a:solidFill>
                <a:latin typeface="Arial" charset="0"/>
                <a:cs typeface="Arial" charset="0"/>
              </a:rPr>
              <a:t>But most projects won’t come close to this!</a:t>
            </a:r>
          </a:p>
          <a:p>
            <a:r>
              <a:rPr lang="en-US" sz="2400" dirty="0">
                <a:solidFill>
                  <a:schemeClr val="tx2"/>
                </a:solidFill>
                <a:latin typeface="Arial" charset="0"/>
                <a:cs typeface="Arial" charset="0"/>
              </a:rPr>
              <a:t>Up to 6 months salary plus fringes for the PI and one additional trainee-level researcher </a:t>
            </a:r>
          </a:p>
          <a:p>
            <a:pPr lvl="1"/>
            <a:r>
              <a:rPr lang="en-US" sz="1900" dirty="0">
                <a:solidFill>
                  <a:schemeClr val="tx2"/>
                </a:solidFill>
                <a:latin typeface="Arial" charset="0"/>
                <a:cs typeface="Arial" charset="0"/>
              </a:rPr>
              <a:t>(typically a graduate student or postdoctoral fellow); </a:t>
            </a:r>
          </a:p>
          <a:p>
            <a:r>
              <a:rPr lang="en-US" sz="2400" dirty="0">
                <a:solidFill>
                  <a:schemeClr val="tx2"/>
                </a:solidFill>
                <a:latin typeface="Arial" charset="0"/>
                <a:cs typeface="Arial" charset="0"/>
              </a:rPr>
              <a:t>expenses (up to $75K) for PI &amp;1 trainee-level researcher:</a:t>
            </a:r>
          </a:p>
          <a:p>
            <a:pPr lvl="1"/>
            <a:r>
              <a:rPr lang="en-US" sz="1900" dirty="0">
                <a:solidFill>
                  <a:schemeClr val="tx2"/>
                </a:solidFill>
                <a:latin typeface="Arial" charset="0"/>
                <a:cs typeface="Arial" charset="0"/>
              </a:rPr>
              <a:t>to travel to the host site</a:t>
            </a:r>
            <a:r>
              <a:rPr lang="en-US" sz="1900" dirty="0">
                <a:latin typeface="Arial" charset="0"/>
                <a:cs typeface="Arial" charset="0"/>
              </a:rPr>
              <a:t> (up to $20,000 for both)</a:t>
            </a:r>
            <a:endParaRPr lang="en-US" sz="1900" dirty="0">
              <a:solidFill>
                <a:schemeClr val="tx2"/>
              </a:solidFill>
              <a:latin typeface="Arial" charset="0"/>
              <a:cs typeface="Arial" charset="0"/>
            </a:endParaRPr>
          </a:p>
          <a:p>
            <a:pPr lvl="1"/>
            <a:r>
              <a:rPr lang="en-US" sz="1900" dirty="0">
                <a:solidFill>
                  <a:schemeClr val="tx2"/>
                </a:solidFill>
                <a:latin typeface="Arial" charset="0"/>
                <a:cs typeface="Arial" charset="0"/>
              </a:rPr>
              <a:t>Living expenses at host site (</a:t>
            </a:r>
            <a:r>
              <a:rPr lang="en-US" sz="1900" dirty="0">
                <a:latin typeface="Arial" charset="0"/>
                <a:cs typeface="Arial" charset="0"/>
              </a:rPr>
              <a:t>up to $50,000 for both)</a:t>
            </a:r>
          </a:p>
          <a:p>
            <a:pPr lvl="1"/>
            <a:r>
              <a:rPr lang="en-US" sz="1900" dirty="0">
                <a:solidFill>
                  <a:schemeClr val="tx2"/>
                </a:solidFill>
                <a:latin typeface="Arial" charset="0"/>
                <a:cs typeface="Arial" charset="0"/>
              </a:rPr>
              <a:t>Other </a:t>
            </a:r>
            <a:r>
              <a:rPr lang="en-US" sz="1900" dirty="0">
                <a:latin typeface="Arial" charset="0"/>
                <a:cs typeface="Arial" charset="0"/>
              </a:rPr>
              <a:t>related travel (up to $5,000 for both)</a:t>
            </a:r>
            <a:endParaRPr lang="en-US" sz="1900" dirty="0">
              <a:solidFill>
                <a:schemeClr val="tx2"/>
              </a:solidFill>
              <a:latin typeface="Arial" charset="0"/>
              <a:cs typeface="Arial" charset="0"/>
            </a:endParaRPr>
          </a:p>
          <a:p>
            <a:r>
              <a:rPr lang="en-US" sz="2400" dirty="0">
                <a:solidFill>
                  <a:schemeClr val="tx2"/>
                </a:solidFill>
                <a:latin typeface="Arial" charset="0"/>
                <a:cs typeface="Arial" charset="0"/>
              </a:rPr>
              <a:t>Up to $10K in other direct costs related to host site activities:</a:t>
            </a:r>
          </a:p>
          <a:p>
            <a:pPr lvl="1"/>
            <a:r>
              <a:rPr lang="en-US" sz="1900" dirty="0">
                <a:latin typeface="Arial" charset="0"/>
                <a:cs typeface="Arial" charset="0"/>
              </a:rPr>
              <a:t>supplies, shipping equipment, publication costs, facility use fees, etc.</a:t>
            </a:r>
            <a:endParaRPr lang="en-US" sz="1900" dirty="0">
              <a:solidFill>
                <a:schemeClr val="tx2"/>
              </a:solidFill>
              <a:latin typeface="Arial" charset="0"/>
              <a:cs typeface="Arial" charset="0"/>
            </a:endParaRPr>
          </a:p>
          <a:p>
            <a:r>
              <a:rPr lang="en-US" sz="2400" dirty="0">
                <a:solidFill>
                  <a:schemeClr val="tx2"/>
                </a:solidFill>
                <a:latin typeface="Arial" charset="0"/>
                <a:cs typeface="Arial" charset="0"/>
              </a:rPr>
              <a:t>Indirect costs calculated on Modified Total Direct Costs</a:t>
            </a:r>
            <a:endParaRPr lang="en-US" sz="1000" dirty="0">
              <a:solidFill>
                <a:schemeClr val="tx2"/>
              </a:solidFill>
              <a:latin typeface="Arial" charset="0"/>
              <a:cs typeface="Arial" charset="0"/>
            </a:endParaRPr>
          </a:p>
          <a:p>
            <a:pPr lvl="1"/>
            <a:r>
              <a:rPr lang="en-US" sz="1900" dirty="0">
                <a:solidFill>
                  <a:schemeClr val="tx2"/>
                </a:solidFill>
                <a:latin typeface="Arial" charset="0"/>
                <a:cs typeface="Arial" charset="0"/>
              </a:rPr>
              <a:t>(UM’s off-campus rate for research projects applies: 30%)</a:t>
            </a:r>
          </a:p>
          <a:p>
            <a:r>
              <a:rPr lang="en-US" sz="2400" dirty="0">
                <a:solidFill>
                  <a:schemeClr val="tx2"/>
                </a:solidFill>
                <a:latin typeface="Arial" charset="0"/>
                <a:cs typeface="Arial" charset="0"/>
              </a:rPr>
              <a:t>No sub-awards</a:t>
            </a:r>
          </a:p>
          <a:p>
            <a:pPr marL="0" indent="0">
              <a:buNone/>
            </a:pPr>
            <a:endParaRPr lang="en-US" sz="2400" dirty="0">
              <a:solidFill>
                <a:schemeClr val="tx2"/>
              </a:solidFill>
              <a:latin typeface="Arial" charset="0"/>
              <a:cs typeface="Arial" charset="0"/>
            </a:endParaRPr>
          </a:p>
        </p:txBody>
      </p:sp>
    </p:spTree>
    <p:extLst>
      <p:ext uri="{BB962C8B-B14F-4D97-AF65-F5344CB8AC3E}">
        <p14:creationId xmlns:p14="http://schemas.microsoft.com/office/powerpoint/2010/main" val="2314058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117049"/>
            <a:ext cx="9144000" cy="758952"/>
          </a:xfrm>
        </p:spPr>
        <p:txBody>
          <a:bodyPr/>
          <a:lstStyle/>
          <a:p>
            <a:r>
              <a:rPr lang="en-US" dirty="0">
                <a:latin typeface="Arial" charset="0"/>
              </a:rPr>
              <a:t>Eligibility</a:t>
            </a:r>
          </a:p>
        </p:txBody>
      </p:sp>
      <p:sp>
        <p:nvSpPr>
          <p:cNvPr id="19458" name="Content Placeholder 2"/>
          <p:cNvSpPr>
            <a:spLocks noGrp="1"/>
          </p:cNvSpPr>
          <p:nvPr>
            <p:ph idx="1"/>
          </p:nvPr>
        </p:nvSpPr>
        <p:spPr>
          <a:xfrm>
            <a:off x="163206" y="1503957"/>
            <a:ext cx="8503920" cy="5038852"/>
          </a:xfrm>
        </p:spPr>
        <p:txBody>
          <a:bodyPr>
            <a:normAutofit lnSpcReduction="10000"/>
          </a:bodyPr>
          <a:lstStyle/>
          <a:p>
            <a:r>
              <a:rPr lang="en-US" sz="2400" dirty="0">
                <a:solidFill>
                  <a:schemeClr val="tx2"/>
                </a:solidFill>
                <a:latin typeface="Arial" charset="0"/>
              </a:rPr>
              <a:t>Solicitation I.B (page 4)</a:t>
            </a:r>
          </a:p>
          <a:p>
            <a:r>
              <a:rPr lang="en-US" sz="2400" dirty="0">
                <a:solidFill>
                  <a:schemeClr val="tx2"/>
                </a:solidFill>
                <a:latin typeface="Arial" charset="0"/>
              </a:rPr>
              <a:t>Mississippi is an </a:t>
            </a:r>
            <a:r>
              <a:rPr lang="en-US" sz="2400" dirty="0" err="1">
                <a:solidFill>
                  <a:schemeClr val="tx2"/>
                </a:solidFill>
                <a:latin typeface="Arial" charset="0"/>
              </a:rPr>
              <a:t>EPSCoR</a:t>
            </a:r>
            <a:r>
              <a:rPr lang="en-US" sz="2400" dirty="0">
                <a:solidFill>
                  <a:schemeClr val="tx2"/>
                </a:solidFill>
                <a:latin typeface="Arial" charset="0"/>
              </a:rPr>
              <a:t> state</a:t>
            </a:r>
          </a:p>
          <a:p>
            <a:r>
              <a:rPr lang="en-US" sz="2400" dirty="0">
                <a:solidFill>
                  <a:schemeClr val="tx2"/>
                </a:solidFill>
                <a:latin typeface="Arial" charset="0"/>
              </a:rPr>
              <a:t>Non-tenured faculty (at time of submission)</a:t>
            </a:r>
          </a:p>
          <a:p>
            <a:pPr marL="0" indent="0">
              <a:buNone/>
            </a:pPr>
            <a:endParaRPr lang="en-US" sz="2400" dirty="0">
              <a:solidFill>
                <a:schemeClr val="tx2"/>
              </a:solidFill>
              <a:latin typeface="Arial" charset="0"/>
            </a:endParaRPr>
          </a:p>
          <a:p>
            <a:pPr marL="0" indent="0">
              <a:buNone/>
            </a:pPr>
            <a:r>
              <a:rPr lang="en-US" sz="2400" dirty="0">
                <a:solidFill>
                  <a:schemeClr val="tx2"/>
                </a:solidFill>
                <a:latin typeface="Arial" charset="0"/>
              </a:rPr>
              <a:t>“PIs employed by degree-granting institutions of higher education must hold a non-tenured faculty appointment.</a:t>
            </a:r>
          </a:p>
          <a:p>
            <a:pPr marL="0" indent="0">
              <a:buNone/>
            </a:pPr>
            <a:br>
              <a:rPr lang="en-US" sz="2400" dirty="0">
                <a:solidFill>
                  <a:schemeClr val="tx2"/>
                </a:solidFill>
                <a:latin typeface="Arial" charset="0"/>
              </a:rPr>
            </a:br>
            <a:r>
              <a:rPr lang="en-US" sz="2400" dirty="0">
                <a:solidFill>
                  <a:schemeClr val="tx2"/>
                </a:solidFill>
                <a:latin typeface="Arial" charset="0"/>
              </a:rPr>
              <a:t>This may be in the form of a pre-tenure tenure-track position or a long-term non-tenure-track position.</a:t>
            </a:r>
            <a:br>
              <a:rPr lang="en-US" sz="2400" dirty="0">
                <a:solidFill>
                  <a:schemeClr val="tx2"/>
                </a:solidFill>
                <a:latin typeface="Arial" charset="0"/>
              </a:rPr>
            </a:br>
            <a:endParaRPr lang="en-US" sz="2400" dirty="0">
              <a:solidFill>
                <a:schemeClr val="tx2"/>
              </a:solidFill>
              <a:latin typeface="Arial" charset="0"/>
            </a:endParaRPr>
          </a:p>
          <a:p>
            <a:pPr marL="0" indent="0">
              <a:buNone/>
            </a:pPr>
            <a:r>
              <a:rPr lang="en-US" sz="2400" dirty="0">
                <a:solidFill>
                  <a:schemeClr val="tx2"/>
                </a:solidFill>
                <a:latin typeface="Arial" charset="0"/>
              </a:rPr>
              <a:t>Persons holding non-faculty research staff positions or transitional (&lt; 3 years) fixed-term postdoctoral appointments are not eligible.”</a:t>
            </a:r>
          </a:p>
          <a:p>
            <a:endParaRPr lang="en-US" sz="2400" dirty="0">
              <a:solidFill>
                <a:schemeClr val="tx2"/>
              </a:solidFill>
              <a:latin typeface="Arial" charset="0"/>
            </a:endParaRPr>
          </a:p>
          <a:p>
            <a:endParaRPr lang="en-US" sz="2400" dirty="0">
              <a:solidFill>
                <a:schemeClr val="tx2"/>
              </a:solidFill>
              <a:latin typeface="Arial" charset="0"/>
            </a:endParaRPr>
          </a:p>
        </p:txBody>
      </p:sp>
    </p:spTree>
    <p:extLst>
      <p:ext uri="{BB962C8B-B14F-4D97-AF65-F5344CB8AC3E}">
        <p14:creationId xmlns:p14="http://schemas.microsoft.com/office/powerpoint/2010/main" val="3673743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117049"/>
            <a:ext cx="9144000" cy="758952"/>
          </a:xfrm>
        </p:spPr>
        <p:txBody>
          <a:bodyPr/>
          <a:lstStyle/>
          <a:p>
            <a:r>
              <a:rPr lang="en-US" dirty="0">
                <a:latin typeface="Arial" charset="0"/>
              </a:rPr>
              <a:t>Eligibility</a:t>
            </a:r>
          </a:p>
        </p:txBody>
      </p:sp>
      <p:sp>
        <p:nvSpPr>
          <p:cNvPr id="19458" name="Content Placeholder 2"/>
          <p:cNvSpPr>
            <a:spLocks noGrp="1"/>
          </p:cNvSpPr>
          <p:nvPr>
            <p:ph idx="1"/>
          </p:nvPr>
        </p:nvSpPr>
        <p:spPr>
          <a:xfrm>
            <a:off x="163206" y="1503957"/>
            <a:ext cx="8503920" cy="5038852"/>
          </a:xfrm>
        </p:spPr>
        <p:txBody>
          <a:bodyPr>
            <a:normAutofit fontScale="85000" lnSpcReduction="10000"/>
          </a:bodyPr>
          <a:lstStyle/>
          <a:p>
            <a:r>
              <a:rPr lang="en-US" sz="2400" dirty="0">
                <a:solidFill>
                  <a:schemeClr val="tx2"/>
                </a:solidFill>
                <a:latin typeface="Arial" charset="0"/>
              </a:rPr>
              <a:t>Persons who hold non-tenured faculty positions at institutions of higher education within </a:t>
            </a:r>
            <a:r>
              <a:rPr lang="en-US" sz="2400" dirty="0" err="1">
                <a:solidFill>
                  <a:schemeClr val="tx2"/>
                </a:solidFill>
                <a:latin typeface="Arial" charset="0"/>
              </a:rPr>
              <a:t>EPSCoR</a:t>
            </a:r>
            <a:r>
              <a:rPr lang="en-US" sz="2400" dirty="0">
                <a:solidFill>
                  <a:schemeClr val="tx2"/>
                </a:solidFill>
                <a:latin typeface="Arial" charset="0"/>
              </a:rPr>
              <a:t> jurisdictions may participate in RII Track-4. It is anticipated that most proposals will be submitted by PIs who hold tenure-track appointments but have not yet received tenure as of the proposal deadline date. However, faculty members at degree-granting institutions who hold long-term positions outside of the tenure track are also explicitly eligible for consideration, regardless of their position title or rank. Proposals will also be accepted from employees of eligible non-degree-granting organizations who, as of the proposal deadline date, hold an early-career career-track position that includes a significant independent research component. However, persons who hold transitional (less than three years) fixed-term postdoctoral appointments are not eligible to apply, even if their organizations classify such appointments as ‘faculty’ for administrative purposes. In all cases, the </a:t>
            </a:r>
            <a:r>
              <a:rPr lang="en-US" sz="2400" b="1" dirty="0">
                <a:solidFill>
                  <a:schemeClr val="tx2"/>
                </a:solidFill>
                <a:latin typeface="Arial" charset="0"/>
              </a:rPr>
              <a:t>required Letter of Support from the PI’s supervisory administrator should verify the PI’s eligibility relative to these criteria. </a:t>
            </a:r>
            <a:r>
              <a:rPr lang="en-US" sz="2400" dirty="0">
                <a:solidFill>
                  <a:schemeClr val="tx2"/>
                </a:solidFill>
                <a:latin typeface="Arial" charset="0"/>
              </a:rPr>
              <a:t>Questions regarding PI eligibility for RII Track-4 should be directed toward the cognizant Program Officers listed above.</a:t>
            </a:r>
          </a:p>
          <a:p>
            <a:endParaRPr lang="en-US" sz="2400" dirty="0">
              <a:solidFill>
                <a:schemeClr val="tx2"/>
              </a:solidFill>
              <a:latin typeface="Arial" charset="0"/>
            </a:endParaRPr>
          </a:p>
        </p:txBody>
      </p:sp>
    </p:spTree>
    <p:extLst>
      <p:ext uri="{BB962C8B-B14F-4D97-AF65-F5344CB8AC3E}">
        <p14:creationId xmlns:p14="http://schemas.microsoft.com/office/powerpoint/2010/main" val="1498749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85898" y="1124481"/>
            <a:ext cx="9144000" cy="758952"/>
          </a:xfrm>
        </p:spPr>
        <p:txBody>
          <a:bodyPr>
            <a:normAutofit fontScale="90000"/>
          </a:bodyPr>
          <a:lstStyle/>
          <a:p>
            <a:r>
              <a:rPr lang="en-US" dirty="0">
                <a:latin typeface="Arial" charset="0"/>
              </a:rPr>
              <a:t>Who can serve as a principal investigator on an externally sponsored UM project?</a:t>
            </a:r>
            <a:br>
              <a:rPr lang="en-US" dirty="0">
                <a:latin typeface="Arial" charset="0"/>
              </a:rPr>
            </a:br>
            <a:r>
              <a:rPr lang="en-US" dirty="0">
                <a:latin typeface="Arial" charset="0"/>
              </a:rPr>
              <a:t>.</a:t>
            </a:r>
          </a:p>
        </p:txBody>
      </p:sp>
      <p:sp>
        <p:nvSpPr>
          <p:cNvPr id="19458" name="Content Placeholder 2"/>
          <p:cNvSpPr>
            <a:spLocks noGrp="1"/>
          </p:cNvSpPr>
          <p:nvPr>
            <p:ph idx="1"/>
          </p:nvPr>
        </p:nvSpPr>
        <p:spPr>
          <a:xfrm>
            <a:off x="163206" y="1503957"/>
            <a:ext cx="8503920" cy="5038852"/>
          </a:xfrm>
        </p:spPr>
        <p:txBody>
          <a:bodyPr>
            <a:normAutofit/>
          </a:bodyPr>
          <a:lstStyle/>
          <a:p>
            <a:pPr marL="0" indent="0">
              <a:buNone/>
            </a:pPr>
            <a:r>
              <a:rPr lang="en-US" sz="1600" dirty="0">
                <a:solidFill>
                  <a:schemeClr val="tx2"/>
                </a:solidFill>
                <a:latin typeface="Arial" charset="0"/>
                <a:hlinkClick r:id="rId2"/>
              </a:rPr>
              <a:t>https://policies.olemiss.edu/ShowDetails.jsp?istatPara=1&amp;policyObjidPara=10874763</a:t>
            </a:r>
            <a:endParaRPr lang="en-US" sz="1600" dirty="0">
              <a:solidFill>
                <a:schemeClr val="tx2"/>
              </a:solidFill>
              <a:latin typeface="Arial" charset="0"/>
            </a:endParaRPr>
          </a:p>
          <a:p>
            <a:pPr marL="0" indent="0">
              <a:buNone/>
            </a:pPr>
            <a:r>
              <a:rPr lang="en-US" sz="2400" dirty="0">
                <a:solidFill>
                  <a:schemeClr val="tx2"/>
                </a:solidFill>
                <a:latin typeface="Arial" charset="0"/>
              </a:rPr>
              <a:t>Policy: Definition of a Principal Investigator (10000651)</a:t>
            </a:r>
            <a:br>
              <a:rPr lang="en-US" sz="2400" dirty="0">
                <a:solidFill>
                  <a:schemeClr val="tx2"/>
                </a:solidFill>
                <a:latin typeface="Arial" charset="0"/>
              </a:rPr>
            </a:br>
            <a:endParaRPr lang="en-US" sz="2400" dirty="0">
              <a:solidFill>
                <a:schemeClr val="tx2"/>
              </a:solidFill>
              <a:latin typeface="Arial" charset="0"/>
            </a:endParaRPr>
          </a:p>
          <a:p>
            <a:pPr marL="0" indent="0">
              <a:buNone/>
            </a:pPr>
            <a:r>
              <a:rPr lang="en-US" sz="2400" dirty="0">
                <a:solidFill>
                  <a:schemeClr val="tx2"/>
                </a:solidFill>
                <a:latin typeface="Arial" charset="0"/>
              </a:rPr>
              <a:t>“The PI/PD of an externally sponsored project must be a permanent employee (faculty member or staff member) of the University at the time of sponsored program award acceptance and project execution. S/He must also be a permanent employee of the University at the time of proposal submission; however, the Department Head and Dean may request a waiver for such individuals that do not meet this requirement, such as newly hired faculty or staff. Approval by the Vice Chancellor for Research and Sponsored Programs is required.” </a:t>
            </a:r>
          </a:p>
        </p:txBody>
      </p:sp>
    </p:spTree>
    <p:extLst>
      <p:ext uri="{BB962C8B-B14F-4D97-AF65-F5344CB8AC3E}">
        <p14:creationId xmlns:p14="http://schemas.microsoft.com/office/powerpoint/2010/main" val="31283585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2013 University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41110</TotalTime>
  <Words>1562</Words>
  <Application>Microsoft Macintosh PowerPoint</Application>
  <PresentationFormat>On-screen Show (4:3)</PresentationFormat>
  <Paragraphs>225</Paragraphs>
  <Slides>27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Cambria</vt:lpstr>
      <vt:lpstr>Georgia</vt:lpstr>
      <vt:lpstr>Wingdings</vt:lpstr>
      <vt:lpstr>Wingdings 2</vt:lpstr>
      <vt:lpstr>2013 University slide template</vt:lpstr>
      <vt:lpstr>The University of Mississippi</vt:lpstr>
      <vt:lpstr>Brief Introductions</vt:lpstr>
      <vt:lpstr>What is NSF EPSCoR</vt:lpstr>
      <vt:lpstr>Key Points</vt:lpstr>
      <vt:lpstr>Host Site</vt:lpstr>
      <vt:lpstr>Eligible Expenses</vt:lpstr>
      <vt:lpstr>Eligibility</vt:lpstr>
      <vt:lpstr>Eligibility</vt:lpstr>
      <vt:lpstr>Who can serve as a principal investigator on an externally sponsored UM project? .</vt:lpstr>
      <vt:lpstr>Standard NSF Review Criteria</vt:lpstr>
      <vt:lpstr>Special NSF Criteria for Track-4</vt:lpstr>
      <vt:lpstr>Track 4: IM &amp; BI</vt:lpstr>
      <vt:lpstr>Broader Impacts (general NSF)</vt:lpstr>
      <vt:lpstr>UM Track 4 Past Winners</vt:lpstr>
      <vt:lpstr>UM Track 4 Past Winners</vt:lpstr>
      <vt:lpstr>UM Track 4 Past Winners</vt:lpstr>
      <vt:lpstr>Key Dates, 2019 Competition</vt:lpstr>
      <vt:lpstr>UM Internal Proposals</vt:lpstr>
      <vt:lpstr>UM Internal Proposals</vt:lpstr>
      <vt:lpstr>Project Description</vt:lpstr>
      <vt:lpstr>UM Internal Review Criteria</vt:lpstr>
      <vt:lpstr>UM Internal Review Criteria</vt:lpstr>
      <vt:lpstr>UM Internal Review Criteria</vt:lpstr>
      <vt:lpstr>Non-Duplicative Effort</vt:lpstr>
      <vt:lpstr>ORSP UM Grant Mentors Program</vt:lpstr>
      <vt:lpstr>Research Development Fellows</vt:lpstr>
      <vt:lpstr>Questions/Discussion</vt:lpstr>
    </vt:vector>
  </TitlesOfParts>
  <Company>USC Moore School of Business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THELIN: CHAPTER 3</dc:title>
  <dc:creator>Christine LaCola</dc:creator>
  <cp:lastModifiedBy>Jason H.</cp:lastModifiedBy>
  <cp:revision>524</cp:revision>
  <cp:lastPrinted>2019-01-30T20:16:34Z</cp:lastPrinted>
  <dcterms:created xsi:type="dcterms:W3CDTF">2014-03-16T20:48:41Z</dcterms:created>
  <dcterms:modified xsi:type="dcterms:W3CDTF">2019-01-30T20:37:00Z</dcterms:modified>
</cp:coreProperties>
</file>