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39"/>
  </p:notesMasterIdLst>
  <p:handoutMasterIdLst>
    <p:handoutMasterId r:id="rId40"/>
  </p:handoutMasterIdLst>
  <p:sldIdLst>
    <p:sldId id="256" r:id="rId3"/>
    <p:sldId id="741" r:id="rId4"/>
    <p:sldId id="742" r:id="rId5"/>
    <p:sldId id="729" r:id="rId6"/>
    <p:sldId id="730" r:id="rId7"/>
    <p:sldId id="731" r:id="rId8"/>
    <p:sldId id="733" r:id="rId9"/>
    <p:sldId id="734" r:id="rId10"/>
    <p:sldId id="735" r:id="rId11"/>
    <p:sldId id="727" r:id="rId12"/>
    <p:sldId id="712" r:id="rId13"/>
    <p:sldId id="713" r:id="rId14"/>
    <p:sldId id="714" r:id="rId15"/>
    <p:sldId id="715" r:id="rId16"/>
    <p:sldId id="716" r:id="rId17"/>
    <p:sldId id="725" r:id="rId18"/>
    <p:sldId id="721" r:id="rId19"/>
    <p:sldId id="740" r:id="rId20"/>
    <p:sldId id="723" r:id="rId21"/>
    <p:sldId id="722" r:id="rId22"/>
    <p:sldId id="724" r:id="rId23"/>
    <p:sldId id="720" r:id="rId24"/>
    <p:sldId id="719" r:id="rId25"/>
    <p:sldId id="717" r:id="rId26"/>
    <p:sldId id="728" r:id="rId27"/>
    <p:sldId id="738" r:id="rId28"/>
    <p:sldId id="744" r:id="rId29"/>
    <p:sldId id="743" r:id="rId30"/>
    <p:sldId id="687" r:id="rId31"/>
    <p:sldId id="701" r:id="rId32"/>
    <p:sldId id="688" r:id="rId33"/>
    <p:sldId id="689" r:id="rId34"/>
    <p:sldId id="736" r:id="rId35"/>
    <p:sldId id="737" r:id="rId36"/>
    <p:sldId id="739" r:id="rId37"/>
    <p:sldId id="703" r:id="rId3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8">
          <p15:clr>
            <a:srgbClr val="A4A3A4"/>
          </p15:clr>
        </p15:guide>
        <p15:guide id="2" pos="29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9" autoAdjust="0"/>
    <p:restoredTop sz="94778" autoAdjust="0"/>
  </p:normalViewPr>
  <p:slideViewPr>
    <p:cSldViewPr snapToGrid="0" snapToObjects="1">
      <p:cViewPr varScale="1">
        <p:scale>
          <a:sx n="76" d="100"/>
          <a:sy n="76" d="100"/>
        </p:scale>
        <p:origin x="-848" y="-11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504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1E86A71D-AB58-428A-8C9D-05D456B01ED9}" type="datetimeFigureOut">
              <a:rPr lang="en-US" smtClean="0"/>
              <a:pPr/>
              <a:t>10/12/17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D3398B2-148A-47B0-BF7C-249C52EC6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8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BF5D282F-DEC4-40AF-9C9F-C010C3565B4E}" type="datetimeFigureOut">
              <a:rPr lang="en-US" smtClean="0"/>
              <a:pPr/>
              <a:t>10/12/17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1C6F8E75-0316-4789-A3AC-2313E323D9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 to 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52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56371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16148"/>
          </a:xfrm>
        </p:spPr>
        <p:txBody>
          <a:bodyPr anchor="b"/>
          <a:lstStyle>
            <a:lvl1pPr>
              <a:defRPr sz="4200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7ADE-5E1F-FE41-8C18-4C60AA38F0C1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7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76438"/>
            <a:ext cx="3813175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6438"/>
            <a:ext cx="3813175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241ED-BB1B-5C45-81B5-0CD1601EDE5E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3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BEB18-60A6-2445-B936-6380A4A51E74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29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7E6FB-8605-7A4D-9F45-ED8EC8AA4C4F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70377-99F5-A84D-BEB8-444E4BBEA869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82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6D9BA-AF19-CD47-A81C-16A1D032399B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26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91834-9D19-8C4B-966C-EC6F2B8B9F79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99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8E2D2-6BD8-1348-83D7-D78F5BADE800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56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608013"/>
            <a:ext cx="1944687" cy="5487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8013"/>
            <a:ext cx="5681663" cy="5487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747FF-D45B-5444-ADF0-367E291F78B1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96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8013"/>
            <a:ext cx="7778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2625" y="1976438"/>
            <a:ext cx="3813175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6438"/>
            <a:ext cx="3813175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5528D-280C-D648-8FD9-FA17ED212BDD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2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525"/>
            <a:ext cx="9144000" cy="75895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50000"/>
                  </a:schemeClr>
                </a:solidFill>
                <a:latin typeface="Cambria" pitchFamily="18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pic>
        <p:nvPicPr>
          <p:cNvPr id="6" name="Picture 5" descr="199 crest(new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9231" y="763720"/>
            <a:ext cx="783266" cy="10443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8013"/>
            <a:ext cx="7778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2625" y="1976438"/>
            <a:ext cx="7778750" cy="198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4111625"/>
            <a:ext cx="7778750" cy="198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233FC-B9BC-F24B-A64D-66C72002F7EC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5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8013"/>
            <a:ext cx="7778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2625" y="1976438"/>
            <a:ext cx="3813175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76438"/>
            <a:ext cx="3813175" cy="198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1625"/>
            <a:ext cx="3813175" cy="198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7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8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CF51-ECE1-2548-A361-4A4C2388A6F1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4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3413079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19" descr="199 crest(new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9231" y="2068622"/>
            <a:ext cx="783266" cy="10443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rgbClr val="00206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8" name="Picture 27" descr="199 crest(new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9231" y="763720"/>
            <a:ext cx="783266" cy="1044355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00206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096375" cy="6750050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67"/>
              <a:ext cx="6556" cy="4089"/>
              <a:chOff x="0" y="67"/>
              <a:chExt cx="6556" cy="4089"/>
            </a:xfrm>
          </p:grpSpPr>
          <p:grpSp>
            <p:nvGrpSpPr>
              <p:cNvPr id="38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1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2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3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4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5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8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grpSp>
              <p:nvGrpSpPr>
                <p:cNvPr id="59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8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6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7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8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9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40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41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42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43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20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8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29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0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1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2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3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4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5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21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0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21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22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23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24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25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26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27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211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2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13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14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15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16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17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18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19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60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2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56" cy="947"/>
                    <a:chOff x="1551" y="144"/>
                    <a:chExt cx="956" cy="947"/>
                  </a:xfrm>
                </p:grpSpPr>
                <p:sp>
                  <p:nvSpPr>
                    <p:cNvPr id="200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01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2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02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2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03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04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05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06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07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73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2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3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4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5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6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7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8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9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7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4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5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6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7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8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9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0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1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75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6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77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78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79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0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1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2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3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61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6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4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5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6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7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8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9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9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70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71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9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37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6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7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8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9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0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1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2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3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38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49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0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1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3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4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5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39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41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42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43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4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45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46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47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62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100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56" cy="947"/>
                    <a:chOff x="3687" y="144"/>
                    <a:chExt cx="956" cy="947"/>
                  </a:xfrm>
                </p:grpSpPr>
                <p:sp>
                  <p:nvSpPr>
                    <p:cNvPr id="128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29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6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30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6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31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32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33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4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34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4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35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01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20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21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22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23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24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25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26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27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02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3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4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5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7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8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9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03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05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06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07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0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09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0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1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63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4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2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3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4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5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6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7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8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9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65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95" y="1166"/>
                    <a:ext cx="1661" cy="947"/>
                    <a:chOff x="307" y="528"/>
                    <a:chExt cx="1661" cy="1632"/>
                  </a:xfrm>
                </p:grpSpPr>
                <p:sp>
                  <p:nvSpPr>
                    <p:cNvPr id="84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3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5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6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7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3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8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9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0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1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66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95" y="2187"/>
                    <a:ext cx="1661" cy="947"/>
                    <a:chOff x="307" y="528"/>
                    <a:chExt cx="1661" cy="1632"/>
                  </a:xfrm>
                </p:grpSpPr>
                <p:sp>
                  <p:nvSpPr>
                    <p:cNvPr id="7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3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7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8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9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3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1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2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3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67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95" y="3209"/>
                    <a:ext cx="1661" cy="947"/>
                    <a:chOff x="307" y="528"/>
                    <a:chExt cx="1661" cy="1632"/>
                  </a:xfrm>
                </p:grpSpPr>
                <p:sp>
                  <p:nvSpPr>
                    <p:cNvPr id="6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3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69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0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1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3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3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4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5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</p:grpSp>
          </p:grpSp>
          <p:grpSp>
            <p:nvGrpSpPr>
              <p:cNvPr id="39" name="Group 198"/>
              <p:cNvGrpSpPr>
                <a:grpSpLocks/>
              </p:cNvGrpSpPr>
              <p:nvPr userDrawn="1"/>
            </p:nvGrpSpPr>
            <p:grpSpPr bwMode="auto">
              <a:xfrm>
                <a:off x="3" y="67"/>
                <a:ext cx="5730" cy="1"/>
                <a:chOff x="3" y="67"/>
                <a:chExt cx="5730" cy="1"/>
              </a:xfrm>
            </p:grpSpPr>
            <p:sp>
              <p:nvSpPr>
                <p:cNvPr id="40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1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2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3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4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5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15"/>
                  <a:ext cx="0" cy="365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7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8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9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 userDrawn="1"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3" name="Rectangle 211"/>
              <p:cNvSpPr>
                <a:spLocks noChangeArrowheads="1"/>
              </p:cNvSpPr>
              <p:nvPr userDrawn="1"/>
            </p:nvSpPr>
            <p:spPr bwMode="auto">
              <a:xfrm>
                <a:off x="2881" y="1200"/>
                <a:ext cx="2543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8383AD"/>
                  </a:solidFill>
                  <a:ea typeface="ＭＳ Ｐゴシック" charset="0"/>
                </a:endParaRPr>
              </a:p>
            </p:txBody>
          </p:sp>
          <p:sp>
            <p:nvSpPr>
              <p:cNvPr id="34" name="Rectangle 212"/>
              <p:cNvSpPr>
                <a:spLocks noChangeArrowheads="1"/>
              </p:cNvSpPr>
              <p:nvPr userDrawn="1"/>
            </p:nvSpPr>
            <p:spPr bwMode="auto">
              <a:xfrm>
                <a:off x="2881" y="1728"/>
                <a:ext cx="2543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8383AD"/>
                  </a:solidFill>
                  <a:ea typeface="ＭＳ Ｐゴシック" charset="0"/>
                </a:endParaRPr>
              </a:p>
            </p:txBody>
          </p:sp>
          <p:sp>
            <p:nvSpPr>
              <p:cNvPr id="35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8383AD"/>
                  </a:solidFill>
                  <a:ea typeface="ＭＳ Ｐゴシック" charset="0"/>
                </a:endParaRPr>
              </a:p>
            </p:txBody>
          </p:sp>
          <p:sp>
            <p:nvSpPr>
              <p:cNvPr id="36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8383AD"/>
                  </a:solidFill>
                  <a:ea typeface="ＭＳ Ｐゴシック" charset="0"/>
                </a:endParaRPr>
              </a:p>
            </p:txBody>
          </p:sp>
          <p:sp>
            <p:nvSpPr>
              <p:cNvPr id="37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8383AD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7" name="Group 216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9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1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32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" name="Group 220"/>
              <p:cNvGrpSpPr>
                <a:grpSpLocks/>
              </p:cNvGrpSpPr>
              <p:nvPr userDrawn="1"/>
            </p:nvGrpSpPr>
            <p:grpSpPr bwMode="auto">
              <a:xfrm>
                <a:off x="874" y="3840"/>
                <a:ext cx="605" cy="47"/>
                <a:chOff x="643" y="3600"/>
                <a:chExt cx="1037" cy="106"/>
              </a:xfrm>
            </p:grpSpPr>
            <p:sp>
              <p:nvSpPr>
                <p:cNvPr id="29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62" y="3600"/>
                  <a:ext cx="51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30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45" y="3600"/>
                  <a:ext cx="516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1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7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8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2" name="Group 226"/>
              <p:cNvGrpSpPr>
                <a:grpSpLocks/>
              </p:cNvGrpSpPr>
              <p:nvPr userDrawn="1"/>
            </p:nvGrpSpPr>
            <p:grpSpPr bwMode="auto">
              <a:xfrm>
                <a:off x="2209" y="3840"/>
                <a:ext cx="625" cy="47"/>
                <a:chOff x="624" y="3600"/>
                <a:chExt cx="1058" cy="106"/>
              </a:xfrm>
            </p:grpSpPr>
            <p:sp>
              <p:nvSpPr>
                <p:cNvPr id="25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4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6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3" name="Group 229"/>
              <p:cNvGrpSpPr>
                <a:grpSpLocks/>
              </p:cNvGrpSpPr>
              <p:nvPr userDrawn="1"/>
            </p:nvGrpSpPr>
            <p:grpSpPr bwMode="auto">
              <a:xfrm>
                <a:off x="2861" y="3840"/>
                <a:ext cx="624" cy="47"/>
                <a:chOff x="605" y="3706"/>
                <a:chExt cx="1056" cy="106"/>
              </a:xfrm>
            </p:grpSpPr>
            <p:sp>
              <p:nvSpPr>
                <p:cNvPr id="23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31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4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01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4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1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2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5" name="Group 235"/>
              <p:cNvGrpSpPr>
                <a:grpSpLocks/>
              </p:cNvGrpSpPr>
              <p:nvPr userDrawn="1"/>
            </p:nvGrpSpPr>
            <p:grpSpPr bwMode="auto">
              <a:xfrm>
                <a:off x="4215" y="3840"/>
                <a:ext cx="605" cy="47"/>
                <a:chOff x="624" y="3706"/>
                <a:chExt cx="1038" cy="106"/>
              </a:xfrm>
            </p:grpSpPr>
            <p:sp>
              <p:nvSpPr>
                <p:cNvPr id="19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44" y="3706"/>
                  <a:ext cx="512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0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17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6" name="Group 238"/>
              <p:cNvGrpSpPr>
                <a:grpSpLocks/>
              </p:cNvGrpSpPr>
              <p:nvPr userDrawn="1"/>
            </p:nvGrpSpPr>
            <p:grpSpPr bwMode="auto">
              <a:xfrm>
                <a:off x="4895" y="3840"/>
                <a:ext cx="625" cy="47"/>
                <a:chOff x="605" y="3600"/>
                <a:chExt cx="1058" cy="106"/>
              </a:xfrm>
            </p:grpSpPr>
            <p:sp>
              <p:nvSpPr>
                <p:cNvPr id="17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34" y="3600"/>
                  <a:ext cx="527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8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03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8" name="Picture 241" descr="Posbul1a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112"/>
              <a:ext cx="19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6738" name="Rectangle 242"/>
          <p:cNvSpPr>
            <a:spLocks noGrp="1" noChangeArrowheads="1"/>
          </p:cNvSpPr>
          <p:nvPr>
            <p:ph type="ctrTitle"/>
          </p:nvPr>
        </p:nvSpPr>
        <p:spPr>
          <a:xfrm>
            <a:off x="682625" y="2132013"/>
            <a:ext cx="77787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6739" name="Rectangle 243"/>
          <p:cNvSpPr>
            <a:spLocks noGrp="1" noChangeArrowheads="1"/>
          </p:cNvSpPr>
          <p:nvPr>
            <p:ph type="subTitle" idx="1"/>
          </p:nvPr>
        </p:nvSpPr>
        <p:spPr>
          <a:xfrm>
            <a:off x="1365250" y="3881438"/>
            <a:ext cx="6413500" cy="176212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" name="Rectangle 244"/>
          <p:cNvSpPr>
            <a:spLocks noGrp="1" noChangeArrowheads="1"/>
          </p:cNvSpPr>
          <p:nvPr>
            <p:ph type="dt" sz="half" idx="10"/>
          </p:nvPr>
        </p:nvSpPr>
        <p:spPr>
          <a:xfrm>
            <a:off x="682625" y="6251575"/>
            <a:ext cx="1905000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245" name="Rectangle 2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7375" y="6251575"/>
            <a:ext cx="2889250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246" name="Rectangle 2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6375" y="6251575"/>
            <a:ext cx="1905000" cy="4524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8BD918-BCD2-2A4B-898B-FD02B8BEB87E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7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D413-A3C3-DF4B-94E4-1BCF42D9736A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6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91650"/>
            <a:ext cx="8833104" cy="6606298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517791"/>
            <a:ext cx="91440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669312"/>
            <a:ext cx="8534400" cy="448601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16" name="Picture 15" descr="199 crest(new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9231" y="763720"/>
            <a:ext cx="783266" cy="10443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</p:sldLayoutIdLst>
  <p:txStyles>
    <p:titleStyle>
      <a:lvl1pPr algn="ctr" rtl="0" eaLnBrk="1" latinLnBrk="0" hangingPunct="1">
        <a:spcBef>
          <a:spcPct val="0"/>
        </a:spcBef>
        <a:buNone/>
        <a:defRPr kumimoji="0"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2250" y="71438"/>
            <a:ext cx="8683625" cy="6786562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5477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78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79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80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81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5483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5" y="2160"/>
                  <a:ext cx="959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84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5" y="2352"/>
                  <a:ext cx="959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85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8" y="2352"/>
                  <a:ext cx="959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86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8" y="2160"/>
                  <a:ext cx="959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87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1" y="2256"/>
                  <a:ext cx="1726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548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90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91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92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93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549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5" y="2160"/>
                  <a:ext cx="959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96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5" y="2352"/>
                  <a:ext cx="959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97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98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99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1" y="2256"/>
                  <a:ext cx="1726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5501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0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0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04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0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05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508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09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511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4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12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514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0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15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0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517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18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5520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21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5523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4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24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5526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0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27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0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5529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30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8013"/>
            <a:ext cx="777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8" tIns="45684" rIns="91368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76438"/>
            <a:ext cx="777875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53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2625" y="6167438"/>
            <a:ext cx="19050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10553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7375" y="6167438"/>
            <a:ext cx="2889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2"/>
                </a:solidFill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10553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6375" y="6167438"/>
            <a:ext cx="19050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chemeClr val="tx2"/>
                </a:solidFill>
                <a:latin typeface="Arial Narrow" charset="0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202E58A-D288-2346-8F8D-1D574616E7B9}" type="slidenum">
              <a:rPr lang="en-US">
                <a:solidFill>
                  <a:srgbClr val="404176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04176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ctr" defTabSz="9175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9175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defTabSz="9175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defTabSz="9175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defTabSz="9175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9175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defTabSz="9175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9175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9175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7663" indent="-347663" algn="l" defTabSz="917575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36600" indent="-277813" algn="l" defTabSz="917575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39825" indent="-222250" algn="l" defTabSz="91757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597025" indent="-222250" algn="l" defTabSz="917575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55813" indent="-222250" algn="l" defTabSz="917575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Arial" charset="0"/>
          <a:cs typeface="+mn-cs"/>
        </a:defRPr>
      </a:lvl5pPr>
      <a:lvl6pPr marL="2513013" indent="-222250" algn="l" defTabSz="917575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6pPr>
      <a:lvl7pPr marL="2970213" indent="-222250" algn="l" defTabSz="917575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7pPr>
      <a:lvl8pPr marL="3427413" indent="-222250" algn="l" defTabSz="917575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8pPr>
      <a:lvl9pPr marL="3884613" indent="-222250" algn="l" defTabSz="917575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researchfellows@olemiss.edu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nsfcareer2018@olemiss.edu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www.nsf.gov/mps/dms/career_and_pecase_information/career_webinar_slides_2017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nsf.gov/crssprgm/career/contacts.jsp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44" y="3603625"/>
            <a:ext cx="8827912" cy="2593975"/>
          </a:xfrm>
        </p:spPr>
        <p:txBody>
          <a:bodyPr>
            <a:normAutofit lnSpcReduction="10000"/>
          </a:bodyPr>
          <a:lstStyle/>
          <a:p>
            <a:r>
              <a:rPr lang="en-US" sz="2800" cap="none" dirty="0" smtClean="0"/>
              <a:t>NSF CAREER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ORSP Information Sessions </a:t>
            </a:r>
            <a:br>
              <a:rPr lang="en-US" dirty="0" smtClean="0"/>
            </a:br>
            <a:r>
              <a:rPr lang="en-US" dirty="0" smtClean="0"/>
              <a:t>Fall 2017</a:t>
            </a:r>
          </a:p>
          <a:p>
            <a:r>
              <a:rPr lang="en-US" dirty="0" smtClean="0"/>
              <a:t>Oct 9, </a:t>
            </a:r>
            <a:r>
              <a:rPr lang="en-US" dirty="0" smtClean="0"/>
              <a:t>2pm: Brevard 2</a:t>
            </a:r>
            <a:r>
              <a:rPr lang="en-US" baseline="30000" dirty="0" smtClean="0"/>
              <a:t>nd</a:t>
            </a:r>
            <a:r>
              <a:rPr lang="en-US" dirty="0" smtClean="0"/>
              <a:t> Floor</a:t>
            </a:r>
            <a:endParaRPr lang="en-US" dirty="0" smtClean="0"/>
          </a:p>
          <a:p>
            <a:r>
              <a:rPr lang="en-US" dirty="0" smtClean="0"/>
              <a:t>Oct 12, </a:t>
            </a:r>
            <a:r>
              <a:rPr lang="en-US" dirty="0" smtClean="0"/>
              <a:t>3pm: Lyceum 308</a:t>
            </a:r>
            <a:endParaRPr lang="en-US" dirty="0" smtClean="0"/>
          </a:p>
          <a:p>
            <a:r>
              <a:rPr lang="en-US" dirty="0" smtClean="0"/>
              <a:t>Oct 16, </a:t>
            </a:r>
            <a:r>
              <a:rPr lang="en-US" dirty="0" smtClean="0"/>
              <a:t>2pm: Brevard 319</a:t>
            </a:r>
            <a:endParaRPr lang="en-US" dirty="0" smtClean="0"/>
          </a:p>
          <a:p>
            <a:r>
              <a:rPr lang="en-US" dirty="0" smtClean="0"/>
              <a:t>Oct 18, </a:t>
            </a:r>
            <a:r>
              <a:rPr lang="en-US" dirty="0" smtClean="0"/>
              <a:t>2pm: Brevard 209</a:t>
            </a:r>
          </a:p>
          <a:p>
            <a:r>
              <a:rPr lang="en-US" dirty="0" smtClean="0"/>
              <a:t>Oct 19, 3pm: Lyceum 308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44" y="171235"/>
            <a:ext cx="8827912" cy="1116615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The University of Mississippi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Picture 3" descr="199 crest(new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489" y="1463631"/>
            <a:ext cx="1416497" cy="1888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0"/>
            <a:ext cx="91440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NSF CAREER: UM Recent History &amp; Goals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24334" y="1800655"/>
            <a:ext cx="8227566" cy="5057345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In last 10 years, 9 UM faculty have received CAREER awards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In 2016: UM submitted 6 NSF CAREER proposals (a record)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In 2017: UM submitted 10 NSF CAREER proposals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5 from the School of Engineering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1 from Sociology and Anthropology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1 from Modern Languages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1 from Mathematics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1 from Chemistry/Biochemistry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1 from Physics/Astronomy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ORSP Goal for 2018: 20 submissions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ORSP Goal: 5 CAREER Awards/year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706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05949"/>
            <a:ext cx="91440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NSF CAREER Development Group</a:t>
            </a:r>
            <a:br>
              <a:rPr lang="en-US" sz="2800" dirty="0" smtClean="0"/>
            </a:br>
            <a:r>
              <a:rPr lang="en-US" sz="2800" dirty="0" smtClean="0"/>
              <a:t>Why Participate?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24334" y="1800655"/>
            <a:ext cx="8227566" cy="5057345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Learn from those with NSF CAREER experiences</a:t>
            </a:r>
          </a:p>
          <a:p>
            <a:pPr marL="891540" lvl="3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UM CAREER Awardees (8 total)</a:t>
            </a:r>
          </a:p>
          <a:p>
            <a:pPr marL="891540" lvl="3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UM Reviewers on NSF CAREER Panels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Get a look at funded NSF CAREER proposals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Get feedback from peers and iteratively improve your proposal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Learn about available resources here at UM to strengthen your proposal/project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Access extra travel funds from ORSP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Give and receive encouragement with other CAREER aspirants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1095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800" y="25101"/>
            <a:ext cx="91440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NSF CAREER Development Group: How it Works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46534" y="1572055"/>
            <a:ext cx="8519666" cy="5057345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Access to UM NSF CAREER proposal bank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UM Box Folder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Hardcopies in ORSP offices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Monthly Group Meetings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To be scheduled based on greatest availability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A different topic each month, with guest presenters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Learn about available UM resources to strengthen proposal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Monthly Writing Assignments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>
                <a:solidFill>
                  <a:srgbClr val="1F497D"/>
                </a:solidFill>
              </a:rPr>
              <a:t>Share with Research Fellows for feedback (encouraged and optional)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>
                <a:solidFill>
                  <a:srgbClr val="1F497D"/>
                </a:solidFill>
              </a:rPr>
              <a:t>Share with one another for feedback (encouraged and optional</a:t>
            </a:r>
            <a:r>
              <a:rPr lang="en-US" dirty="0" smtClean="0">
                <a:solidFill>
                  <a:srgbClr val="1F497D"/>
                </a:solidFill>
              </a:rPr>
              <a:t>)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Result: a Complete, vetted NSF CAREER proposal by Summer</a:t>
            </a:r>
          </a:p>
        </p:txBody>
      </p:sp>
    </p:spTree>
    <p:extLst>
      <p:ext uri="{BB962C8B-B14F-4D97-AF65-F5344CB8AC3E}">
        <p14:creationId xmlns:p14="http://schemas.microsoft.com/office/powerpoint/2010/main" val="341098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800" y="25101"/>
            <a:ext cx="91440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NSF CAREER Development Group: Tentative Schedule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46534" y="1572055"/>
            <a:ext cx="8519666" cy="5057345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October: 	Overview/Information Sessions/ Sign Up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November: 	Project Summaries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December: 	Education Plans and Broader Impacts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January: 	</a:t>
            </a:r>
            <a:r>
              <a:rPr lang="en-US" sz="2000" dirty="0" smtClean="0">
                <a:solidFill>
                  <a:srgbClr val="1F497D"/>
                </a:solidFill>
              </a:rPr>
              <a:t>Research Plans</a:t>
            </a:r>
            <a:endParaRPr lang="en-US" sz="2000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February: 	Budget and Budget Justification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March: 	Departmental Letter; Other Letters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April: 	</a:t>
            </a:r>
            <a:r>
              <a:rPr lang="en-US" sz="2000" dirty="0" err="1" smtClean="0">
                <a:solidFill>
                  <a:srgbClr val="1F497D"/>
                </a:solidFill>
              </a:rPr>
              <a:t>Biosketches</a:t>
            </a:r>
            <a:r>
              <a:rPr lang="en-US" sz="2000" dirty="0" smtClean="0">
                <a:solidFill>
                  <a:srgbClr val="1F497D"/>
                </a:solidFill>
              </a:rPr>
              <a:t>, Collaborators and Other Affiliations, </a:t>
            </a:r>
            <a:br>
              <a:rPr lang="en-US" sz="2000" dirty="0" smtClean="0">
                <a:solidFill>
                  <a:srgbClr val="1F497D"/>
                </a:solidFill>
              </a:rPr>
            </a:br>
            <a:r>
              <a:rPr lang="en-US" sz="2000" dirty="0" smtClean="0">
                <a:solidFill>
                  <a:srgbClr val="1F497D"/>
                </a:solidFill>
              </a:rPr>
              <a:t>		Current and Pending, Results of Prior NSF Support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May: 	Data Management Plans, Postdoc Mentoring Plans, 			Facilities, Equipment, &amp; Other Resources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June: 	Presentation, Feedback, and Editing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July: 	Submit to NSF</a:t>
            </a:r>
          </a:p>
        </p:txBody>
      </p:sp>
    </p:spTree>
    <p:extLst>
      <p:ext uri="{BB962C8B-B14F-4D97-AF65-F5344CB8AC3E}">
        <p14:creationId xmlns:p14="http://schemas.microsoft.com/office/powerpoint/2010/main" val="82045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800" y="25101"/>
            <a:ext cx="91440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NSF CAREER Development Group: Recognition Event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46534" y="1572055"/>
            <a:ext cx="8519666" cy="5057345"/>
          </a:xfrm>
        </p:spPr>
        <p:txBody>
          <a:bodyPr>
            <a:noAutofit/>
          </a:bodyPr>
          <a:lstStyle/>
          <a:p>
            <a:pPr marL="0" lvl="1" indent="0">
              <a:spcAft>
                <a:spcPts val="600"/>
              </a:spcAft>
              <a:buClr>
                <a:schemeClr val="accent1"/>
              </a:buClr>
              <a:buSzPct val="85000"/>
              <a:buNone/>
            </a:pPr>
            <a:endParaRPr lang="en-US" sz="2000" dirty="0" smtClean="0">
              <a:solidFill>
                <a:srgbClr val="1F497D"/>
              </a:solidFill>
            </a:endParaRPr>
          </a:p>
          <a:p>
            <a:pPr marL="0" lvl="1" indent="0">
              <a:spcAft>
                <a:spcPts val="600"/>
              </a:spcAft>
              <a:buClr>
                <a:schemeClr val="accent1"/>
              </a:buClr>
              <a:buSzPct val="85000"/>
              <a:buNone/>
            </a:pPr>
            <a:r>
              <a:rPr lang="en-US" sz="2000" dirty="0" smtClean="0">
                <a:solidFill>
                  <a:srgbClr val="1F497D"/>
                </a:solidFill>
              </a:rPr>
              <a:t>In August or September, everyone who submitted and NSF CAREER proposal will be recognized at a reception or dinner.</a:t>
            </a:r>
            <a:br>
              <a:rPr lang="en-US" sz="2000" dirty="0" smtClean="0">
                <a:solidFill>
                  <a:srgbClr val="1F497D"/>
                </a:solidFill>
              </a:rPr>
            </a:br>
            <a:endParaRPr lang="en-US" sz="2000" dirty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Chancellor, Provost, and/or Vice Chancellor for Research.</a:t>
            </a:r>
            <a:endParaRPr lang="en-US" sz="2000" dirty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Deans and Chairs of submitting PIs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Previous CAREER Award Winners</a:t>
            </a:r>
          </a:p>
          <a:p>
            <a:pPr marL="0" lvl="1" indent="0">
              <a:spcAft>
                <a:spcPts val="600"/>
              </a:spcAft>
              <a:buClr>
                <a:schemeClr val="accent1"/>
              </a:buClr>
              <a:buSzPct val="85000"/>
              <a:buNone/>
            </a:pPr>
            <a:endParaRPr lang="en-US" sz="2000" dirty="0">
              <a:solidFill>
                <a:srgbClr val="1F497D"/>
              </a:solidFill>
            </a:endParaRPr>
          </a:p>
          <a:p>
            <a:pPr marL="0" lvl="1" indent="0">
              <a:spcAft>
                <a:spcPts val="600"/>
              </a:spcAft>
              <a:buClr>
                <a:schemeClr val="accent1"/>
              </a:buClr>
              <a:buSzPct val="85000"/>
              <a:buNone/>
            </a:pPr>
            <a:endParaRPr lang="en-US" sz="2000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9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800" y="25101"/>
            <a:ext cx="91440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ORSP UM Grant Mentors Program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46534" y="1810610"/>
            <a:ext cx="8951466" cy="5057345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Proposer: Identify a potential UM Mentor for a funding opportunity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UM faculty member with recent success in extramural funding competitions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ORSP can assist in identifying/vetting mentors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Mentor and Proposer: </a:t>
            </a:r>
            <a:r>
              <a:rPr lang="en-US" sz="2000" dirty="0">
                <a:solidFill>
                  <a:srgbClr val="1F497D"/>
                </a:solidFill>
              </a:rPr>
              <a:t>A</a:t>
            </a:r>
            <a:r>
              <a:rPr lang="en-US" sz="2000" dirty="0" smtClean="0">
                <a:solidFill>
                  <a:srgbClr val="1F497D"/>
                </a:solidFill>
              </a:rPr>
              <a:t>gree to work together on the proposal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Complete a Mentor Agreement Form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Obtain sign-off from Chair and Dean of Mentor and Proposer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Upload the signed form to the online transmittal (TSS)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Develop and submit proposal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Mentor receives $500 in extra pay for extra work (from Proposer’s dept./school)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If proposal is funded, mentor receives $500 award pay from ORSP</a:t>
            </a:r>
          </a:p>
          <a:p>
            <a:pPr marL="0" lvl="1" indent="0">
              <a:spcAft>
                <a:spcPts val="600"/>
              </a:spcAft>
              <a:buClr>
                <a:schemeClr val="accent1"/>
              </a:buClr>
              <a:buSzPct val="85000"/>
              <a:buNone/>
            </a:pPr>
            <a:endParaRPr lang="en-US" sz="1800" dirty="0">
              <a:solidFill>
                <a:srgbClr val="1F497D"/>
              </a:solidFill>
            </a:endParaRPr>
          </a:p>
          <a:p>
            <a:pPr marL="0" lvl="1" indent="0">
              <a:spcAft>
                <a:spcPts val="600"/>
              </a:spcAft>
              <a:buClr>
                <a:schemeClr val="accent1"/>
              </a:buClr>
              <a:buSzPct val="85000"/>
              <a:buNone/>
            </a:pPr>
            <a:endParaRPr lang="en-US" sz="2000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4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Meet the UM CAREER Holders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24333" y="1572055"/>
            <a:ext cx="8148145" cy="5285945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9 UM Faculty Members have been awarded NSF CAREER grants</a:t>
            </a:r>
            <a:br>
              <a:rPr lang="en-US" sz="2000" dirty="0" smtClean="0">
                <a:solidFill>
                  <a:srgbClr val="1F497D"/>
                </a:solidFill>
              </a:rPr>
            </a:br>
            <a:endParaRPr lang="en-US" sz="2000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8 of them are still at UM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Tammy </a:t>
            </a:r>
            <a:r>
              <a:rPr lang="en-US" dirty="0" err="1" smtClean="0">
                <a:solidFill>
                  <a:srgbClr val="1F497D"/>
                </a:solidFill>
              </a:rPr>
              <a:t>Goulet</a:t>
            </a:r>
            <a:r>
              <a:rPr lang="en-US" dirty="0" smtClean="0">
                <a:solidFill>
                  <a:srgbClr val="1F497D"/>
                </a:solidFill>
              </a:rPr>
              <a:t>, 2008	Biology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Nathan Hammer, 2010	</a:t>
            </a:r>
            <a:r>
              <a:rPr lang="en-US" sz="1800" dirty="0">
                <a:solidFill>
                  <a:srgbClr val="1F497D"/>
                </a:solidFill>
              </a:rPr>
              <a:t>Chemistry &amp; Biochemistry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err="1" smtClean="0">
                <a:solidFill>
                  <a:srgbClr val="1F497D"/>
                </a:solidFill>
              </a:rPr>
              <a:t>Emanuele</a:t>
            </a:r>
            <a:r>
              <a:rPr lang="en-US" sz="1800" dirty="0" smtClean="0">
                <a:solidFill>
                  <a:srgbClr val="1F497D"/>
                </a:solidFill>
              </a:rPr>
              <a:t> </a:t>
            </a:r>
            <a:r>
              <a:rPr lang="en-US" sz="1800" dirty="0" err="1" smtClean="0">
                <a:solidFill>
                  <a:srgbClr val="1F497D"/>
                </a:solidFill>
              </a:rPr>
              <a:t>Berti</a:t>
            </a:r>
            <a:r>
              <a:rPr lang="en-US" sz="1800" dirty="0" smtClean="0">
                <a:solidFill>
                  <a:srgbClr val="1F497D"/>
                </a:solidFill>
              </a:rPr>
              <a:t>, 2011	Physics &amp; Astronomy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err="1" smtClean="0">
                <a:solidFill>
                  <a:srgbClr val="1F497D"/>
                </a:solidFill>
              </a:rPr>
              <a:t>Amal</a:t>
            </a:r>
            <a:r>
              <a:rPr lang="en-US" sz="1800" dirty="0" smtClean="0">
                <a:solidFill>
                  <a:srgbClr val="1F497D"/>
                </a:solidFill>
              </a:rPr>
              <a:t> </a:t>
            </a:r>
            <a:r>
              <a:rPr lang="en-US" sz="1800" dirty="0" err="1" smtClean="0">
                <a:solidFill>
                  <a:srgbClr val="1F497D"/>
                </a:solidFill>
              </a:rPr>
              <a:t>Dass</a:t>
            </a:r>
            <a:r>
              <a:rPr lang="en-US" sz="1800" dirty="0" smtClean="0">
                <a:solidFill>
                  <a:srgbClr val="1F497D"/>
                </a:solidFill>
              </a:rPr>
              <a:t>, 2013	</a:t>
            </a:r>
            <a:r>
              <a:rPr lang="en-US" sz="1800" dirty="0">
                <a:solidFill>
                  <a:srgbClr val="1F497D"/>
                </a:solidFill>
              </a:rPr>
              <a:t>	Chemistry &amp; Biochemistry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Sarah </a:t>
            </a:r>
            <a:r>
              <a:rPr lang="en-US" sz="1800" dirty="0" err="1" smtClean="0">
                <a:solidFill>
                  <a:srgbClr val="1F497D"/>
                </a:solidFill>
              </a:rPr>
              <a:t>Liljegren</a:t>
            </a:r>
            <a:r>
              <a:rPr lang="en-US" sz="1800" dirty="0" smtClean="0">
                <a:solidFill>
                  <a:srgbClr val="1F497D"/>
                </a:solidFill>
              </a:rPr>
              <a:t>, 2015	Biology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Jared </a:t>
            </a:r>
            <a:r>
              <a:rPr lang="en-US" sz="1800" dirty="0" err="1" smtClean="0">
                <a:solidFill>
                  <a:srgbClr val="1F497D"/>
                </a:solidFill>
              </a:rPr>
              <a:t>Delcamp</a:t>
            </a:r>
            <a:r>
              <a:rPr lang="en-US" sz="1800" dirty="0" smtClean="0">
                <a:solidFill>
                  <a:srgbClr val="1F497D"/>
                </a:solidFill>
              </a:rPr>
              <a:t>, 2016	</a:t>
            </a:r>
            <a:r>
              <a:rPr lang="en-US" sz="1800" dirty="0">
                <a:solidFill>
                  <a:srgbClr val="1F497D"/>
                </a:solidFill>
              </a:rPr>
              <a:t>Chemistry &amp; Biochemistry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Patrick Curtis, 2016		Biology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err="1" smtClean="0">
                <a:solidFill>
                  <a:srgbClr val="1F497D"/>
                </a:solidFill>
              </a:rPr>
              <a:t>Davita</a:t>
            </a:r>
            <a:r>
              <a:rPr lang="en-US" sz="1800" dirty="0" smtClean="0">
                <a:solidFill>
                  <a:srgbClr val="1F497D"/>
                </a:solidFill>
              </a:rPr>
              <a:t> Watkins, 2017	Chemistry &amp; Biochemistry</a:t>
            </a:r>
          </a:p>
        </p:txBody>
      </p:sp>
    </p:spTree>
    <p:extLst>
      <p:ext uri="{BB962C8B-B14F-4D97-AF65-F5344CB8AC3E}">
        <p14:creationId xmlns:p14="http://schemas.microsoft.com/office/powerpoint/2010/main" val="183731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42900"/>
            <a:ext cx="8305800" cy="6172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9100" y="6390076"/>
            <a:ext cx="9240358" cy="381000"/>
            <a:chOff x="901812" y="6009076"/>
            <a:chExt cx="9240358" cy="381000"/>
          </a:xfrm>
        </p:grpSpPr>
        <p:sp>
          <p:nvSpPr>
            <p:cNvPr id="6" name="Rectangle 5"/>
            <p:cNvSpPr/>
            <p:nvPr/>
          </p:nvSpPr>
          <p:spPr>
            <a:xfrm>
              <a:off x="901812" y="6009076"/>
              <a:ext cx="8089900" cy="381000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02957" y="6009076"/>
              <a:ext cx="893921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https://</a:t>
              </a:r>
              <a:r>
                <a:rPr lang="en-US" sz="1600" dirty="0" err="1">
                  <a:solidFill>
                    <a:schemeClr val="bg1">
                      <a:lumMod val="95000"/>
                    </a:schemeClr>
                  </a:solidFill>
                </a:rPr>
                <a:t>news.olemiss.edu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/chemist-lands-650000-nsf-career-development-grant/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333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0"/>
            <a:ext cx="70308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1600" y="1399976"/>
            <a:ext cx="8939213" cy="392212"/>
            <a:chOff x="731600" y="1399976"/>
            <a:chExt cx="8939213" cy="392212"/>
          </a:xfrm>
        </p:grpSpPr>
        <p:sp>
          <p:nvSpPr>
            <p:cNvPr id="6" name="Rectangle 5"/>
            <p:cNvSpPr/>
            <p:nvPr/>
          </p:nvSpPr>
          <p:spPr>
            <a:xfrm>
              <a:off x="731600" y="1411188"/>
              <a:ext cx="8089900" cy="381000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31600" y="1399976"/>
              <a:ext cx="893921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https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://</a:t>
              </a:r>
              <a:r>
                <a:rPr lang="en-US" sz="1600" dirty="0" err="1">
                  <a:solidFill>
                    <a:schemeClr val="bg1">
                      <a:lumMod val="95000"/>
                    </a:schemeClr>
                  </a:solidFill>
                </a:rPr>
                <a:t>news.olemiss.edu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/third-um-professor-this-year-receives-</a:t>
              </a:r>
              <a:r>
                <a:rPr lang="en-US" sz="1600" dirty="0" err="1">
                  <a:solidFill>
                    <a:schemeClr val="bg1">
                      <a:lumMod val="95000"/>
                    </a:schemeClr>
                  </a:solidFill>
                </a:rPr>
                <a:t>nsf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-career-award/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248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6278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2579" y="3845460"/>
            <a:ext cx="2607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70000"/>
                </a:solidFill>
              </a:rPr>
              <a:t>Dr. </a:t>
            </a:r>
            <a:r>
              <a:rPr lang="en-US" sz="2800" dirty="0" err="1" smtClean="0">
                <a:solidFill>
                  <a:srgbClr val="C70000"/>
                </a:solidFill>
              </a:rPr>
              <a:t>Goulet</a:t>
            </a:r>
            <a:r>
              <a:rPr lang="en-US" sz="2800" dirty="0" smtClean="0">
                <a:solidFill>
                  <a:srgbClr val="C70000"/>
                </a:solidFill>
              </a:rPr>
              <a:t> </a:t>
            </a:r>
            <a:br>
              <a:rPr lang="en-US" sz="2800" dirty="0" smtClean="0">
                <a:solidFill>
                  <a:srgbClr val="C70000"/>
                </a:solidFill>
              </a:rPr>
            </a:br>
            <a:r>
              <a:rPr lang="en-US" sz="2800" dirty="0" smtClean="0">
                <a:solidFill>
                  <a:srgbClr val="C70000"/>
                </a:solidFill>
              </a:rPr>
              <a:t>received an </a:t>
            </a:r>
            <a:br>
              <a:rPr lang="en-US" sz="2800" dirty="0" smtClean="0">
                <a:solidFill>
                  <a:srgbClr val="C70000"/>
                </a:solidFill>
              </a:rPr>
            </a:br>
            <a:r>
              <a:rPr lang="en-US" sz="2800" dirty="0" smtClean="0">
                <a:solidFill>
                  <a:srgbClr val="C70000"/>
                </a:solidFill>
              </a:rPr>
              <a:t>NSF CAREER</a:t>
            </a:r>
            <a:br>
              <a:rPr lang="en-US" sz="2800" dirty="0" smtClean="0">
                <a:solidFill>
                  <a:srgbClr val="C70000"/>
                </a:solidFill>
              </a:rPr>
            </a:br>
            <a:r>
              <a:rPr lang="en-US" sz="2800" dirty="0" smtClean="0">
                <a:solidFill>
                  <a:srgbClr val="C70000"/>
                </a:solidFill>
              </a:rPr>
              <a:t>award in 2008.</a:t>
            </a:r>
            <a:endParaRPr lang="en-US" sz="2800" dirty="0">
              <a:solidFill>
                <a:srgbClr val="C7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1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Brief Introductions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24334" y="1572055"/>
            <a:ext cx="7432548" cy="5285945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Previous Awardees Present: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Name, Rank, Department, </a:t>
            </a:r>
            <a:r>
              <a:rPr lang="en-US" sz="1800" dirty="0" smtClean="0">
                <a:solidFill>
                  <a:srgbClr val="1F497D"/>
                </a:solidFill>
              </a:rPr>
              <a:t>Year, and Amount </a:t>
            </a:r>
            <a:r>
              <a:rPr lang="en-US" sz="1800" dirty="0" smtClean="0">
                <a:solidFill>
                  <a:srgbClr val="1F497D"/>
                </a:solidFill>
              </a:rPr>
              <a:t>of CAREER Award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Number of Attempts before CAREER Award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Attendees</a:t>
            </a:r>
            <a:r>
              <a:rPr lang="en-US" dirty="0" smtClean="0">
                <a:solidFill>
                  <a:srgbClr val="1F497D"/>
                </a:solidFill>
              </a:rPr>
              <a:t>: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Name</a:t>
            </a:r>
            <a:r>
              <a:rPr lang="en-US" sz="1800" dirty="0" smtClean="0">
                <a:solidFill>
                  <a:srgbClr val="1F497D"/>
                </a:solidFill>
              </a:rPr>
              <a:t>, Rank, and Department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First NSF CAREER Proposal?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Planning for Summer 2018?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Any prior NSF proposal experience/success?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Ever attended an NSF CAREER proposal writing workshop</a:t>
            </a:r>
            <a:r>
              <a:rPr lang="en-US" sz="1800" dirty="0" smtClean="0">
                <a:solidFill>
                  <a:srgbClr val="1F497D"/>
                </a:solidFill>
              </a:rPr>
              <a:t>?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Research Development Fellows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Name, Rank, Department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ORSP Personnel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3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634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653" y="4190091"/>
            <a:ext cx="5237301" cy="576137"/>
          </a:xfrm>
          <a:prstGeom prst="rect">
            <a:avLst/>
          </a:prstGeom>
          <a:noFill/>
          <a:ln w="19050">
            <a:solidFill>
              <a:srgbClr val="C7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3776" y="192225"/>
            <a:ext cx="7580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70000"/>
                </a:solidFill>
              </a:rPr>
              <a:t>Dr. Hammer received an </a:t>
            </a:r>
            <a:br>
              <a:rPr lang="en-US" sz="2800" dirty="0" smtClean="0">
                <a:solidFill>
                  <a:srgbClr val="C70000"/>
                </a:solidFill>
              </a:rPr>
            </a:br>
            <a:r>
              <a:rPr lang="en-US" sz="2800" dirty="0" smtClean="0">
                <a:solidFill>
                  <a:srgbClr val="C70000"/>
                </a:solidFill>
              </a:rPr>
              <a:t>NSF CAREER award in 2010.</a:t>
            </a:r>
            <a:endParaRPr lang="en-US" sz="2800" dirty="0">
              <a:solidFill>
                <a:srgbClr val="C7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5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33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3776" y="192225"/>
            <a:ext cx="7580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70000"/>
                </a:solidFill>
              </a:rPr>
              <a:t>Dr. </a:t>
            </a:r>
            <a:r>
              <a:rPr lang="en-US" sz="2800" dirty="0" err="1" smtClean="0">
                <a:solidFill>
                  <a:srgbClr val="C70000"/>
                </a:solidFill>
              </a:rPr>
              <a:t>Berti</a:t>
            </a:r>
            <a:r>
              <a:rPr lang="en-US" sz="2800" dirty="0" smtClean="0">
                <a:solidFill>
                  <a:srgbClr val="C70000"/>
                </a:solidFill>
              </a:rPr>
              <a:t> received an </a:t>
            </a:r>
            <a:br>
              <a:rPr lang="en-US" sz="2800" dirty="0" smtClean="0">
                <a:solidFill>
                  <a:srgbClr val="C70000"/>
                </a:solidFill>
              </a:rPr>
            </a:br>
            <a:r>
              <a:rPr lang="en-US" sz="2800" dirty="0" smtClean="0">
                <a:solidFill>
                  <a:srgbClr val="C70000"/>
                </a:solidFill>
              </a:rPr>
              <a:t>NSF CAREER award in 2011.</a:t>
            </a:r>
            <a:endParaRPr lang="en-US" sz="2800" dirty="0">
              <a:solidFill>
                <a:srgbClr val="C7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2952" y="6199576"/>
            <a:ext cx="9240358" cy="381000"/>
            <a:chOff x="901812" y="6009076"/>
            <a:chExt cx="9240358" cy="381000"/>
          </a:xfrm>
        </p:grpSpPr>
        <p:sp>
          <p:nvSpPr>
            <p:cNvPr id="8" name="Rectangle 7"/>
            <p:cNvSpPr/>
            <p:nvPr/>
          </p:nvSpPr>
          <p:spPr>
            <a:xfrm>
              <a:off x="901812" y="6009076"/>
              <a:ext cx="8089900" cy="381000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02957" y="6009076"/>
              <a:ext cx="893921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https://</a:t>
              </a:r>
              <a:r>
                <a:rPr lang="en-US" sz="1600" dirty="0" err="1">
                  <a:solidFill>
                    <a:schemeClr val="bg1">
                      <a:lumMod val="95000"/>
                    </a:schemeClr>
                  </a:solidFill>
                </a:rPr>
                <a:t>www.nsf.gov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/</a:t>
              </a:r>
              <a:r>
                <a:rPr lang="en-US" sz="1600" dirty="0" err="1">
                  <a:solidFill>
                    <a:schemeClr val="bg1">
                      <a:lumMod val="95000"/>
                    </a:schemeClr>
                  </a:solidFill>
                </a:rPr>
                <a:t>awardsearch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/</a:t>
              </a:r>
              <a:r>
                <a:rPr lang="en-US" sz="1600" dirty="0" err="1">
                  <a:solidFill>
                    <a:schemeClr val="bg1">
                      <a:lumMod val="95000"/>
                    </a:schemeClr>
                  </a:solidFill>
                </a:rPr>
                <a:t>showAward?AWD_ID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=</a:t>
              </a: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1055103 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11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25" y="261881"/>
            <a:ext cx="7058071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01812" y="6009076"/>
            <a:ext cx="9240358" cy="381000"/>
            <a:chOff x="901812" y="6009076"/>
            <a:chExt cx="9240358" cy="381000"/>
          </a:xfrm>
        </p:grpSpPr>
        <p:sp>
          <p:nvSpPr>
            <p:cNvPr id="6" name="Rectangle 5"/>
            <p:cNvSpPr/>
            <p:nvPr/>
          </p:nvSpPr>
          <p:spPr>
            <a:xfrm>
              <a:off x="901812" y="6009076"/>
              <a:ext cx="8089900" cy="381000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02957" y="6009076"/>
              <a:ext cx="893921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https://</a:t>
              </a:r>
              <a:r>
                <a:rPr lang="en-US" sz="1600" dirty="0" err="1">
                  <a:solidFill>
                    <a:schemeClr val="bg1">
                      <a:lumMod val="95000"/>
                    </a:schemeClr>
                  </a:solidFill>
                </a:rPr>
                <a:t>news.olemiss.edu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/</a:t>
              </a:r>
              <a:r>
                <a:rPr lang="en-US" sz="1600" dirty="0" err="1">
                  <a:solidFill>
                    <a:schemeClr val="bg1">
                      <a:lumMod val="95000"/>
                    </a:schemeClr>
                  </a:solidFill>
                </a:rPr>
                <a:t>sarah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-</a:t>
              </a:r>
              <a:r>
                <a:rPr lang="en-US" sz="1600" dirty="0" err="1">
                  <a:solidFill>
                    <a:schemeClr val="bg1">
                      <a:lumMod val="95000"/>
                    </a:schemeClr>
                  </a:solidFill>
                </a:rPr>
                <a:t>liljegren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-honored-</a:t>
              </a:r>
              <a:r>
                <a:rPr lang="en-US" sz="1600" dirty="0" err="1">
                  <a:solidFill>
                    <a:schemeClr val="bg1">
                      <a:lumMod val="95000"/>
                    </a:schemeClr>
                  </a:solidFill>
                </a:rPr>
                <a:t>nsf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-career-award/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77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14300"/>
            <a:ext cx="8293100" cy="6629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11001" y="6267364"/>
            <a:ext cx="9129713" cy="381000"/>
            <a:chOff x="2641600" y="6323661"/>
            <a:chExt cx="9129713" cy="381000"/>
          </a:xfrm>
        </p:grpSpPr>
        <p:sp>
          <p:nvSpPr>
            <p:cNvPr id="6" name="Rectangle 5"/>
            <p:cNvSpPr/>
            <p:nvPr/>
          </p:nvSpPr>
          <p:spPr>
            <a:xfrm>
              <a:off x="2641600" y="6323661"/>
              <a:ext cx="8089900" cy="381000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832100" y="6323661"/>
              <a:ext cx="893921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https://</a:t>
              </a:r>
              <a:r>
                <a:rPr lang="en-US" sz="1600" dirty="0" err="1">
                  <a:solidFill>
                    <a:schemeClr val="bg1">
                      <a:lumMod val="95000"/>
                    </a:schemeClr>
                  </a:solidFill>
                </a:rPr>
                <a:t>news.olemiss.edu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/um-professor-wins-prestigious-career-award//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03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-254000"/>
            <a:ext cx="6966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1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Research Development Fellows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101852" y="1955673"/>
            <a:ext cx="7432548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ORSP Research Development Fellows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Greg </a:t>
            </a:r>
            <a:r>
              <a:rPr lang="en-US" sz="1600" dirty="0" err="1" smtClean="0">
                <a:solidFill>
                  <a:srgbClr val="1F497D"/>
                </a:solidFill>
              </a:rPr>
              <a:t>Easson</a:t>
            </a:r>
            <a:r>
              <a:rPr lang="en-US" sz="1600" dirty="0" smtClean="0">
                <a:solidFill>
                  <a:srgbClr val="1F497D"/>
                </a:solidFill>
              </a:rPr>
              <a:t>, Professor of Geological Engineering, Director of Mississippi Mineral Resources Institute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Christian </a:t>
            </a:r>
            <a:r>
              <a:rPr lang="en-US" sz="1600" dirty="0" err="1" smtClean="0">
                <a:solidFill>
                  <a:srgbClr val="1F497D"/>
                </a:solidFill>
              </a:rPr>
              <a:t>Sellar</a:t>
            </a:r>
            <a:r>
              <a:rPr lang="en-US" sz="1600" dirty="0" smtClean="0">
                <a:solidFill>
                  <a:srgbClr val="1F497D"/>
                </a:solidFill>
              </a:rPr>
              <a:t>, Associate Professor of Public Policy Leadership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Nathan Hammer, Associate Professor of Chemistry &amp; Biochemistry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Mission is to help faculty be more competitive for grant proposals, including but not exclusively interdisciplinary proposals)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Available for discussions, enhanced reviews of CAREER proposal ideas, draft proposals, and full proposals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E-mail </a:t>
            </a:r>
            <a:r>
              <a:rPr lang="en-US" sz="1800" dirty="0" smtClean="0">
                <a:solidFill>
                  <a:srgbClr val="1F497D"/>
                </a:solidFill>
                <a:hlinkClick r:id="rId3"/>
              </a:rPr>
              <a:t>researchfellows@olemiss.edu</a:t>
            </a:r>
            <a:r>
              <a:rPr lang="en-US" sz="1800" dirty="0" smtClean="0">
                <a:solidFill>
                  <a:srgbClr val="1F497D"/>
                </a:solidFill>
              </a:rPr>
              <a:t>	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994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101852" y="1955673"/>
            <a:ext cx="7432548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Let ORSP know if you want to be a part of the NSF CAREER Development Group, 2018 </a:t>
            </a:r>
            <a:r>
              <a:rPr lang="en-US" sz="2400" dirty="0" smtClean="0">
                <a:solidFill>
                  <a:srgbClr val="1F497D"/>
                </a:solidFill>
              </a:rPr>
              <a:t>Cohort</a:t>
            </a:r>
            <a:endParaRPr lang="en-US" sz="2400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Consider pairing up with mentor under the ORSP Grant Mentors </a:t>
            </a:r>
            <a:r>
              <a:rPr lang="en-US" sz="2400" dirty="0" smtClean="0">
                <a:solidFill>
                  <a:srgbClr val="1F497D"/>
                </a:solidFill>
              </a:rPr>
              <a:t>Program</a:t>
            </a:r>
            <a:endParaRPr lang="en-US" sz="2400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Schedule Times for Monthly Meetings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E-mail List and Shared Box Folder Access</a:t>
            </a:r>
            <a:endParaRPr lang="en-US" sz="2400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Monthly Meetings and Regular E-mail Discussions</a:t>
            </a:r>
            <a:endParaRPr lang="en-US" sz="2400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895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Month’s Assignment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746251" y="1701673"/>
            <a:ext cx="8040561" cy="46229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Answer Doodle Poll on Available Meeting times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Access Mailing List and Shared Box Folder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Read the NSF 2017 CAREER Solicitation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Look at NSF Website and read abstracts of all CAREER proposals have been funded in your discipline last 5 </a:t>
            </a:r>
            <a:r>
              <a:rPr lang="en-US" sz="2400" dirty="0" err="1" smtClean="0">
                <a:solidFill>
                  <a:srgbClr val="1F497D"/>
                </a:solidFill>
              </a:rPr>
              <a:t>yrs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Google to see if any NSF Career Development Workshops have been scheduled that you might attend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1F497D"/>
                </a:solidFill>
              </a:rPr>
              <a:t>Write first draft Project Summary; e-mail it by 10/31 to:</a:t>
            </a:r>
            <a:endParaRPr lang="en-US" sz="2400" dirty="0" smtClean="0">
              <a:solidFill>
                <a:srgbClr val="1F497D"/>
              </a:solidFill>
            </a:endParaRP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Share with ORSP:  </a:t>
            </a:r>
            <a:r>
              <a:rPr lang="en-US" sz="1600" dirty="0" err="1" smtClean="0">
                <a:solidFill>
                  <a:srgbClr val="1F497D"/>
                </a:solidFill>
              </a:rPr>
              <a:t>jghale@olemiss.edu</a:t>
            </a:r>
            <a:endParaRPr lang="en-US" sz="1600" dirty="0">
              <a:solidFill>
                <a:srgbClr val="1F497D"/>
              </a:solidFill>
            </a:endParaRP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Share with </a:t>
            </a:r>
            <a:r>
              <a:rPr lang="en-US" sz="1600" dirty="0" smtClean="0">
                <a:solidFill>
                  <a:srgbClr val="1F497D"/>
                </a:solidFill>
              </a:rPr>
              <a:t>Research </a:t>
            </a:r>
            <a:r>
              <a:rPr lang="en-US" sz="1600" dirty="0" smtClean="0">
                <a:solidFill>
                  <a:srgbClr val="1F497D"/>
                </a:solidFill>
              </a:rPr>
              <a:t>Fellows?? </a:t>
            </a:r>
            <a:r>
              <a:rPr lang="en-US" sz="1600" dirty="0" err="1" smtClean="0">
                <a:solidFill>
                  <a:srgbClr val="1F497D"/>
                </a:solidFill>
              </a:rPr>
              <a:t>researchfellows@olemiss.edu</a:t>
            </a:r>
            <a:endParaRPr lang="en-US" sz="1600" dirty="0" smtClean="0">
              <a:solidFill>
                <a:srgbClr val="1F497D"/>
              </a:solidFill>
            </a:endParaRP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Share with CAREER </a:t>
            </a:r>
            <a:r>
              <a:rPr lang="en-US" sz="1600" dirty="0" err="1" smtClean="0">
                <a:solidFill>
                  <a:srgbClr val="1F497D"/>
                </a:solidFill>
              </a:rPr>
              <a:t>Dev</a:t>
            </a:r>
            <a:r>
              <a:rPr lang="en-US" sz="1600" dirty="0" smtClean="0">
                <a:solidFill>
                  <a:srgbClr val="1F497D"/>
                </a:solidFill>
              </a:rPr>
              <a:t> Group ??? </a:t>
            </a:r>
            <a:r>
              <a:rPr lang="en-US" sz="1600" dirty="0" smtClean="0">
                <a:solidFill>
                  <a:srgbClr val="1F497D"/>
                </a:solidFill>
                <a:hlinkClick r:id="rId3"/>
              </a:rPr>
              <a:t>nsfcareer2018@olemiss.edu</a:t>
            </a:r>
            <a:r>
              <a:rPr lang="en-US" sz="1600" dirty="0" smtClean="0">
                <a:solidFill>
                  <a:srgbClr val="1F497D"/>
                </a:solidFill>
              </a:rPr>
              <a:t> </a:t>
            </a:r>
            <a:endParaRPr lang="en-US" sz="1600" dirty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7744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Questions/Discussion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101852" y="1955673"/>
            <a:ext cx="7432548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439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NSF CAREER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Slides Taken from NSF CAREER Slides at </a:t>
            </a:r>
            <a:r>
              <a:rPr lang="en-US" dirty="0" smtClean="0">
                <a:hlinkClick r:id="rId2"/>
              </a:rPr>
              <a:t>https://www.nsf.gov/mps/dms/career_and_pecase_information/career_webinar_slides_2017.pdf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24334" y="1572055"/>
            <a:ext cx="7432548" cy="5285945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Introductions</a:t>
            </a:r>
            <a:endParaRPr lang="en-US" sz="2000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Brief Summary of NSF CAREER Program</a:t>
            </a:r>
            <a:endParaRPr lang="en-US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Vision for the CAREER Faculty Development Group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Grant Mentors Program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>
                <a:solidFill>
                  <a:srgbClr val="1F497D"/>
                </a:solidFill>
              </a:rPr>
              <a:t>Perspectives from Previous NSF Awardees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Research Development Fellows 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Next Steps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Questions/Discussion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9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NSF CAREER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Faculty Early-Career Development (CAREER) Program</a:t>
            </a:r>
          </a:p>
          <a:p>
            <a:pPr lvl="1"/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Most prestigious awards to help a junior faculty member develop</a:t>
            </a: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activities that can effectively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integrate research and education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 within the context of his/her organization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Education component </a:t>
            </a: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as important as research</a:t>
            </a:r>
          </a:p>
          <a:p>
            <a:pPr lvl="1"/>
            <a:endParaRPr lang="en-US" sz="15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3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Goals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solidFill>
                  <a:schemeClr val="tx2"/>
                </a:solidFill>
                <a:latin typeface="Arial" charset="0"/>
              </a:rPr>
              <a:t>Provide stable support for five years (≥400K in most Directorates – BIO, GEO/PLR, ENG are ≥500K) to allow the career development </a:t>
            </a:r>
          </a:p>
          <a:p>
            <a:r>
              <a:rPr lang="en-US" sz="2400">
                <a:solidFill>
                  <a:schemeClr val="tx2"/>
                </a:solidFill>
                <a:latin typeface="Arial" charset="0"/>
              </a:rPr>
              <a:t>Build a foundation for a lifetime of integrated contributions to research and education. </a:t>
            </a:r>
          </a:p>
          <a:p>
            <a:r>
              <a:rPr lang="en-US" sz="2400">
                <a:solidFill>
                  <a:schemeClr val="tx2"/>
                </a:solidFill>
                <a:latin typeface="Arial" charset="0"/>
              </a:rPr>
              <a:t>Integration of research and education. </a:t>
            </a:r>
          </a:p>
          <a:p>
            <a:r>
              <a:rPr lang="en-US" sz="2400">
                <a:solidFill>
                  <a:schemeClr val="tx2"/>
                </a:solidFill>
                <a:latin typeface="Arial" charset="0"/>
              </a:rPr>
              <a:t>Increase participation of those traditionally underrepresented in science and engineering.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Eligibility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82624" y="1976438"/>
            <a:ext cx="8122967" cy="4119562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Hold a doctoral degree in any field supported by NSF by proposal deadline </a:t>
            </a:r>
          </a:p>
          <a:p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Be untenured by Oct 1st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following proposal deadline</a:t>
            </a: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Be employed in a 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tenure-track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(or equivalent) position at an eligible institution as an 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Assistant Professor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(by Oct 1st following deadline) </a:t>
            </a: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Have not previously received a CAREER award </a:t>
            </a:r>
          </a:p>
          <a:p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Have not had more than two CAREER proposals reviewed </a:t>
            </a: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Untenured Associate Professors are NOT eligible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-1587" y="117049"/>
            <a:ext cx="9144000" cy="75895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Success Rate</a:t>
            </a:r>
            <a:endParaRPr lang="en-US" dirty="0">
              <a:latin typeface="Arial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7526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91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39065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5000" y="381000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Proposals Submitted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1603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-1587" y="117049"/>
            <a:ext cx="9144000" cy="75895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Special Procedures</a:t>
            </a:r>
            <a:endParaRPr lang="en-US" dirty="0">
              <a:latin typeface="Arial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1752" y="1628648"/>
            <a:ext cx="8503920" cy="503885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CAREER proposals are submitted to, and reviewed by one or more of the disciplinary </a:t>
            </a:r>
            <a:r>
              <a:rPr lang="en-US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programs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en-US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Expectations for scope of research and education activities varies with community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norms</a:t>
            </a:r>
          </a:p>
          <a:p>
            <a:endParaRPr lang="en-US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Talk to Division Contact(s) for additional information (</a:t>
            </a: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  <a:hlinkClick r:id="rId2"/>
              </a:rPr>
              <a:t>http://www.nsf.gov/crssprgm/career/contacts.jsp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 For interdisciplinary proposals, contact all relevant Program Directors or Division Contacts</a:t>
            </a:r>
            <a:endParaRPr lang="en-US" sz="24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4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4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-1587" y="117049"/>
            <a:ext cx="9144000" cy="75895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What is NSF </a:t>
            </a:r>
            <a:r>
              <a:rPr lang="en-US" dirty="0">
                <a:latin typeface="Arial" charset="0"/>
              </a:rPr>
              <a:t>CAREER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1752" y="1996948"/>
            <a:ext cx="8503920" cy="4572000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Faculty Early-Career Development (CAREER) Program</a:t>
            </a:r>
          </a:p>
          <a:p>
            <a:pPr lvl="1"/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Most prestigious awards to help a junior faculty member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develop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</a:rPr>
              <a:t>activities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that can effectively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integrate research and education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 within the context of his/her organization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Education component </a:t>
            </a: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as important as research</a:t>
            </a:r>
          </a:p>
          <a:p>
            <a:pPr lvl="1"/>
            <a:endParaRPr lang="en-US" sz="15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5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-1587" y="117049"/>
            <a:ext cx="9144000" cy="75895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Goals of NSF </a:t>
            </a:r>
            <a:r>
              <a:rPr lang="en-US" dirty="0">
                <a:latin typeface="Arial" charset="0"/>
              </a:rPr>
              <a:t>CAREER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1752" y="1628648"/>
            <a:ext cx="8503920" cy="4572000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Provide stable support for five years (≥400K in most Directorates – BIO, GEO/PLR, ENG are ≥500K) to allow the career development </a:t>
            </a:r>
            <a:endParaRPr 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endParaRPr lang="en-US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Build a foundation for a lifetime of integrated contributions to research and education. </a:t>
            </a:r>
            <a:endParaRPr 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endParaRPr lang="en-US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Integration of research and education. </a:t>
            </a:r>
            <a:endParaRPr lang="en-US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Increase participation of those traditionally underrepresented in science and engineering</a:t>
            </a:r>
            <a:endParaRPr lang="en-US" sz="15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2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-1587" y="117049"/>
            <a:ext cx="9144000" cy="75895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Eligibility</a:t>
            </a:r>
            <a:endParaRPr lang="en-US" dirty="0">
              <a:latin typeface="Arial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1752" y="1628648"/>
            <a:ext cx="8503920" cy="503885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Hold a doctoral degree in any field supported by NSF by proposal deadline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Arial" charset="0"/>
              </a:rPr>
            </a:br>
            <a:endParaRPr lang="en-US" sz="2400" dirty="0">
              <a:solidFill>
                <a:schemeClr val="tx2"/>
              </a:solidFill>
              <a:latin typeface="Arial" charset="0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Be untenured by Oct 1st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following proposal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</a:rPr>
              <a:t>deadline</a:t>
            </a:r>
          </a:p>
          <a:p>
            <a:endParaRPr lang="en-US" sz="2400" dirty="0">
              <a:solidFill>
                <a:schemeClr val="tx2"/>
              </a:solidFill>
              <a:latin typeface="Arial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Be employed in a 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tenure-track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(or equivalent) position at an eligible institution as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</a:rPr>
              <a:t>an 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Assistant Professor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(by Oct 1st following deadline) </a:t>
            </a:r>
            <a:endParaRPr lang="en-US" sz="2400" dirty="0" smtClean="0">
              <a:solidFill>
                <a:schemeClr val="tx2"/>
              </a:solidFill>
              <a:latin typeface="Arial" charset="0"/>
            </a:endParaRPr>
          </a:p>
          <a:p>
            <a:endParaRPr lang="en-US" sz="2400" dirty="0">
              <a:solidFill>
                <a:schemeClr val="tx2"/>
              </a:solidFill>
              <a:latin typeface="Arial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Have not previously received a CAREER award </a:t>
            </a:r>
            <a:endParaRPr lang="en-US" sz="2400" dirty="0" smtClean="0">
              <a:solidFill>
                <a:schemeClr val="tx2"/>
              </a:solidFill>
              <a:latin typeface="Arial" charset="0"/>
            </a:endParaRPr>
          </a:p>
          <a:p>
            <a:endParaRPr lang="en-US" sz="2400" dirty="0">
              <a:solidFill>
                <a:schemeClr val="tx2"/>
              </a:solidFill>
              <a:latin typeface="Arial" charset="0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Have not had more than two CAREER proposals </a:t>
            </a:r>
            <a:r>
              <a:rPr lang="en-US" sz="2400" b="1" dirty="0" smtClean="0">
                <a:solidFill>
                  <a:schemeClr val="tx2"/>
                </a:solidFill>
                <a:latin typeface="Arial" charset="0"/>
              </a:rPr>
              <a:t>reviewed</a:t>
            </a:r>
            <a:endParaRPr lang="en-US" sz="24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4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-1587" y="117049"/>
            <a:ext cx="9144000" cy="75895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Merit Review across NSF Divisions</a:t>
            </a:r>
            <a:endParaRPr lang="en-US" dirty="0">
              <a:latin typeface="Arial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1752" y="1628648"/>
            <a:ext cx="8503920" cy="503885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Ad hoc + Panel (with other proposals in the Program)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most of GEO (AGS uses ad hoc only) 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BIO and SBE </a:t>
            </a:r>
            <a:r>
              <a:rPr lang="en-US" sz="2000" dirty="0" smtClean="0">
                <a:latin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cs typeface="Arial" charset="0"/>
              </a:rPr>
            </a:br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Primarily dedicated CAREER Panels 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ENG, CISE, HER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MPS varies by Division: AST : Panel only; CHE, DMR – Mix of ad hoc and panels; DMS – mostly panels (2 programs ad hoc only)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0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-1587" y="117049"/>
            <a:ext cx="9144000" cy="75895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Standard NSF Review Criteria</a:t>
            </a:r>
            <a:endParaRPr lang="en-US" dirty="0">
              <a:latin typeface="Arial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1752" y="1628648"/>
            <a:ext cx="8503920" cy="50388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2"/>
                </a:solidFill>
              </a:rPr>
              <a:t>Merit criteria</a:t>
            </a:r>
            <a:r>
              <a:rPr lang="en-US" sz="2000" dirty="0">
                <a:solidFill>
                  <a:schemeClr val="tx2"/>
                </a:solidFill>
              </a:rPr>
              <a:t>: Potential to advance, if not transform, the frontiers of knowledge; assessment based on appropriate </a:t>
            </a:r>
            <a:r>
              <a:rPr lang="en-US" sz="2000" dirty="0" smtClean="0">
                <a:solidFill>
                  <a:schemeClr val="tx2"/>
                </a:solidFill>
              </a:rPr>
              <a:t>metrics</a:t>
            </a:r>
            <a:br>
              <a:rPr lang="en-US" sz="2000" dirty="0" smtClean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chemeClr val="tx2"/>
                </a:solidFill>
              </a:rPr>
              <a:t>Broader Impact: </a:t>
            </a:r>
            <a:r>
              <a:rPr lang="en-US" sz="2000" dirty="0">
                <a:solidFill>
                  <a:schemeClr val="tx2"/>
                </a:solidFill>
              </a:rPr>
              <a:t>potential to benefit society and contribute to the achievement of specific, desired societal outcomes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  <a:br>
              <a:rPr lang="en-US" sz="2000" dirty="0" smtClean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chemeClr val="tx2"/>
                </a:solidFill>
              </a:rPr>
              <a:t>Review elements:</a:t>
            </a:r>
          </a:p>
          <a:p>
            <a:pPr marL="388937" lvl="1" indent="0">
              <a:buFontTx/>
              <a:buNone/>
              <a:defRPr/>
            </a:pPr>
            <a:r>
              <a:rPr lang="en-US" sz="1800" dirty="0"/>
              <a:t>1. What is the potential for the proposed activity to: a. </a:t>
            </a:r>
            <a:r>
              <a:rPr lang="en-US" sz="1800" b="1" dirty="0"/>
              <a:t>advance knowledge</a:t>
            </a:r>
            <a:r>
              <a:rPr lang="en-US" sz="1800" dirty="0"/>
              <a:t> b. </a:t>
            </a:r>
            <a:r>
              <a:rPr lang="en-US" sz="1800" b="1" dirty="0"/>
              <a:t>benefit society </a:t>
            </a:r>
          </a:p>
          <a:p>
            <a:pPr marL="388937" lvl="1" indent="0">
              <a:buFontTx/>
              <a:buNone/>
              <a:defRPr/>
            </a:pPr>
            <a:r>
              <a:rPr lang="en-US" sz="1800" dirty="0"/>
              <a:t>2. To what extent do the proposed activities suggest and explore </a:t>
            </a:r>
            <a:r>
              <a:rPr lang="en-US" sz="1800" b="1" dirty="0"/>
              <a:t>creative, original, or potentially transformative </a:t>
            </a:r>
            <a:r>
              <a:rPr lang="en-US" sz="1800" dirty="0"/>
              <a:t>concepts?</a:t>
            </a:r>
          </a:p>
          <a:p>
            <a:pPr marL="388937" lvl="1" indent="0">
              <a:buFontTx/>
              <a:buNone/>
              <a:defRPr/>
            </a:pPr>
            <a:r>
              <a:rPr lang="en-US" sz="1800" dirty="0"/>
              <a:t>3. Is the </a:t>
            </a:r>
            <a:r>
              <a:rPr lang="en-US" sz="1800" b="1" dirty="0"/>
              <a:t>plan</a:t>
            </a:r>
            <a:r>
              <a:rPr lang="en-US" sz="1800" dirty="0"/>
              <a:t> for carrying out the proposed activities </a:t>
            </a:r>
            <a:r>
              <a:rPr lang="en-US" sz="1800" b="1" dirty="0"/>
              <a:t>well-reasoned</a:t>
            </a:r>
            <a:r>
              <a:rPr lang="en-US" sz="1800" dirty="0"/>
              <a:t>, with a mechanism to </a:t>
            </a:r>
            <a:r>
              <a:rPr lang="en-US" sz="1800" b="1" dirty="0"/>
              <a:t>assess success</a:t>
            </a:r>
            <a:r>
              <a:rPr lang="en-US" sz="1800" dirty="0"/>
              <a:t>?</a:t>
            </a:r>
          </a:p>
          <a:p>
            <a:pPr marL="388937" lvl="1" indent="0">
              <a:buFontTx/>
              <a:buNone/>
              <a:defRPr/>
            </a:pPr>
            <a:r>
              <a:rPr lang="en-US" sz="1800" dirty="0"/>
              <a:t>4. How well </a:t>
            </a:r>
            <a:r>
              <a:rPr lang="en-US" sz="1800" b="1" dirty="0"/>
              <a:t>qualified</a:t>
            </a:r>
            <a:r>
              <a:rPr lang="en-US" sz="1800" dirty="0"/>
              <a:t> is the PI and team?</a:t>
            </a:r>
          </a:p>
          <a:p>
            <a:pPr marL="388937" lvl="1" indent="0">
              <a:buFontTx/>
              <a:buNone/>
              <a:defRPr/>
            </a:pPr>
            <a:r>
              <a:rPr lang="en-US" sz="1800" dirty="0"/>
              <a:t>5. Are there </a:t>
            </a:r>
            <a:r>
              <a:rPr lang="en-US" sz="1800" b="1" dirty="0"/>
              <a:t>adequate resources </a:t>
            </a:r>
            <a:r>
              <a:rPr lang="en-US" sz="1800" dirty="0"/>
              <a:t>available to the PI?</a:t>
            </a:r>
          </a:p>
        </p:txBody>
      </p:sp>
    </p:spTree>
    <p:extLst>
      <p:ext uri="{BB962C8B-B14F-4D97-AF65-F5344CB8AC3E}">
        <p14:creationId xmlns:p14="http://schemas.microsoft.com/office/powerpoint/2010/main" val="377573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-1587" y="117049"/>
            <a:ext cx="9144000" cy="75895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Special Criteria for CAREER</a:t>
            </a:r>
            <a:endParaRPr lang="en-US" dirty="0">
              <a:latin typeface="Arial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1752" y="1628648"/>
            <a:ext cx="8503920" cy="503885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A compelling research plan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en-US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An innovative but feasible education plan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en-US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A plan for the effective integration of both sets of activities (evaluation plan is a big plus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)</a:t>
            </a:r>
            <a:b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en-US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Departmental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Letter</a:t>
            </a:r>
            <a:b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en-US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Letters of Collaboration if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appropriate</a:t>
            </a:r>
            <a:b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en-US" sz="24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A budget that is consistent with the scope of the research and education activities</a:t>
            </a:r>
            <a:endParaRPr lang="en-US" sz="24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8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013 University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STMDRN">
  <a:themeElements>
    <a:clrScheme name="PSTMD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STMDR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75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75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STMD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36581</TotalTime>
  <Words>1313</Words>
  <Application>Microsoft Macintosh PowerPoint</Application>
  <PresentationFormat>On-screen Show (4:3)</PresentationFormat>
  <Paragraphs>255</Paragraphs>
  <Slides>36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2013 University slide template</vt:lpstr>
      <vt:lpstr>PSTMDRN</vt:lpstr>
      <vt:lpstr>The University of Mississippi</vt:lpstr>
      <vt:lpstr>Brief Introductions</vt:lpstr>
      <vt:lpstr>Today</vt:lpstr>
      <vt:lpstr>What is NSF CAREER</vt:lpstr>
      <vt:lpstr>Goals of NSF CAREER</vt:lpstr>
      <vt:lpstr>Eligibility</vt:lpstr>
      <vt:lpstr>Merit Review across NSF Divisions</vt:lpstr>
      <vt:lpstr>Standard NSF Review Criteria</vt:lpstr>
      <vt:lpstr>Special Criteria for CAREER</vt:lpstr>
      <vt:lpstr>NSF CAREER: UM Recent History &amp; Goals</vt:lpstr>
      <vt:lpstr>NSF CAREER Development Group Why Participate?</vt:lpstr>
      <vt:lpstr>NSF CAREER Development Group: How it Works</vt:lpstr>
      <vt:lpstr>NSF CAREER Development Group: Tentative Schedule</vt:lpstr>
      <vt:lpstr>NSF CAREER Development Group: Recognition Event</vt:lpstr>
      <vt:lpstr>ORSP UM Grant Mentors Program</vt:lpstr>
      <vt:lpstr>Meet the UM CAREER Holders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Development Fellows</vt:lpstr>
      <vt:lpstr>Next Steps</vt:lpstr>
      <vt:lpstr>1st Month’s Assignment</vt:lpstr>
      <vt:lpstr>Questions/Discussion</vt:lpstr>
      <vt:lpstr>NSF CAREER</vt:lpstr>
      <vt:lpstr>NSF CAREER</vt:lpstr>
      <vt:lpstr>Goals</vt:lpstr>
      <vt:lpstr>Eligibility</vt:lpstr>
      <vt:lpstr>Success Rate</vt:lpstr>
      <vt:lpstr>PowerPoint Presentation</vt:lpstr>
      <vt:lpstr>Special Procedures</vt:lpstr>
      <vt:lpstr>Questions?</vt:lpstr>
    </vt:vector>
  </TitlesOfParts>
  <Company>USC Moore School of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THELIN: CHAPTER 3</dc:title>
  <dc:creator>Christine LaCola</dc:creator>
  <cp:lastModifiedBy>Jason Hale</cp:lastModifiedBy>
  <cp:revision>507</cp:revision>
  <cp:lastPrinted>2017-10-16T18:46:32Z</cp:lastPrinted>
  <dcterms:created xsi:type="dcterms:W3CDTF">2014-03-16T20:48:41Z</dcterms:created>
  <dcterms:modified xsi:type="dcterms:W3CDTF">2017-10-16T21:26:49Z</dcterms:modified>
</cp:coreProperties>
</file>