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26"/>
  </p:notesMasterIdLst>
  <p:handoutMasterIdLst>
    <p:handoutMasterId r:id="rId27"/>
  </p:handoutMasterIdLst>
  <p:sldIdLst>
    <p:sldId id="256" r:id="rId3"/>
    <p:sldId id="676" r:id="rId4"/>
    <p:sldId id="709" r:id="rId5"/>
    <p:sldId id="685" r:id="rId6"/>
    <p:sldId id="687" r:id="rId7"/>
    <p:sldId id="701" r:id="rId8"/>
    <p:sldId id="688" r:id="rId9"/>
    <p:sldId id="689" r:id="rId10"/>
    <p:sldId id="692" r:id="rId11"/>
    <p:sldId id="693" r:id="rId12"/>
    <p:sldId id="694" r:id="rId13"/>
    <p:sldId id="707" r:id="rId14"/>
    <p:sldId id="706" r:id="rId15"/>
    <p:sldId id="695" r:id="rId16"/>
    <p:sldId id="708" r:id="rId17"/>
    <p:sldId id="700" r:id="rId18"/>
    <p:sldId id="705" r:id="rId19"/>
    <p:sldId id="698" r:id="rId20"/>
    <p:sldId id="699" r:id="rId21"/>
    <p:sldId id="702" r:id="rId22"/>
    <p:sldId id="704" r:id="rId23"/>
    <p:sldId id="697" r:id="rId24"/>
    <p:sldId id="703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8">
          <p15:clr>
            <a:srgbClr val="A4A3A4"/>
          </p15:clr>
        </p15:guide>
        <p15:guide id="2" pos="2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78" autoAdjust="0"/>
  </p:normalViewPr>
  <p:slideViewPr>
    <p:cSldViewPr snapToGrid="0" snapToObjects="1">
      <p:cViewPr varScale="1">
        <p:scale>
          <a:sx n="113" d="100"/>
          <a:sy n="113" d="100"/>
        </p:scale>
        <p:origin x="-2264" y="-104"/>
      </p:cViewPr>
      <p:guideLst>
        <p:guide orient="horz" pos="1109"/>
        <p:guide pos="2992"/>
      </p:guideLst>
    </p:cSldViewPr>
  </p:slideViewPr>
  <p:outlineViewPr>
    <p:cViewPr>
      <p:scale>
        <a:sx n="33" d="100"/>
        <a:sy n="33" d="100"/>
      </p:scale>
      <p:origin x="0" y="504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E86A71D-AB58-428A-8C9D-05D456B01ED9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D3398B2-148A-47B0-BF7C-249C52EC60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F5D282F-DEC4-40AF-9C9F-C010C3565B4E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C6F8E75-0316-4789-A3AC-2313E323D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 to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5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4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4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 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8E75-0316-4789-A3AC-2313E323D9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6371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16148"/>
          </a:xfrm>
        </p:spPr>
        <p:txBody>
          <a:bodyPr anchor="b"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7ADE-5E1F-FE41-8C18-4C60AA38F0C1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7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76438"/>
            <a:ext cx="3813175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13175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41ED-BB1B-5C45-81B5-0CD1601EDE5E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3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BEB18-60A6-2445-B936-6380A4A51E74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E6FB-8605-7A4D-9F45-ED8EC8AA4C4F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0377-99F5-A84D-BEB8-444E4BBEA869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8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D9BA-AF19-CD47-A81C-16A1D032399B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2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1834-9D19-8C4B-966C-EC6F2B8B9F79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9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E2D2-6BD8-1348-83D7-D78F5BADE800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56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608013"/>
            <a:ext cx="1944687" cy="5487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8013"/>
            <a:ext cx="5681663" cy="5487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47FF-D45B-5444-ADF0-367E291F78B1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6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8013"/>
            <a:ext cx="7778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76438"/>
            <a:ext cx="381317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1317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528D-280C-D648-8FD9-FA17ED212BDD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525"/>
            <a:ext cx="9144000" cy="75895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6" name="Picture 5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8013"/>
            <a:ext cx="7778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76438"/>
            <a:ext cx="7778750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4111625"/>
            <a:ext cx="7778750" cy="198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233FC-B9BC-F24B-A64D-66C72002F7EC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8013"/>
            <a:ext cx="7778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76438"/>
            <a:ext cx="381317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76438"/>
            <a:ext cx="3813175" cy="198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1625"/>
            <a:ext cx="3813175" cy="198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7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8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CF51-ECE1-2548-A361-4A4C2388A6F1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4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3413079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2068622"/>
            <a:ext cx="783266" cy="1044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8" name="Picture 27" descr="199 crest(new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00206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096375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67"/>
              <a:ext cx="6556" cy="4089"/>
              <a:chOff x="0" y="67"/>
              <a:chExt cx="6556" cy="4089"/>
            </a:xfrm>
          </p:grpSpPr>
          <p:grpSp>
            <p:nvGrpSpPr>
              <p:cNvPr id="38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1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2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3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4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grpSp>
              <p:nvGrpSpPr>
                <p:cNvPr id="59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8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6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7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8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9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0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1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2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43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20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8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9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0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1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2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3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4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35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21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0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1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2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3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4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5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6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27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21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2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3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4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5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6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7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8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19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0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2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56" cy="947"/>
                    <a:chOff x="1551" y="144"/>
                    <a:chExt cx="956" cy="947"/>
                  </a:xfrm>
                </p:grpSpPr>
                <p:sp>
                  <p:nvSpPr>
                    <p:cNvPr id="200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1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2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2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2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3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4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5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6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07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7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2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3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4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5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6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7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8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9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7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4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5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6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7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8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9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0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91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75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6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7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8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9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0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1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2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83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1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6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4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5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6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7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8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9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9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0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71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9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3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6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7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8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9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0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1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2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63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3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8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9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0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1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2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3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4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55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39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0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1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2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3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4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5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6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47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2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100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56" cy="947"/>
                    <a:chOff x="3687" y="144"/>
                    <a:chExt cx="956" cy="947"/>
                  </a:xfrm>
                </p:grpSpPr>
                <p:sp>
                  <p:nvSpPr>
                    <p:cNvPr id="128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9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6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0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6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1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2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3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4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4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4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5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01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20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1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2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3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4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5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6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27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02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3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4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5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7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8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9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10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4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5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6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2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7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8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9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0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1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3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4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2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3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4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5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6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7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8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9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65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95" y="1166"/>
                    <a:ext cx="1661" cy="947"/>
                    <a:chOff x="307" y="528"/>
                    <a:chExt cx="1661" cy="1632"/>
                  </a:xfrm>
                </p:grpSpPr>
                <p:sp>
                  <p:nvSpPr>
                    <p:cNvPr id="84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5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6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7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8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9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0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1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6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95" y="2187"/>
                    <a:ext cx="1661" cy="947"/>
                    <a:chOff x="307" y="528"/>
                    <a:chExt cx="1661" cy="1632"/>
                  </a:xfrm>
                </p:grpSpPr>
                <p:sp>
                  <p:nvSpPr>
                    <p:cNvPr id="76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7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8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9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0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1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2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83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grpSp>
                <p:nvGrpSpPr>
                  <p:cNvPr id="67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95" y="3209"/>
                    <a:ext cx="1661" cy="947"/>
                    <a:chOff x="307" y="528"/>
                    <a:chExt cx="1661" cy="1632"/>
                  </a:xfrm>
                </p:grpSpPr>
                <p:sp>
                  <p:nvSpPr>
                    <p:cNvPr id="6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69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0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1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3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3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4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75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45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8383AD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</p:grpSp>
          </p:grpSp>
          <p:grpSp>
            <p:nvGrpSpPr>
              <p:cNvPr id="39" name="Group 198"/>
              <p:cNvGrpSpPr>
                <a:grpSpLocks/>
              </p:cNvGrpSpPr>
              <p:nvPr userDrawn="1"/>
            </p:nvGrpSpPr>
            <p:grpSpPr bwMode="auto">
              <a:xfrm>
                <a:off x="3" y="67"/>
                <a:ext cx="5730" cy="1"/>
                <a:chOff x="3" y="67"/>
                <a:chExt cx="5730" cy="1"/>
              </a:xfrm>
            </p:grpSpPr>
            <p:sp>
              <p:nvSpPr>
                <p:cNvPr id="40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15"/>
                  <a:ext cx="0" cy="365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9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8383AD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 userDrawn="1"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3" name="Rectangle 211"/>
              <p:cNvSpPr>
                <a:spLocks noChangeArrowheads="1"/>
              </p:cNvSpPr>
              <p:nvPr userDrawn="1"/>
            </p:nvSpPr>
            <p:spPr bwMode="auto">
              <a:xfrm>
                <a:off x="2881" y="1200"/>
                <a:ext cx="2543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4" name="Rectangle 212"/>
              <p:cNvSpPr>
                <a:spLocks noChangeArrowheads="1"/>
              </p:cNvSpPr>
              <p:nvPr userDrawn="1"/>
            </p:nvSpPr>
            <p:spPr bwMode="auto">
              <a:xfrm>
                <a:off x="2881" y="1728"/>
                <a:ext cx="2543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5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6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  <p:sp>
            <p:nvSpPr>
              <p:cNvPr id="37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>
                  <a:solidFill>
                    <a:srgbClr val="8383AD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9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220"/>
              <p:cNvGrpSpPr>
                <a:grpSpLocks/>
              </p:cNvGrpSpPr>
              <p:nvPr userDrawn="1"/>
            </p:nvGrpSpPr>
            <p:grpSpPr bwMode="auto">
              <a:xfrm>
                <a:off x="874" y="3840"/>
                <a:ext cx="605" cy="47"/>
                <a:chOff x="643" y="3600"/>
                <a:chExt cx="1037" cy="106"/>
              </a:xfrm>
            </p:grpSpPr>
            <p:sp>
              <p:nvSpPr>
                <p:cNvPr id="29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62" y="3600"/>
                  <a:ext cx="51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0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45" y="3600"/>
                  <a:ext cx="516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7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8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2" name="Group 226"/>
              <p:cNvGrpSpPr>
                <a:grpSpLocks/>
              </p:cNvGrpSpPr>
              <p:nvPr userDrawn="1"/>
            </p:nvGrpSpPr>
            <p:grpSpPr bwMode="auto">
              <a:xfrm>
                <a:off x="2209" y="3840"/>
                <a:ext cx="625" cy="47"/>
                <a:chOff x="624" y="3600"/>
                <a:chExt cx="1058" cy="106"/>
              </a:xfrm>
            </p:grpSpPr>
            <p:sp>
              <p:nvSpPr>
                <p:cNvPr id="25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4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6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3" name="Group 229"/>
              <p:cNvGrpSpPr>
                <a:grpSpLocks/>
              </p:cNvGrpSpPr>
              <p:nvPr userDrawn="1"/>
            </p:nvGrpSpPr>
            <p:grpSpPr bwMode="auto">
              <a:xfrm>
                <a:off x="2861" y="3840"/>
                <a:ext cx="624" cy="47"/>
                <a:chOff x="605" y="3706"/>
                <a:chExt cx="1056" cy="106"/>
              </a:xfrm>
            </p:grpSpPr>
            <p:sp>
              <p:nvSpPr>
                <p:cNvPr id="23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31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4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01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4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1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2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5" name="Group 235"/>
              <p:cNvGrpSpPr>
                <a:grpSpLocks/>
              </p:cNvGrpSpPr>
              <p:nvPr userDrawn="1"/>
            </p:nvGrpSpPr>
            <p:grpSpPr bwMode="auto">
              <a:xfrm>
                <a:off x="4215" y="3840"/>
                <a:ext cx="605" cy="47"/>
                <a:chOff x="624" y="3706"/>
                <a:chExt cx="1038" cy="106"/>
              </a:xfrm>
            </p:grpSpPr>
            <p:sp>
              <p:nvSpPr>
                <p:cNvPr id="19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44" y="3706"/>
                  <a:ext cx="512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0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17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6" name="Group 238"/>
              <p:cNvGrpSpPr>
                <a:grpSpLocks/>
              </p:cNvGrpSpPr>
              <p:nvPr userDrawn="1"/>
            </p:nvGrpSpPr>
            <p:grpSpPr bwMode="auto">
              <a:xfrm>
                <a:off x="4895" y="3840"/>
                <a:ext cx="625" cy="47"/>
                <a:chOff x="605" y="3600"/>
                <a:chExt cx="1058" cy="106"/>
              </a:xfrm>
            </p:grpSpPr>
            <p:sp>
              <p:nvSpPr>
                <p:cNvPr id="17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34" y="3600"/>
                  <a:ext cx="527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8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03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8" name="Picture 241" descr="Posbul1a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12"/>
              <a:ext cx="19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738" name="Rectangle 242"/>
          <p:cNvSpPr>
            <a:spLocks noGrp="1" noChangeArrowheads="1"/>
          </p:cNvSpPr>
          <p:nvPr>
            <p:ph type="ctrTitle"/>
          </p:nvPr>
        </p:nvSpPr>
        <p:spPr>
          <a:xfrm>
            <a:off x="682625" y="2132013"/>
            <a:ext cx="77787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739" name="Rectangle 243"/>
          <p:cNvSpPr>
            <a:spLocks noGrp="1" noChangeArrowheads="1"/>
          </p:cNvSpPr>
          <p:nvPr>
            <p:ph type="subTitle" idx="1"/>
          </p:nvPr>
        </p:nvSpPr>
        <p:spPr>
          <a:xfrm>
            <a:off x="1365250" y="3881438"/>
            <a:ext cx="6413500" cy="17621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4"/>
          <p:cNvSpPr>
            <a:spLocks noGrp="1" noChangeArrowheads="1"/>
          </p:cNvSpPr>
          <p:nvPr>
            <p:ph type="dt" sz="half" idx="10"/>
          </p:nvPr>
        </p:nvSpPr>
        <p:spPr>
          <a:xfrm>
            <a:off x="682625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245" name="Rectangle 2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7375" y="6251575"/>
            <a:ext cx="288925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246" name="Rectangle 2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6375" y="6251575"/>
            <a:ext cx="1905000" cy="4524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BD918-BCD2-2A4B-898B-FD02B8BEB87E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7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D413-A3C3-DF4B-94E4-1BCF42D9736A}" type="slidenum">
              <a:rPr lang="en-US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6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91650"/>
            <a:ext cx="8833104" cy="6606298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517791"/>
            <a:ext cx="91440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669312"/>
            <a:ext cx="8534400" cy="44860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6" name="Picture 15" descr="199 crest(new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231" y="763720"/>
            <a:ext cx="783266" cy="10443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xStyles>
    <p:titleStyle>
      <a:lvl1pPr algn="ctr" rtl="0" eaLnBrk="1" latinLnBrk="0" hangingPunct="1">
        <a:spcBef>
          <a:spcPct val="0"/>
        </a:spcBef>
        <a:buNone/>
        <a:defRPr kumimoji="0"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2250" y="71438"/>
            <a:ext cx="8683625" cy="6786562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5477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78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79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0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1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548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5" y="2160"/>
                  <a:ext cx="959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5" y="2352"/>
                  <a:ext cx="959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8" y="2352"/>
                  <a:ext cx="959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6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8" y="2160"/>
                  <a:ext cx="959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8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1" y="2256"/>
                  <a:ext cx="1726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548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54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5" y="2160"/>
                  <a:ext cx="959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5" y="2352"/>
                  <a:ext cx="959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499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1" y="2256"/>
                  <a:ext cx="1726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55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0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0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508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09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511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4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12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51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0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15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0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51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18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552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21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552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4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24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552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0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27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0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552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5530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>
                    <a:solidFill>
                      <a:srgbClr val="8383AD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8013"/>
            <a:ext cx="777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8" tIns="45684" rIns="91368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76438"/>
            <a:ext cx="77787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5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2625" y="6167438"/>
            <a:ext cx="1905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1055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7375" y="6167438"/>
            <a:ext cx="2889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2"/>
                </a:solidFill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04176"/>
              </a:solidFill>
            </a:endParaRPr>
          </a:p>
        </p:txBody>
      </p:sp>
      <p:sp>
        <p:nvSpPr>
          <p:cNvPr id="1055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167438"/>
            <a:ext cx="1905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tx2"/>
                </a:solidFill>
                <a:latin typeface="Arial Narrow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202E58A-D288-2346-8F8D-1D574616E7B9}" type="slidenum">
              <a:rPr lang="en-US">
                <a:solidFill>
                  <a:srgbClr val="404176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04176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defTabSz="9175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175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7663" indent="-347663" algn="l" defTabSz="917575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6600" indent="-277813" algn="l" defTabSz="9175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39825" indent="-222250" algn="l" defTabSz="9175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597025" indent="-222250" algn="l" defTabSz="9175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5813" indent="-222250" algn="l" defTabSz="9175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30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29702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34274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3884613" indent="-222250" algn="l" defTabSz="9175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researchfellows@olemiss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funding/pgm_summ.jsp?pims_id=503214" TargetMode="External"/><Relationship Id="rId4" Type="http://schemas.openxmlformats.org/officeDocument/2006/relationships/hyperlink" Target="https://www.nsf.gov/mps/dms/career_and_pecase_information/career_webinar_slides_2017.pdf" TargetMode="External"/><Relationship Id="rId5" Type="http://schemas.openxmlformats.org/officeDocument/2006/relationships/hyperlink" Target="https://www.nsf.gov/events/event_summ.jsp?cntn_id=19133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researchfellows@olemiss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nsf.gov/mps/dms/career_and_pecase_information/career_webinar_slides_2017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44" y="3603625"/>
            <a:ext cx="8827912" cy="2593975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NSF CAREER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ORSP Information Session</a:t>
            </a:r>
          </a:p>
          <a:p>
            <a:r>
              <a:rPr lang="en-US" dirty="0" smtClean="0"/>
              <a:t>APRIL 10, 2017</a:t>
            </a:r>
          </a:p>
          <a:p>
            <a:r>
              <a:rPr lang="en-US" dirty="0" smtClean="0"/>
              <a:t>APRIL 18, 2017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44" y="171235"/>
            <a:ext cx="8827912" cy="111661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The University of Mississippi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3" descr="199 crest(new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489" y="1463631"/>
            <a:ext cx="1416497" cy="188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Special criteria for CAREER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A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compelling research plan 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An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innovative but feasible education plan 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A plan for the effective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integration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 of both sets of activities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(evaluation plan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is a big plus)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Departmental Letter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Letters of Collaboration if appropriate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A budget that is consistent with the scope of the research and education activities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Basis for decision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2"/>
                </a:solidFill>
                <a:latin typeface="Arial" charset="0"/>
              </a:rPr>
              <a:t>Peer Review –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Content of the review is more important than rating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– Program Officer analyzes: Fairness and substance of the reviews; any technical issues raised (can they be resolved swiftly and easily); reviewer’s enthusiasm for the project; any additional feedback from reviewers/panels or other program officers; sometimes also clarification from the PI if needed </a:t>
            </a:r>
          </a:p>
          <a:p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rial" charset="0"/>
              </a:rPr>
              <a:t> Portfolio Balance – Research and education topics and their integration; potential for transformative impact in both; priority or timeliness of the area of research and systems; demographics of the PI population and diversity of institution types; stage of the career development of the PI; international partnerships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7" y="-798579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7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9" y="1760538"/>
            <a:ext cx="7425943" cy="55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7" y="-798579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9" y="1760538"/>
            <a:ext cx="7425943" cy="55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Merit review across NSF divisions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Ad hoc + Panel (with other proposals in the Program)</a:t>
            </a:r>
          </a:p>
          <a:p>
            <a:pPr lvl="1"/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most of GEO (AGS uses ad hoc only) </a:t>
            </a:r>
          </a:p>
          <a:p>
            <a:pPr lvl="1"/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BIO and SBE •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Primarily dedicated CAREER Panels </a:t>
            </a:r>
          </a:p>
          <a:p>
            <a:pPr lvl="1"/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ENG, CISE, HER</a:t>
            </a:r>
          </a:p>
          <a:p>
            <a:pPr lvl="1"/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MPS varies by Division: AST : Panel only; CHE, DMR – Mix of ad hoc and panels; DMS – mostly panels (2 programs ad hoc only)</a:t>
            </a:r>
          </a:p>
        </p:txBody>
      </p:sp>
    </p:spTree>
    <p:extLst>
      <p:ext uri="{BB962C8B-B14F-4D97-AF65-F5344CB8AC3E}">
        <p14:creationId xmlns:p14="http://schemas.microsoft.com/office/powerpoint/2010/main" val="102798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Previous UM CAREER </a:t>
            </a:r>
            <a:r>
              <a:rPr lang="en-US" dirty="0" smtClean="0"/>
              <a:t>Awardees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7607" y="1683472"/>
            <a:ext cx="8644385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April 10 Information Session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err="1" smtClean="0">
                <a:solidFill>
                  <a:srgbClr val="1F497D"/>
                </a:solidFill>
              </a:rPr>
              <a:t>Emanuele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Berti</a:t>
            </a:r>
            <a:r>
              <a:rPr lang="en-US" sz="1600" dirty="0" smtClean="0">
                <a:solidFill>
                  <a:srgbClr val="1F497D"/>
                </a:solidFill>
              </a:rPr>
              <a:t>, Associate Professor of Physics and Astronomy</a:t>
            </a:r>
            <a:br>
              <a:rPr lang="en-US" sz="1600" dirty="0" smtClean="0">
                <a:solidFill>
                  <a:srgbClr val="1F497D"/>
                </a:solidFill>
              </a:rPr>
            </a:br>
            <a:r>
              <a:rPr lang="en-US" sz="1600" dirty="0" smtClean="0">
                <a:solidFill>
                  <a:srgbClr val="1F497D"/>
                </a:solidFill>
              </a:rPr>
              <a:t>(link to proposal in Box to be shared)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Nathan Hammer, Associate Professor of Chemistry and Biochemistry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Tammy </a:t>
            </a:r>
            <a:r>
              <a:rPr lang="en-US" sz="1600" dirty="0" err="1" smtClean="0">
                <a:solidFill>
                  <a:srgbClr val="1F497D"/>
                </a:solidFill>
              </a:rPr>
              <a:t>Goulet</a:t>
            </a:r>
            <a:r>
              <a:rPr lang="en-US" sz="1600" dirty="0" smtClean="0">
                <a:solidFill>
                  <a:srgbClr val="1F497D"/>
                </a:solidFill>
              </a:rPr>
              <a:t>, Professor of Biology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April 18 Information Session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Patrick Curtis, Assistant Professor of Biology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Sarah </a:t>
            </a:r>
            <a:r>
              <a:rPr lang="en-US" sz="1600" dirty="0" err="1" smtClean="0">
                <a:solidFill>
                  <a:srgbClr val="1F497D"/>
                </a:solidFill>
              </a:rPr>
              <a:t>Liljegren</a:t>
            </a:r>
            <a:r>
              <a:rPr lang="en-US" sz="1600" dirty="0" smtClean="0">
                <a:solidFill>
                  <a:srgbClr val="1F497D"/>
                </a:solidFill>
              </a:rPr>
              <a:t>, Associate Professor of Biology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Nathan Hammer, Associate Professor of Chemistry and Biochemistry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Other Awardees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Jared </a:t>
            </a:r>
            <a:r>
              <a:rPr lang="en-US" sz="1600" dirty="0" err="1" smtClean="0">
                <a:solidFill>
                  <a:srgbClr val="1F497D"/>
                </a:solidFill>
              </a:rPr>
              <a:t>Delcamp</a:t>
            </a:r>
            <a:r>
              <a:rPr lang="en-US" sz="1600" dirty="0" smtClean="0">
                <a:solidFill>
                  <a:srgbClr val="1F497D"/>
                </a:solidFill>
              </a:rPr>
              <a:t>, Assistant Professor of Chemistry and Biochemistry</a:t>
            </a:r>
            <a:br>
              <a:rPr lang="en-US" sz="1600" dirty="0" smtClean="0">
                <a:solidFill>
                  <a:srgbClr val="1F497D"/>
                </a:solidFill>
              </a:rPr>
            </a:br>
            <a:r>
              <a:rPr lang="en-US" sz="1600" dirty="0" smtClean="0">
                <a:solidFill>
                  <a:srgbClr val="1F497D"/>
                </a:solidFill>
              </a:rPr>
              <a:t>(those interested in seeing Dr. </a:t>
            </a:r>
            <a:r>
              <a:rPr lang="en-US" sz="1600" dirty="0" err="1" smtClean="0">
                <a:solidFill>
                  <a:srgbClr val="1F497D"/>
                </a:solidFill>
              </a:rPr>
              <a:t>Delcamp’s</a:t>
            </a:r>
            <a:r>
              <a:rPr lang="en-US" sz="1600" dirty="0" smtClean="0">
                <a:solidFill>
                  <a:srgbClr val="1F497D"/>
                </a:solidFill>
              </a:rPr>
              <a:t> proposal can e-mail </a:t>
            </a:r>
            <a:r>
              <a:rPr lang="en-US" sz="1600" dirty="0" err="1" smtClean="0">
                <a:solidFill>
                  <a:srgbClr val="1F497D"/>
                </a:solidFill>
              </a:rPr>
              <a:t>delcamp@olemiss.edu</a:t>
            </a:r>
            <a:r>
              <a:rPr lang="en-US" sz="1600" dirty="0" smtClean="0">
                <a:solidFill>
                  <a:srgbClr val="1F497D"/>
                </a:solidFill>
              </a:rPr>
              <a:t>)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err="1" smtClean="0">
                <a:solidFill>
                  <a:srgbClr val="1F497D"/>
                </a:solidFill>
              </a:rPr>
              <a:t>Amal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</a:rPr>
              <a:t>Dass</a:t>
            </a:r>
            <a:r>
              <a:rPr lang="en-US" sz="1600" dirty="0" smtClean="0">
                <a:solidFill>
                  <a:srgbClr val="1F497D"/>
                </a:solidFill>
              </a:rPr>
              <a:t>, Associate Professor of Chemistry and Biochemistry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err="1" smtClean="0">
                <a:solidFill>
                  <a:srgbClr val="1F497D"/>
                </a:solidFill>
              </a:rPr>
              <a:t>Davita</a:t>
            </a:r>
            <a:r>
              <a:rPr lang="en-US" sz="1600" dirty="0" smtClean="0">
                <a:solidFill>
                  <a:srgbClr val="1F497D"/>
                </a:solidFill>
              </a:rPr>
              <a:t> Watkins, Assistant Professor of Chemistry and Biochemistry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742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Previous UM CAREER Awardees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47958" y="1954148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What has the CAREER Award meant to your career?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How many tries did it take to be successful?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What were the keys to your proposals success?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Anything you’ve learned as a NSF CAREER Reviewer?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Other advice?</a:t>
            </a:r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573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Changes Since 2016 Solicitation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47958" y="1954148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>
                <a:solidFill>
                  <a:srgbClr val="1F497D"/>
                </a:solidFill>
              </a:rPr>
              <a:t>Support for senior personnel other than the PI that is commensurate with a limited collaborative role in the project is now allowed in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PAPPG NSF 17-1 is now in effect</a:t>
            </a:r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889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Research Development Fellows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955673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ORSP Research Development Fellows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Greg </a:t>
            </a:r>
            <a:r>
              <a:rPr lang="en-US" sz="1600" dirty="0" err="1" smtClean="0">
                <a:solidFill>
                  <a:srgbClr val="1F497D"/>
                </a:solidFill>
              </a:rPr>
              <a:t>Easson</a:t>
            </a:r>
            <a:r>
              <a:rPr lang="en-US" sz="1600" dirty="0" smtClean="0">
                <a:solidFill>
                  <a:srgbClr val="1F497D"/>
                </a:solidFill>
              </a:rPr>
              <a:t>, Professor of Geological Engineering, Director of Mississippi Mineral Resources Institute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Christian </a:t>
            </a:r>
            <a:r>
              <a:rPr lang="en-US" sz="1600" dirty="0" err="1" smtClean="0">
                <a:solidFill>
                  <a:srgbClr val="1F497D"/>
                </a:solidFill>
              </a:rPr>
              <a:t>Sellar</a:t>
            </a:r>
            <a:r>
              <a:rPr lang="en-US" sz="1600" dirty="0" smtClean="0">
                <a:solidFill>
                  <a:srgbClr val="1F497D"/>
                </a:solidFill>
              </a:rPr>
              <a:t>, Associate Professor of Public Policy Leadership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Nathan Hammer, Associate Professor of Chemistry &amp; Biochemistry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Mission is to help faculty be more competitive for grant proposals, including but not exclusively interdisciplinary proposals)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Available for discussions, enhanced reviews of CAREER proposal ideas, draft proposals, and full proposals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E-mail </a:t>
            </a:r>
            <a:r>
              <a:rPr lang="en-US" sz="1800" dirty="0" smtClean="0">
                <a:solidFill>
                  <a:srgbClr val="1F497D"/>
                </a:solidFill>
                <a:hlinkClick r:id="rId3"/>
              </a:rPr>
              <a:t>researchfellows@olemiss.edu</a:t>
            </a:r>
            <a:r>
              <a:rPr lang="en-US" sz="1800" dirty="0" smtClean="0">
                <a:solidFill>
                  <a:srgbClr val="1F497D"/>
                </a:solidFill>
              </a:rPr>
              <a:t>	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220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6416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WELCOME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254" y="2698750"/>
            <a:ext cx="7086600" cy="31101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Nathan Hammer</a:t>
            </a:r>
          </a:p>
          <a:p>
            <a:endParaRPr lang="en-US" sz="2800" dirty="0" smtClean="0"/>
          </a:p>
          <a:p>
            <a:r>
              <a:rPr lang="en-US" sz="2800" dirty="0" smtClean="0"/>
              <a:t>Associate Professor of Chemistry &amp; Biochemistry</a:t>
            </a:r>
          </a:p>
          <a:p>
            <a:endParaRPr lang="en-US" sz="2800" dirty="0" smtClean="0"/>
          </a:p>
          <a:p>
            <a:r>
              <a:rPr lang="en-US" sz="2800" dirty="0" smtClean="0"/>
              <a:t>ORSP Research Development Fellow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129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747461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Read the full </a:t>
            </a:r>
            <a:r>
              <a:rPr lang="en-US" sz="2000" dirty="0">
                <a:solidFill>
                  <a:srgbClr val="1F497D"/>
                </a:solidFill>
              </a:rPr>
              <a:t>CAREER </a:t>
            </a:r>
            <a:r>
              <a:rPr lang="en-US" sz="2000" dirty="0" smtClean="0">
                <a:solidFill>
                  <a:srgbClr val="1F497D"/>
                </a:solidFill>
              </a:rPr>
              <a:t>Solicitation and FAQ: </a:t>
            </a:r>
            <a:r>
              <a:rPr lang="en-US" sz="2000" dirty="0">
                <a:solidFill>
                  <a:srgbClr val="1F497D"/>
                </a:solidFill>
              </a:rPr>
              <a:t/>
            </a:r>
            <a:br>
              <a:rPr lang="en-US" sz="2000" dirty="0">
                <a:solidFill>
                  <a:srgbClr val="1F497D"/>
                </a:solidFill>
              </a:rPr>
            </a:br>
            <a:r>
              <a:rPr lang="en-US" sz="2000" dirty="0">
                <a:solidFill>
                  <a:srgbClr val="1F497D"/>
                </a:solidFill>
                <a:hlinkClick r:id="rId3"/>
              </a:rPr>
              <a:t>https://www.nsf.gov/funding/pgm_summ.jsp?pims_id=</a:t>
            </a:r>
            <a:r>
              <a:rPr lang="en-US" sz="2000" dirty="0" smtClean="0">
                <a:solidFill>
                  <a:srgbClr val="1F497D"/>
                </a:solidFill>
                <a:hlinkClick r:id="rId3"/>
              </a:rPr>
              <a:t>503214</a:t>
            </a:r>
            <a:endParaRPr lang="en-US" sz="2000" dirty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Due Dates for 2016: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>
                <a:solidFill>
                  <a:srgbClr val="1F497D"/>
                </a:solidFill>
              </a:rPr>
              <a:t>July 19, 2017 – BIO, CISE, EHR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>
                <a:solidFill>
                  <a:srgbClr val="1F497D"/>
                </a:solidFill>
              </a:rPr>
              <a:t>• July 20, 2017 – ENG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>
                <a:solidFill>
                  <a:srgbClr val="1F497D"/>
                </a:solidFill>
              </a:rPr>
              <a:t>• July 21, 2017 – GEO, MPS, SBE</a:t>
            </a:r>
            <a:endParaRPr lang="en-US" sz="18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View full NSF </a:t>
            </a:r>
            <a:r>
              <a:rPr lang="en-US" sz="2000" dirty="0">
                <a:solidFill>
                  <a:srgbClr val="1F497D"/>
                </a:solidFill>
              </a:rPr>
              <a:t>CAREER Slides at </a:t>
            </a:r>
            <a:r>
              <a:rPr lang="en-US" sz="1400" dirty="0">
                <a:solidFill>
                  <a:srgbClr val="1F497D"/>
                </a:solidFill>
                <a:hlinkClick r:id="rId4"/>
              </a:rPr>
              <a:t>https://www.nsf.gov/mps/dms/career_and_pecase_information/career_webinar_slides_2017.</a:t>
            </a:r>
            <a:r>
              <a:rPr lang="en-US" sz="1400" dirty="0" smtClean="0">
                <a:solidFill>
                  <a:srgbClr val="1F497D"/>
                </a:solidFill>
                <a:hlinkClick r:id="rId4"/>
              </a:rPr>
              <a:t>pdf</a:t>
            </a:r>
            <a:r>
              <a:rPr lang="en-US" sz="1400" dirty="0" smtClean="0">
                <a:solidFill>
                  <a:srgbClr val="1F497D"/>
                </a:solidFill>
              </a:rPr>
              <a:t> </a:t>
            </a:r>
            <a:endParaRPr lang="en-US" sz="1400" dirty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NSF CAREER Webinar May 22, noon </a:t>
            </a:r>
            <a:r>
              <a:rPr lang="mr-IN" sz="1800" dirty="0" smtClean="0">
                <a:solidFill>
                  <a:srgbClr val="1F497D"/>
                </a:solidFill>
              </a:rPr>
              <a:t>–</a:t>
            </a:r>
            <a:r>
              <a:rPr lang="en-US" sz="1800" dirty="0">
                <a:solidFill>
                  <a:srgbClr val="1F497D"/>
                </a:solidFill>
              </a:rPr>
              <a:t> 2pm CD</a:t>
            </a:r>
            <a:r>
              <a:rPr lang="en-US" sz="1400" dirty="0">
                <a:solidFill>
                  <a:srgbClr val="1F497D"/>
                </a:solidFill>
              </a:rPr>
              <a:t>T</a:t>
            </a:r>
            <a:br>
              <a:rPr lang="en-US" sz="1400" dirty="0">
                <a:solidFill>
                  <a:srgbClr val="1F497D"/>
                </a:solidFill>
              </a:rPr>
            </a:br>
            <a:r>
              <a:rPr lang="en-US" sz="1400" dirty="0">
                <a:solidFill>
                  <a:srgbClr val="1F497D"/>
                </a:solidFill>
                <a:hlinkClick r:id="rId5"/>
              </a:rPr>
              <a:t>https://www.nsf.gov/events/event_summ.jsp?cntn_id=</a:t>
            </a:r>
            <a:r>
              <a:rPr lang="en-US" sz="1400" dirty="0" smtClean="0">
                <a:solidFill>
                  <a:srgbClr val="1F497D"/>
                </a:solidFill>
                <a:hlinkClick r:id="rId5"/>
              </a:rPr>
              <a:t>191332</a:t>
            </a:r>
            <a:endParaRPr lang="en-US" sz="1400" dirty="0" smtClean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Some may let you see their proposals and/or reviews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518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955673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Let your ORSP Program Development Specialist know if you are thinking about submitting in 2016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>
                <a:solidFill>
                  <a:srgbClr val="1F497D"/>
                </a:solidFill>
              </a:rPr>
              <a:t>Discuss your idea with peers/mentors (including Research Development Fellows and/or CAREER Award holders at UM or other institutions</a:t>
            </a:r>
            <a:r>
              <a:rPr lang="en-US" sz="2000" dirty="0" smtClean="0">
                <a:solidFill>
                  <a:srgbClr val="1F497D"/>
                </a:solidFill>
              </a:rPr>
              <a:t>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Discuss your idea with Program Officer? (ORSP Faculty Travel Program </a:t>
            </a:r>
            <a:r>
              <a:rPr lang="mr-IN" sz="2000" dirty="0" smtClean="0">
                <a:solidFill>
                  <a:srgbClr val="1F497D"/>
                </a:solidFill>
              </a:rPr>
              <a:t>–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CFreePO</a:t>
            </a:r>
            <a:r>
              <a:rPr lang="en-US" sz="2000" dirty="0" smtClean="0">
                <a:solidFill>
                  <a:srgbClr val="1F497D"/>
                </a:solidFill>
              </a:rPr>
              <a:t> funds available)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Watch for nation-wide NSF sponsored CAREER Development Workshops (ORSP Travel Funds)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E-mail </a:t>
            </a:r>
            <a:r>
              <a:rPr lang="en-US" sz="2000" dirty="0" smtClean="0">
                <a:solidFill>
                  <a:srgbClr val="1F497D"/>
                </a:solidFill>
                <a:hlinkClick r:id="rId3"/>
              </a:rPr>
              <a:t>researchfellows@olemiss.edu</a:t>
            </a:r>
            <a:r>
              <a:rPr lang="en-US" sz="2000" dirty="0" smtClean="0">
                <a:solidFill>
                  <a:srgbClr val="1F497D"/>
                </a:solidFill>
              </a:rPr>
              <a:t> for assistance from an ORSP Research Development Fellow (Do this early).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079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01852" y="1955673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Chair’s Letter should be started early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Proposal should be complete and transmittal submitted to ORSP at least five working days before Sponsor’s Due Date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At least 15 working days advanced notice requested for ORSP ENHANCED REVIEW service (MORE if you want mentoring from ORSP Research Development Fellows)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PAPPG NSF 17-1 is now </a:t>
            </a:r>
            <a:r>
              <a:rPr lang="en-US" sz="2000" dirty="0">
                <a:solidFill>
                  <a:srgbClr val="1F497D"/>
                </a:solidFill>
              </a:rPr>
              <a:t>in effect</a:t>
            </a:r>
            <a:br>
              <a:rPr lang="en-US" sz="2000" dirty="0">
                <a:solidFill>
                  <a:srgbClr val="1F497D"/>
                </a:solidFill>
              </a:rPr>
            </a:br>
            <a:r>
              <a:rPr lang="en-US" sz="2000" dirty="0">
                <a:solidFill>
                  <a:srgbClr val="1F497D"/>
                </a:solidFill>
              </a:rPr>
              <a:t>SF Proposal &amp; Award Policies &amp; Procedures Guide 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159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4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9"/>
            <a:ext cx="9144000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Brief Introductions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4334" y="1572055"/>
            <a:ext cx="7432548" cy="4407027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2000" dirty="0" smtClean="0">
                <a:solidFill>
                  <a:srgbClr val="1F497D"/>
                </a:solidFill>
              </a:rPr>
              <a:t>Panelists: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Name, Rank, Department, and Year of CAREER Award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Number of Attempts before CAREER Award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Attendees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dirty="0" smtClean="0">
                <a:solidFill>
                  <a:srgbClr val="1F497D"/>
                </a:solidFill>
              </a:rPr>
              <a:t>Please Stand Up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Name, Rank, and Department</a:t>
            </a:r>
            <a:endParaRPr lang="en-US" sz="1800" dirty="0" smtClean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First NSF CAREER Proposal?</a:t>
            </a:r>
            <a:endParaRPr lang="en-US" sz="1800" dirty="0" smtClean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Planning for Summer 2017 or 2018?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Any prior NSF proposal experience/success?</a:t>
            </a:r>
            <a:endParaRPr lang="en-US" sz="1800" dirty="0" smtClean="0">
              <a:solidFill>
                <a:srgbClr val="1F497D"/>
              </a:solidFill>
            </a:endParaRP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Ever attended an NSF CAREER proposal writing workshop?</a:t>
            </a:r>
          </a:p>
          <a:p>
            <a:pPr marL="342900" lvl="1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800" dirty="0" smtClean="0">
                <a:solidFill>
                  <a:srgbClr val="1F497D"/>
                </a:solidFill>
              </a:rPr>
              <a:t>ORSP and Research Dev</a:t>
            </a:r>
            <a:r>
              <a:rPr lang="en-US" sz="1800" dirty="0" smtClean="0">
                <a:solidFill>
                  <a:srgbClr val="1F497D"/>
                </a:solidFill>
              </a:rPr>
              <a:t>elopment Fellows</a:t>
            </a:r>
          </a:p>
          <a:p>
            <a:pPr marL="617220" lvl="2" indent="-342900">
              <a:spcAft>
                <a:spcPts val="600"/>
              </a:spcAft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rgbClr val="1F497D"/>
                </a:solidFill>
              </a:rPr>
              <a:t>Name, title, and role</a:t>
            </a:r>
            <a:endParaRPr lang="en-US" sz="16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862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40904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Overview of </a:t>
            </a:r>
            <a:br>
              <a:rPr lang="en-US" sz="4400" dirty="0" smtClean="0"/>
            </a:br>
            <a:r>
              <a:rPr lang="en-US" sz="4400" dirty="0" smtClean="0"/>
              <a:t>NSF Faculty Early Career Development Program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Jason Hale</a:t>
            </a:r>
          </a:p>
          <a:p>
            <a:r>
              <a:rPr lang="en-US" sz="2800" dirty="0" smtClean="0"/>
              <a:t>Office of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01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NSF CAREER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Taken from NSF CAREER Slides at </a:t>
            </a:r>
            <a:r>
              <a:rPr lang="en-US" dirty="0" smtClean="0">
                <a:hlinkClick r:id="rId2"/>
              </a:rPr>
              <a:t>https://www.nsf.gov/mps/dms/career_and_pecase_information/career_webinar_slides_2017.pdf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NSF CAREER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Faculty Early-Career Development (CAREER) Program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Most prestigious awards to help a junior faculty member develop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activities that can effectively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 integrate research and education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 within the context of his/her organization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Education component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as important as research</a:t>
            </a:r>
          </a:p>
          <a:p>
            <a:pPr lvl="1"/>
            <a:endParaRPr lang="en-US" sz="15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3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Goals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Provide stable support for five years (≥400K in most Directorates – BIO, GEO/PLR, ENG are ≥500K) to allow the career development 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Build a foundation for a lifetime of integrated contributions to research and education. 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Integration of research and education. 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Increase participation of those traditionally underrepresented in science and engineering.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Eligibility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2624" y="1976438"/>
            <a:ext cx="8122967" cy="4119562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Hold a doctoral degree in any field supported by NSF by proposal deadline 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Be untenured by Oct 1st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following proposal deadline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Be employed in a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tenure-track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(or equivalent) position at an eligible institution as an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Assistant Professor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(by Oct 1st following deadline) 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Have not previously received a CAREER award 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Have not had more than two CAREER proposals reviewed 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Untenured Associate Professors are NOT eligible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Standard NSF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976438"/>
            <a:ext cx="8123094" cy="4652962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ea typeface="+mn-ea"/>
              </a:rPr>
              <a:t>Merit criteria</a:t>
            </a:r>
            <a:r>
              <a:rPr lang="en-US" sz="2000" dirty="0" smtClean="0">
                <a:solidFill>
                  <a:schemeClr val="tx2"/>
                </a:solidFill>
                <a:ea typeface="+mn-ea"/>
              </a:rPr>
              <a:t>: Potential to advance, if not transform, the frontiers of knowledge; assessment based on appropriate metrics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ea typeface="+mn-ea"/>
              </a:rPr>
              <a:t>Broader Impacts: </a:t>
            </a:r>
            <a:r>
              <a:rPr lang="en-US" sz="2000" dirty="0" smtClean="0">
                <a:solidFill>
                  <a:schemeClr val="tx2"/>
                </a:solidFill>
                <a:ea typeface="+mn-ea"/>
              </a:rPr>
              <a:t>potential to benefit society and contribute to the achievement of specific, desired societal outcomes.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ea typeface="+mn-ea"/>
              </a:rPr>
              <a:t>Review elements: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1. What is the potential for the proposed activity to: a</a:t>
            </a:r>
            <a:r>
              <a:rPr lang="en-US" sz="1800" b="1" dirty="0" smtClean="0">
                <a:solidFill>
                  <a:schemeClr val="tx2"/>
                </a:solidFill>
              </a:rPr>
              <a:t>. advance knowledge </a:t>
            </a:r>
            <a:r>
              <a:rPr lang="en-US" sz="1800" dirty="0" smtClean="0">
                <a:solidFill>
                  <a:schemeClr val="tx2"/>
                </a:solidFill>
              </a:rPr>
              <a:t>b. </a:t>
            </a:r>
            <a:r>
              <a:rPr lang="en-US" sz="1800" b="1" dirty="0" smtClean="0">
                <a:solidFill>
                  <a:schemeClr val="tx2"/>
                </a:solidFill>
              </a:rPr>
              <a:t>benefit society 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2. To what extent do the proposed activities suggest and explore creative, original, or </a:t>
            </a:r>
            <a:r>
              <a:rPr lang="en-US" sz="1800" b="1" dirty="0" smtClean="0">
                <a:solidFill>
                  <a:schemeClr val="tx2"/>
                </a:solidFill>
              </a:rPr>
              <a:t>potentially transformative </a:t>
            </a:r>
            <a:r>
              <a:rPr lang="en-US" sz="1800" dirty="0" smtClean="0">
                <a:solidFill>
                  <a:schemeClr val="tx2"/>
                </a:solidFill>
              </a:rPr>
              <a:t>concepts?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3. Is the </a:t>
            </a:r>
            <a:r>
              <a:rPr lang="en-US" sz="1800" b="1" dirty="0" smtClean="0">
                <a:solidFill>
                  <a:schemeClr val="tx2"/>
                </a:solidFill>
              </a:rPr>
              <a:t>plan</a:t>
            </a:r>
            <a:r>
              <a:rPr lang="en-US" sz="1800" dirty="0" smtClean="0">
                <a:solidFill>
                  <a:schemeClr val="tx2"/>
                </a:solidFill>
              </a:rPr>
              <a:t> for carrying out the proposed activities well-reasoned, with a mechanism to assess success?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4. How well </a:t>
            </a:r>
            <a:r>
              <a:rPr lang="en-US" sz="1800" b="1" dirty="0" smtClean="0">
                <a:solidFill>
                  <a:schemeClr val="tx2"/>
                </a:solidFill>
              </a:rPr>
              <a:t>qualified is the PI and team</a:t>
            </a:r>
            <a:r>
              <a:rPr lang="en-US" sz="1800" dirty="0" smtClean="0">
                <a:solidFill>
                  <a:schemeClr val="tx2"/>
                </a:solidFill>
              </a:rPr>
              <a:t>?</a:t>
            </a:r>
          </a:p>
          <a:p>
            <a:pPr marL="388937" lvl="1" indent="0">
              <a:buFontTx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5. Are there </a:t>
            </a:r>
            <a:r>
              <a:rPr lang="en-US" sz="1800" b="1" dirty="0" smtClean="0">
                <a:solidFill>
                  <a:schemeClr val="tx2"/>
                </a:solidFill>
              </a:rPr>
              <a:t>adequate resources </a:t>
            </a:r>
            <a:r>
              <a:rPr lang="en-US" sz="1800" dirty="0" smtClean="0">
                <a:solidFill>
                  <a:schemeClr val="tx2"/>
                </a:solidFill>
              </a:rPr>
              <a:t>available to the PI?</a:t>
            </a:r>
          </a:p>
          <a:p>
            <a:pPr lvl="1"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013 University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STMDRN">
  <a:themeElements>
    <a:clrScheme name="PSTMD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STMDR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7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7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TMD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TMD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30534</TotalTime>
  <Words>1067</Words>
  <Application>Microsoft Macintosh PowerPoint</Application>
  <PresentationFormat>On-screen Show (4:3)</PresentationFormat>
  <Paragraphs>177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2013 University slide template</vt:lpstr>
      <vt:lpstr>PSTMDRN</vt:lpstr>
      <vt:lpstr>The University of Mississippi</vt:lpstr>
      <vt:lpstr>WELCOME</vt:lpstr>
      <vt:lpstr>Brief Introductions</vt:lpstr>
      <vt:lpstr>Overview of  NSF Faculty Early Career Development Program </vt:lpstr>
      <vt:lpstr>NSF CAREER</vt:lpstr>
      <vt:lpstr>NSF CAREER</vt:lpstr>
      <vt:lpstr>Goals</vt:lpstr>
      <vt:lpstr>Eligibility</vt:lpstr>
      <vt:lpstr>Standard NSF review criteria</vt:lpstr>
      <vt:lpstr>Special criteria for CAREER</vt:lpstr>
      <vt:lpstr>Basis for decision</vt:lpstr>
      <vt:lpstr>PowerPoint Presentation</vt:lpstr>
      <vt:lpstr>PowerPoint Presentation</vt:lpstr>
      <vt:lpstr>PowerPoint Presentation</vt:lpstr>
      <vt:lpstr>Merit review across NSF divisions</vt:lpstr>
      <vt:lpstr>Previous UM CAREER Awardees</vt:lpstr>
      <vt:lpstr>Previous UM CAREER Awardees</vt:lpstr>
      <vt:lpstr>Changes Since 2016 Solicitation</vt:lpstr>
      <vt:lpstr>Research Development Fellows</vt:lpstr>
      <vt:lpstr>Next Steps</vt:lpstr>
      <vt:lpstr>Next Steps</vt:lpstr>
      <vt:lpstr>Next Steps</vt:lpstr>
      <vt:lpstr>Questions?</vt:lpstr>
    </vt:vector>
  </TitlesOfParts>
  <Company>USC Moore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THELIN: CHAPTER 3</dc:title>
  <dc:creator>Christine LaCola</dc:creator>
  <cp:lastModifiedBy>Jason Hale</cp:lastModifiedBy>
  <cp:revision>482</cp:revision>
  <cp:lastPrinted>2014-04-14T14:36:47Z</cp:lastPrinted>
  <dcterms:created xsi:type="dcterms:W3CDTF">2014-03-16T20:48:41Z</dcterms:created>
  <dcterms:modified xsi:type="dcterms:W3CDTF">2017-04-18T18:11:35Z</dcterms:modified>
</cp:coreProperties>
</file>