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741" r:id="rId3"/>
    <p:sldId id="762" r:id="rId4"/>
    <p:sldId id="763" r:id="rId5"/>
    <p:sldId id="764" r:id="rId6"/>
    <p:sldId id="765" r:id="rId7"/>
    <p:sldId id="749" r:id="rId8"/>
    <p:sldId id="734" r:id="rId9"/>
    <p:sldId id="725" r:id="rId10"/>
    <p:sldId id="738" r:id="rId11"/>
    <p:sldId id="748" r:id="rId12"/>
    <p:sldId id="766" r:id="rId13"/>
    <p:sldId id="771" r:id="rId14"/>
    <p:sldId id="747" r:id="rId15"/>
    <p:sldId id="767" r:id="rId16"/>
    <p:sldId id="768" r:id="rId17"/>
    <p:sldId id="769" r:id="rId18"/>
    <p:sldId id="770" r:id="rId19"/>
    <p:sldId id="772" r:id="rId20"/>
    <p:sldId id="754" r:id="rId21"/>
    <p:sldId id="743" r:id="rId22"/>
    <p:sldId id="774" r:id="rId23"/>
    <p:sldId id="776" r:id="rId24"/>
    <p:sldId id="775" r:id="rId2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8">
          <p15:clr>
            <a:srgbClr val="A4A3A4"/>
          </p15:clr>
        </p15:guide>
        <p15:guide id="2" pos="2992">
          <p15:clr>
            <a:srgbClr val="A4A3A4"/>
          </p15:clr>
        </p15:guide>
        <p15:guide id="3" orient="horz">
          <p15:clr>
            <a:srgbClr val="A4A3A4"/>
          </p15:clr>
        </p15:guide>
        <p15:guide id="4"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4801" autoAdjust="0"/>
  </p:normalViewPr>
  <p:slideViewPr>
    <p:cSldViewPr snapToGrid="0" snapToObjects="1">
      <p:cViewPr varScale="1">
        <p:scale>
          <a:sx n="93" d="100"/>
          <a:sy n="93" d="100"/>
        </p:scale>
        <p:origin x="1376" y="208"/>
      </p:cViewPr>
      <p:guideLst>
        <p:guide orient="horz" pos="2368"/>
        <p:guide pos="2992"/>
        <p:guide orient="horz"/>
        <p:guide pos="5759"/>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3/25/19</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3/25/19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 to Start</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a:t>
            </a:fld>
            <a:endParaRPr lang="en-US" dirty="0"/>
          </a:p>
        </p:txBody>
      </p:sp>
    </p:spTree>
    <p:extLst>
      <p:ext uri="{BB962C8B-B14F-4D97-AF65-F5344CB8AC3E}">
        <p14:creationId xmlns:p14="http://schemas.microsoft.com/office/powerpoint/2010/main" val="374435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16</a:t>
            </a:fld>
            <a:endParaRPr lang="en-US" dirty="0"/>
          </a:p>
        </p:txBody>
      </p:sp>
    </p:spTree>
    <p:extLst>
      <p:ext uri="{BB962C8B-B14F-4D97-AF65-F5344CB8AC3E}">
        <p14:creationId xmlns:p14="http://schemas.microsoft.com/office/powerpoint/2010/main" val="333171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17</a:t>
            </a:fld>
            <a:endParaRPr lang="en-US" dirty="0"/>
          </a:p>
        </p:txBody>
      </p:sp>
    </p:spTree>
    <p:extLst>
      <p:ext uri="{BB962C8B-B14F-4D97-AF65-F5344CB8AC3E}">
        <p14:creationId xmlns:p14="http://schemas.microsoft.com/office/powerpoint/2010/main" val="864129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18</a:t>
            </a:fld>
            <a:endParaRPr lang="en-US" dirty="0"/>
          </a:p>
        </p:txBody>
      </p:sp>
    </p:spTree>
    <p:extLst>
      <p:ext uri="{BB962C8B-B14F-4D97-AF65-F5344CB8AC3E}">
        <p14:creationId xmlns:p14="http://schemas.microsoft.com/office/powerpoint/2010/main" val="83637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19</a:t>
            </a:fld>
            <a:endParaRPr lang="en-US" dirty="0"/>
          </a:p>
        </p:txBody>
      </p:sp>
    </p:spTree>
    <p:extLst>
      <p:ext uri="{BB962C8B-B14F-4D97-AF65-F5344CB8AC3E}">
        <p14:creationId xmlns:p14="http://schemas.microsoft.com/office/powerpoint/2010/main" val="209758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20</a:t>
            </a:fld>
            <a:endParaRPr lang="en-US" dirty="0"/>
          </a:p>
        </p:txBody>
      </p:sp>
    </p:spTree>
    <p:extLst>
      <p:ext uri="{BB962C8B-B14F-4D97-AF65-F5344CB8AC3E}">
        <p14:creationId xmlns:p14="http://schemas.microsoft.com/office/powerpoint/2010/main" val="460494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21</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22</a:t>
            </a:fld>
            <a:endParaRPr lang="en-US" dirty="0"/>
          </a:p>
        </p:txBody>
      </p:sp>
    </p:spTree>
    <p:extLst>
      <p:ext uri="{BB962C8B-B14F-4D97-AF65-F5344CB8AC3E}">
        <p14:creationId xmlns:p14="http://schemas.microsoft.com/office/powerpoint/2010/main" val="3913906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23</a:t>
            </a:fld>
            <a:endParaRPr lang="en-US" dirty="0"/>
          </a:p>
        </p:txBody>
      </p:sp>
    </p:spTree>
    <p:extLst>
      <p:ext uri="{BB962C8B-B14F-4D97-AF65-F5344CB8AC3E}">
        <p14:creationId xmlns:p14="http://schemas.microsoft.com/office/powerpoint/2010/main" val="375605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24</a:t>
            </a:fld>
            <a:endParaRPr lang="en-US" dirty="0"/>
          </a:p>
        </p:txBody>
      </p:sp>
    </p:spTree>
    <p:extLst>
      <p:ext uri="{BB962C8B-B14F-4D97-AF65-F5344CB8AC3E}">
        <p14:creationId xmlns:p14="http://schemas.microsoft.com/office/powerpoint/2010/main" val="158827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9</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10</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11</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12</a:t>
            </a:fld>
            <a:endParaRPr lang="en-US" dirty="0"/>
          </a:p>
        </p:txBody>
      </p:sp>
    </p:spTree>
    <p:extLst>
      <p:ext uri="{BB962C8B-B14F-4D97-AF65-F5344CB8AC3E}">
        <p14:creationId xmlns:p14="http://schemas.microsoft.com/office/powerpoint/2010/main" val="2166523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13</a:t>
            </a:fld>
            <a:endParaRPr lang="en-US" dirty="0"/>
          </a:p>
        </p:txBody>
      </p:sp>
    </p:spTree>
    <p:extLst>
      <p:ext uri="{BB962C8B-B14F-4D97-AF65-F5344CB8AC3E}">
        <p14:creationId xmlns:p14="http://schemas.microsoft.com/office/powerpoint/2010/main" val="278239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14</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15</a:t>
            </a:fld>
            <a:endParaRPr lang="en-US" dirty="0"/>
          </a:p>
        </p:txBody>
      </p:sp>
    </p:spTree>
    <p:extLst>
      <p:ext uri="{BB962C8B-B14F-4D97-AF65-F5344CB8AC3E}">
        <p14:creationId xmlns:p14="http://schemas.microsoft.com/office/powerpoint/2010/main" val="125916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p:nvPr>
        </p:nvSpPr>
        <p:spPr>
          <a:xfrm>
            <a:off x="685800" y="381000"/>
            <a:ext cx="7772400" cy="1616148"/>
          </a:xfrm>
        </p:spPr>
        <p:txBody>
          <a:bodyPr anchor="b"/>
          <a:lstStyle>
            <a:lvl1pPr>
              <a:defRPr sz="4200" baseline="0">
                <a:solidFill>
                  <a:schemeClr val="tx1"/>
                </a:solidFill>
              </a:defRPr>
            </a:lvl1pPr>
          </a:lstStyle>
          <a:p>
            <a:r>
              <a:rPr kumimoji="0" lang="en-US"/>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96525"/>
            <a:ext cx="9144000" cy="758952"/>
          </a:xfrm>
        </p:spPr>
        <p:txBody>
          <a:bodyPr>
            <a:normAutofit/>
          </a:bodyPr>
          <a:lstStyle>
            <a:lvl1pPr>
              <a:defRPr sz="4000">
                <a:solidFill>
                  <a:schemeClr val="tx2">
                    <a:lumMod val="50000"/>
                  </a:schemeClr>
                </a:solidFill>
                <a:latin typeface="Cambria" pitchFamily="18" charset="0"/>
              </a:defRPr>
            </a:lvl1pPr>
          </a:lstStyle>
          <a:p>
            <a:r>
              <a:rPr kumimoji="0" lang="en-US"/>
              <a:t>Click to edit Master title style</a:t>
            </a:r>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6" name="Picture 5" descr="199 crest(new).jpg"/>
          <p:cNvPicPr>
            <a:picLocks noChangeAspect="1"/>
          </p:cNvPicPr>
          <p:nvPr userDrawn="1"/>
        </p:nvPicPr>
        <p:blipFill>
          <a:blip r:embed="rId2"/>
          <a:stretch>
            <a:fillRect/>
          </a:stretch>
        </p:blipFill>
        <p:spPr>
          <a:xfrm>
            <a:off x="4189231" y="763720"/>
            <a:ext cx="783266" cy="1044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3413079"/>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pic>
        <p:nvPicPr>
          <p:cNvPr id="20" name="Picture 19" descr="199 crest(new).jpg"/>
          <p:cNvPicPr>
            <a:picLocks noChangeAspect="1"/>
          </p:cNvPicPr>
          <p:nvPr userDrawn="1"/>
        </p:nvPicPr>
        <p:blipFill>
          <a:blip r:embed="rId2"/>
          <a:stretch>
            <a:fillRect/>
          </a:stretch>
        </p:blipFill>
        <p:spPr>
          <a:xfrm>
            <a:off x="4189231" y="2068622"/>
            <a:ext cx="783266" cy="1044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defRPr>
                <a:solidFill>
                  <a:schemeClr val="tx2">
                    <a:lumMod val="50000"/>
                  </a:schemeClr>
                </a:solidFill>
              </a:defRPr>
            </a:lvl1pPr>
          </a:lstStyle>
          <a:p>
            <a:r>
              <a:rPr kumimoji="0" lang="en-US"/>
              <a:t>Click to edit Master title style</a:t>
            </a:r>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Rectangle 8"/>
          <p:cNvSpPr>
            <a:spLocks noChangeArrowheads="1"/>
          </p:cNvSpPr>
          <p:nvPr userDrawn="1"/>
        </p:nvSpPr>
        <p:spPr bwMode="auto">
          <a:xfrm>
            <a:off x="146304" y="6391656"/>
            <a:ext cx="8833104" cy="309563"/>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3" name="Title 22"/>
          <p:cNvSpPr>
            <a:spLocks noGrp="1"/>
          </p:cNvSpPr>
          <p:nvPr>
            <p:ph type="title"/>
          </p:nvPr>
        </p:nvSpPr>
        <p:spPr/>
        <p:txBody>
          <a:bodyPr rtlCol="0" anchor="b" anchorCtr="0"/>
          <a:lstStyle>
            <a:lvl1pPr>
              <a:defRPr>
                <a:solidFill>
                  <a:schemeClr val="tx2">
                    <a:lumMod val="50000"/>
                  </a:schemeClr>
                </a:solidFill>
              </a:defRPr>
            </a:lvl1pPr>
          </a:lstStyle>
          <a:p>
            <a:r>
              <a:rPr kumimoji="0" lang="en-US"/>
              <a:t>Click to edit Master title style</a:t>
            </a:r>
            <a:endParaRPr kumimoji="0" lang="en-US" dirty="0"/>
          </a:p>
        </p:txBody>
      </p:sp>
      <p:pic>
        <p:nvPicPr>
          <p:cNvPr id="28" name="Picture 27" descr="199 crest(new).jpg"/>
          <p:cNvPicPr>
            <a:picLocks noChangeAspect="1"/>
          </p:cNvPicPr>
          <p:nvPr userDrawn="1"/>
        </p:nvPicPr>
        <p:blipFill>
          <a:blip r:embed="rId2"/>
          <a:stretch>
            <a:fillRect/>
          </a:stretch>
        </p:blipFill>
        <p:spPr>
          <a:xfrm>
            <a:off x="4189231" y="763720"/>
            <a:ext cx="783266" cy="1044355"/>
          </a:xfrm>
          <a:prstGeom prst="rect">
            <a:avLst/>
          </a:prstGeom>
        </p:spPr>
      </p:pic>
      <p:sp>
        <p:nvSpPr>
          <p:cNvPr id="17" name="Rectangle 16"/>
          <p:cNvSpPr>
            <a:spLocks noChangeArrowheads="1"/>
          </p:cNvSpPr>
          <p:nvPr userDrawn="1"/>
        </p:nvSpPr>
        <p:spPr bwMode="auto">
          <a:xfrm>
            <a:off x="146304" y="6391656"/>
            <a:ext cx="8833104" cy="309563"/>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kumimoji="0" lang="en-US"/>
              <a:t>Click to edit Master title style</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91650"/>
            <a:ext cx="8833104" cy="6606298"/>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2" name="Title Placeholder 21"/>
          <p:cNvSpPr>
            <a:spLocks noGrp="1"/>
          </p:cNvSpPr>
          <p:nvPr>
            <p:ph type="title"/>
          </p:nvPr>
        </p:nvSpPr>
        <p:spPr>
          <a:xfrm>
            <a:off x="0" y="517791"/>
            <a:ext cx="9144000" cy="758952"/>
          </a:xfrm>
          <a:prstGeom prst="rect">
            <a:avLst/>
          </a:prstGeom>
        </p:spPr>
        <p:txBody>
          <a:bodyPr vert="horz" anchor="b">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301752" y="1669312"/>
            <a:ext cx="8534400" cy="4486019"/>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16" name="Picture 15" descr="199 crest(new).jpg"/>
          <p:cNvPicPr>
            <a:picLocks noChangeAspect="1"/>
          </p:cNvPicPr>
          <p:nvPr/>
        </p:nvPicPr>
        <p:blipFill>
          <a:blip r:embed="rId9"/>
          <a:stretch>
            <a:fillRect/>
          </a:stretch>
        </p:blipFill>
        <p:spPr>
          <a:xfrm>
            <a:off x="4189231" y="763720"/>
            <a:ext cx="783266" cy="104435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Lst>
  <p:txStyles>
    <p:titleStyle>
      <a:lvl1pPr algn="ctr" rtl="0" eaLnBrk="1" latinLnBrk="0" hangingPunct="1">
        <a:spcBef>
          <a:spcPct val="0"/>
        </a:spcBef>
        <a:buNone/>
        <a:defRPr kumimoji="0" sz="4000" kern="1200" baseline="0">
          <a:solidFill>
            <a:schemeClr val="tx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research.olemiss.edu/InfoRead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guide/pa-files/PAR-17-339.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research.olemiss.edu/resources/students" TargetMode="External"/><Relationship Id="rId5" Type="http://schemas.openxmlformats.org/officeDocument/2006/relationships/hyperlink" Target="https://grants.nih.gov/funding/index.htm" TargetMode="External"/><Relationship Id="rId4" Type="http://schemas.openxmlformats.org/officeDocument/2006/relationships/hyperlink" Target="https://grants.nih.gov/grants/how-to-apply-application-guide.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044" y="3603625"/>
            <a:ext cx="8827912" cy="2593975"/>
          </a:xfrm>
        </p:spPr>
        <p:txBody>
          <a:bodyPr>
            <a:normAutofit/>
          </a:bodyPr>
          <a:lstStyle/>
          <a:p>
            <a:r>
              <a:rPr lang="en-US" sz="2800" cap="none" dirty="0"/>
              <a:t>NIH SEPA R25</a:t>
            </a:r>
            <a:br>
              <a:rPr lang="en-US" sz="2800" cap="none" dirty="0"/>
            </a:br>
            <a:r>
              <a:rPr lang="en-US" sz="2800" cap="none" dirty="0"/>
              <a:t>Science Education Partnership Award</a:t>
            </a:r>
            <a:endParaRPr lang="en-US" dirty="0"/>
          </a:p>
          <a:p>
            <a:endParaRPr lang="en-US" dirty="0"/>
          </a:p>
          <a:p>
            <a:r>
              <a:rPr lang="en-US" dirty="0"/>
              <a:t>ORSP Information Sessions </a:t>
            </a:r>
            <a:br>
              <a:rPr lang="en-US" dirty="0"/>
            </a:br>
            <a:r>
              <a:rPr lang="en-US" dirty="0"/>
              <a:t>Mar 19, 4pm: Brevard 209</a:t>
            </a:r>
            <a:br>
              <a:rPr lang="en-US" dirty="0"/>
            </a:br>
            <a:endParaRPr lang="en-US" dirty="0"/>
          </a:p>
          <a:p>
            <a:endParaRPr lang="en-US" dirty="0"/>
          </a:p>
          <a:p>
            <a:endParaRPr lang="en-US" dirty="0"/>
          </a:p>
        </p:txBody>
      </p:sp>
      <p:sp>
        <p:nvSpPr>
          <p:cNvPr id="2" name="Title 1"/>
          <p:cNvSpPr>
            <a:spLocks noGrp="1"/>
          </p:cNvSpPr>
          <p:nvPr>
            <p:ph type="ctrTitle"/>
          </p:nvPr>
        </p:nvSpPr>
        <p:spPr>
          <a:xfrm>
            <a:off x="158044" y="171235"/>
            <a:ext cx="8827912" cy="1116615"/>
          </a:xfrm>
        </p:spPr>
        <p:txBody>
          <a:bodyPr>
            <a:noAutofit/>
          </a:bodyPr>
          <a:lstStyle/>
          <a:p>
            <a:r>
              <a:rPr lang="en-US" sz="4400" b="1" dirty="0">
                <a:solidFill>
                  <a:schemeClr val="accent1">
                    <a:lumMod val="50000"/>
                  </a:schemeClr>
                </a:solidFill>
                <a:latin typeface="Cambria" pitchFamily="18" charset="0"/>
              </a:rPr>
              <a:t>The University of Mississippi</a:t>
            </a:r>
          </a:p>
        </p:txBody>
      </p:sp>
      <p:pic>
        <p:nvPicPr>
          <p:cNvPr id="4" name="Picture 3" descr="199 crest(new).jpg"/>
          <p:cNvPicPr>
            <a:picLocks noChangeAspect="1"/>
          </p:cNvPicPr>
          <p:nvPr/>
        </p:nvPicPr>
        <p:blipFill>
          <a:blip r:embed="rId3"/>
          <a:stretch>
            <a:fillRect/>
          </a:stretch>
        </p:blipFill>
        <p:spPr>
          <a:xfrm>
            <a:off x="3770489" y="1463631"/>
            <a:ext cx="1416497" cy="18886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Key Dates, 2019 Competition</a:t>
            </a:r>
          </a:p>
        </p:txBody>
      </p:sp>
      <p:sp>
        <p:nvSpPr>
          <p:cNvPr id="6" name="Content Placeholder 2"/>
          <p:cNvSpPr>
            <a:spLocks noGrp="1"/>
          </p:cNvSpPr>
          <p:nvPr>
            <p:ph sz="quarter" idx="1"/>
          </p:nvPr>
        </p:nvSpPr>
        <p:spPr>
          <a:xfrm>
            <a:off x="405426" y="1955673"/>
            <a:ext cx="7432548" cy="4407027"/>
          </a:xfrm>
        </p:spPr>
        <p:txBody>
          <a:bodyPr>
            <a:noAutofit/>
          </a:bodyPr>
          <a:lstStyle/>
          <a:p>
            <a:pPr marL="342900" lvl="1" indent="-342900">
              <a:spcAft>
                <a:spcPts val="600"/>
              </a:spcAft>
              <a:buClr>
                <a:schemeClr val="accent1"/>
              </a:buClr>
              <a:buSzPct val="85000"/>
            </a:pPr>
            <a:r>
              <a:rPr lang="en-US" sz="1800" dirty="0">
                <a:solidFill>
                  <a:srgbClr val="1F497D"/>
                </a:solidFill>
              </a:rPr>
              <a:t>02/21/2019      ORSP Request for NOIs issued in UM Today</a:t>
            </a:r>
          </a:p>
          <a:p>
            <a:pPr marL="342900" lvl="1" indent="-342900">
              <a:spcAft>
                <a:spcPts val="600"/>
              </a:spcAft>
              <a:buClr>
                <a:schemeClr val="accent1"/>
              </a:buClr>
              <a:buSzPct val="85000"/>
            </a:pPr>
            <a:r>
              <a:rPr lang="en-US" sz="1800" dirty="0">
                <a:solidFill>
                  <a:srgbClr val="1F497D"/>
                </a:solidFill>
              </a:rPr>
              <a:t>03/06/2019      Internal Competition Announced via UM Today</a:t>
            </a:r>
          </a:p>
          <a:p>
            <a:pPr marL="342900" lvl="1" indent="-342900">
              <a:spcAft>
                <a:spcPts val="600"/>
              </a:spcAft>
              <a:buClr>
                <a:schemeClr val="accent1"/>
              </a:buClr>
              <a:buSzPct val="85000"/>
            </a:pPr>
            <a:r>
              <a:rPr lang="en-US" sz="1800" dirty="0">
                <a:solidFill>
                  <a:srgbClr val="1F497D"/>
                </a:solidFill>
              </a:rPr>
              <a:t>03/19/2019      This Information Session</a:t>
            </a:r>
          </a:p>
          <a:p>
            <a:pPr marL="342900" lvl="1" indent="-342900">
              <a:spcAft>
                <a:spcPts val="600"/>
              </a:spcAft>
              <a:buClr>
                <a:schemeClr val="accent1"/>
              </a:buClr>
              <a:buSzPct val="85000"/>
            </a:pPr>
            <a:r>
              <a:rPr lang="en-US" sz="1800" b="1" dirty="0">
                <a:solidFill>
                  <a:srgbClr val="1F497D"/>
                </a:solidFill>
              </a:rPr>
              <a:t>04/01/2019</a:t>
            </a:r>
            <a:r>
              <a:rPr lang="en-US" sz="1800" dirty="0">
                <a:solidFill>
                  <a:srgbClr val="1F497D"/>
                </a:solidFill>
              </a:rPr>
              <a:t>      Internal Pre-Proposals due to ORSP</a:t>
            </a:r>
          </a:p>
          <a:p>
            <a:pPr marL="342900" lvl="1" indent="-342900">
              <a:spcAft>
                <a:spcPts val="600"/>
              </a:spcAft>
              <a:buClr>
                <a:schemeClr val="accent1"/>
              </a:buClr>
              <a:buSzPct val="85000"/>
            </a:pPr>
            <a:r>
              <a:rPr lang="en-US" sz="1800" dirty="0">
                <a:solidFill>
                  <a:srgbClr val="1F497D"/>
                </a:solidFill>
              </a:rPr>
              <a:t>04/15/2019      ORSP announces winning UM Pre-Proposal</a:t>
            </a:r>
          </a:p>
          <a:p>
            <a:pPr marL="342900" lvl="1" indent="-342900">
              <a:spcAft>
                <a:spcPts val="600"/>
              </a:spcAft>
              <a:buClr>
                <a:schemeClr val="accent1"/>
              </a:buClr>
              <a:buSzPct val="85000"/>
            </a:pPr>
            <a:r>
              <a:rPr lang="en-US" sz="1800" dirty="0">
                <a:solidFill>
                  <a:srgbClr val="1F497D"/>
                </a:solidFill>
              </a:rPr>
              <a:t>06/01/2019      First draft of narrative due for enhanced review</a:t>
            </a:r>
          </a:p>
          <a:p>
            <a:pPr marL="342900" lvl="1" indent="-342900">
              <a:spcAft>
                <a:spcPts val="600"/>
              </a:spcAft>
              <a:buClr>
                <a:schemeClr val="accent1"/>
              </a:buClr>
              <a:buSzPct val="85000"/>
            </a:pPr>
            <a:r>
              <a:rPr lang="en-US" sz="1800" dirty="0">
                <a:solidFill>
                  <a:srgbClr val="1F497D"/>
                </a:solidFill>
              </a:rPr>
              <a:t>06/10/2019      Optional, non-binding Letter of Intent due to NIH</a:t>
            </a:r>
          </a:p>
          <a:p>
            <a:pPr marL="342900" lvl="1" indent="-342900">
              <a:spcAft>
                <a:spcPts val="600"/>
              </a:spcAft>
              <a:buClr>
                <a:schemeClr val="accent1"/>
              </a:buClr>
              <a:buSzPct val="85000"/>
            </a:pPr>
            <a:r>
              <a:rPr lang="en-US" sz="1800" dirty="0">
                <a:solidFill>
                  <a:srgbClr val="1F497D"/>
                </a:solidFill>
              </a:rPr>
              <a:t>06/27/2019      Transmittal due to ORSP for review &amp; routing</a:t>
            </a:r>
          </a:p>
          <a:p>
            <a:pPr marL="342900" lvl="1" indent="-342900">
              <a:spcAft>
                <a:spcPts val="600"/>
              </a:spcAft>
              <a:buClr>
                <a:schemeClr val="accent1"/>
              </a:buClr>
              <a:buSzPct val="85000"/>
            </a:pPr>
            <a:r>
              <a:rPr lang="en-US" sz="1800" dirty="0">
                <a:solidFill>
                  <a:srgbClr val="1F497D"/>
                </a:solidFill>
              </a:rPr>
              <a:t>07/10/2019      Full proposal due to NIH</a:t>
            </a: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320895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Proposals</a:t>
            </a:r>
          </a:p>
        </p:txBody>
      </p:sp>
      <p:sp>
        <p:nvSpPr>
          <p:cNvPr id="6" name="Content Placeholder 2"/>
          <p:cNvSpPr>
            <a:spLocks noGrp="1"/>
          </p:cNvSpPr>
          <p:nvPr>
            <p:ph sz="quarter" idx="1"/>
          </p:nvPr>
        </p:nvSpPr>
        <p:spPr>
          <a:xfrm>
            <a:off x="405426" y="1955673"/>
            <a:ext cx="7432548" cy="4407027"/>
          </a:xfrm>
        </p:spPr>
        <p:txBody>
          <a:bodyPr>
            <a:noAutofit/>
          </a:bodyPr>
          <a:lstStyle/>
          <a:p>
            <a:pPr marL="342900" lvl="1" indent="-342900">
              <a:spcAft>
                <a:spcPts val="600"/>
              </a:spcAft>
              <a:buClr>
                <a:schemeClr val="accent1"/>
              </a:buClr>
              <a:buSzPct val="85000"/>
            </a:pPr>
            <a:r>
              <a:rPr lang="en-US" sz="2400" b="1" dirty="0">
                <a:solidFill>
                  <a:srgbClr val="1F497D"/>
                </a:solidFill>
              </a:rPr>
              <a:t>Project Narrative</a:t>
            </a:r>
            <a:r>
              <a:rPr lang="en-US" sz="2400" dirty="0">
                <a:solidFill>
                  <a:srgbClr val="1F497D"/>
                </a:solidFill>
              </a:rPr>
              <a:t>: </a:t>
            </a:r>
            <a:r>
              <a:rPr lang="en-US" sz="2400" i="1" dirty="0">
                <a:solidFill>
                  <a:srgbClr val="1F497D"/>
                </a:solidFill>
              </a:rPr>
              <a:t>Three sentences </a:t>
            </a:r>
            <a:r>
              <a:rPr lang="en-US" sz="2400" dirty="0">
                <a:solidFill>
                  <a:srgbClr val="1F497D"/>
                </a:solidFill>
              </a:rPr>
              <a:t>on the relevance of the project to public health, in plain, easy-to-understand language. </a:t>
            </a:r>
            <a:br>
              <a:rPr lang="en-US" sz="2400" dirty="0">
                <a:solidFill>
                  <a:srgbClr val="1F497D"/>
                </a:solidFill>
              </a:rPr>
            </a:br>
            <a:endParaRPr lang="en-US" sz="2400" dirty="0">
              <a:solidFill>
                <a:srgbClr val="1F497D"/>
              </a:solidFill>
            </a:endParaRPr>
          </a:p>
          <a:p>
            <a:pPr marL="342900" lvl="1" indent="-342900">
              <a:spcAft>
                <a:spcPts val="600"/>
              </a:spcAft>
              <a:buClr>
                <a:schemeClr val="accent1"/>
              </a:buClr>
              <a:buSzPct val="85000"/>
            </a:pPr>
            <a:r>
              <a:rPr lang="en-US" sz="2400" b="1" dirty="0">
                <a:solidFill>
                  <a:srgbClr val="1F497D"/>
                </a:solidFill>
              </a:rPr>
              <a:t>Specific Aims</a:t>
            </a:r>
            <a:r>
              <a:rPr lang="en-US" sz="2400" dirty="0">
                <a:solidFill>
                  <a:srgbClr val="1F497D"/>
                </a:solidFill>
              </a:rPr>
              <a:t>: (</a:t>
            </a:r>
            <a:r>
              <a:rPr lang="en-US" sz="2400" i="1" dirty="0">
                <a:solidFill>
                  <a:srgbClr val="1F497D"/>
                </a:solidFill>
              </a:rPr>
              <a:t>1 page</a:t>
            </a:r>
            <a:r>
              <a:rPr lang="en-US" sz="2400" dirty="0">
                <a:solidFill>
                  <a:srgbClr val="1F497D"/>
                </a:solidFill>
              </a:rPr>
              <a:t>)</a:t>
            </a:r>
          </a:p>
          <a:p>
            <a:pPr marL="0" indent="0">
              <a:lnSpc>
                <a:spcPct val="90000"/>
              </a:lnSpc>
              <a:spcAft>
                <a:spcPts val="1800"/>
              </a:spcAft>
              <a:buNone/>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361241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Proposals</a:t>
            </a:r>
          </a:p>
        </p:txBody>
      </p:sp>
      <p:sp>
        <p:nvSpPr>
          <p:cNvPr id="6" name="Content Placeholder 2"/>
          <p:cNvSpPr>
            <a:spLocks noGrp="1"/>
          </p:cNvSpPr>
          <p:nvPr>
            <p:ph sz="quarter" idx="1"/>
          </p:nvPr>
        </p:nvSpPr>
        <p:spPr>
          <a:xfrm>
            <a:off x="363861" y="1678582"/>
            <a:ext cx="8101265" cy="4722218"/>
          </a:xfrm>
        </p:spPr>
        <p:txBody>
          <a:bodyPr>
            <a:noAutofit/>
          </a:bodyPr>
          <a:lstStyle/>
          <a:p>
            <a:pPr marL="342900" lvl="1" indent="-342900">
              <a:spcAft>
                <a:spcPts val="600"/>
              </a:spcAft>
              <a:buClr>
                <a:schemeClr val="accent1"/>
              </a:buClr>
              <a:buSzPct val="85000"/>
            </a:pPr>
            <a:r>
              <a:rPr lang="en-US" sz="2400" b="1" dirty="0">
                <a:solidFill>
                  <a:srgbClr val="1F497D"/>
                </a:solidFill>
              </a:rPr>
              <a:t>Abbreviated Research Education Program Plan</a:t>
            </a:r>
            <a:r>
              <a:rPr lang="en-US" sz="2400" dirty="0">
                <a:solidFill>
                  <a:srgbClr val="1F497D"/>
                </a:solidFill>
              </a:rPr>
              <a:t>. </a:t>
            </a:r>
            <a:r>
              <a:rPr lang="en-US" sz="2400" i="1" dirty="0">
                <a:solidFill>
                  <a:srgbClr val="1F497D"/>
                </a:solidFill>
              </a:rPr>
              <a:t>5 pages total</a:t>
            </a:r>
            <a:r>
              <a:rPr lang="en-US" sz="2400" dirty="0">
                <a:solidFill>
                  <a:srgbClr val="1F497D"/>
                </a:solidFill>
              </a:rPr>
              <a:t>, briefly addressing the following:</a:t>
            </a:r>
          </a:p>
          <a:p>
            <a:pPr marL="617220" lvl="2" indent="-342900">
              <a:spcAft>
                <a:spcPts val="600"/>
              </a:spcAft>
              <a:buClr>
                <a:schemeClr val="accent1"/>
              </a:buClr>
              <a:buSzPct val="85000"/>
            </a:pPr>
            <a:r>
              <a:rPr lang="en-US" dirty="0"/>
              <a:t>Proposed Research Education Program</a:t>
            </a:r>
          </a:p>
          <a:p>
            <a:pPr marL="617220" lvl="2" indent="-342900">
              <a:spcAft>
                <a:spcPts val="600"/>
              </a:spcAft>
              <a:buClr>
                <a:schemeClr val="accent1"/>
              </a:buClr>
              <a:buSzPct val="85000"/>
            </a:pPr>
            <a:r>
              <a:rPr lang="en-US" dirty="0"/>
              <a:t>Program Director</a:t>
            </a:r>
          </a:p>
          <a:p>
            <a:pPr marL="617220" lvl="2" indent="-342900">
              <a:spcAft>
                <a:spcPts val="600"/>
              </a:spcAft>
              <a:buClr>
                <a:schemeClr val="accent1"/>
              </a:buClr>
              <a:buSzPct val="85000"/>
            </a:pPr>
            <a:r>
              <a:rPr lang="en-US" dirty="0"/>
              <a:t>Program Faculty</a:t>
            </a:r>
          </a:p>
          <a:p>
            <a:pPr marL="617220" lvl="2" indent="-342900">
              <a:spcAft>
                <a:spcPts val="600"/>
              </a:spcAft>
              <a:buClr>
                <a:schemeClr val="accent1"/>
              </a:buClr>
              <a:buSzPct val="85000"/>
            </a:pPr>
            <a:r>
              <a:rPr lang="en-US" dirty="0"/>
              <a:t>Program Participants</a:t>
            </a:r>
          </a:p>
          <a:p>
            <a:pPr marL="617220" lvl="2" indent="-342900">
              <a:spcAft>
                <a:spcPts val="600"/>
              </a:spcAft>
              <a:buClr>
                <a:schemeClr val="accent1"/>
              </a:buClr>
              <a:buSzPct val="85000"/>
            </a:pPr>
            <a:r>
              <a:rPr lang="en-US" dirty="0"/>
              <a:t>Institutional Environment and Commitment</a:t>
            </a:r>
          </a:p>
          <a:p>
            <a:pPr marL="617220" lvl="2" indent="-342900">
              <a:spcAft>
                <a:spcPts val="600"/>
              </a:spcAft>
              <a:buClr>
                <a:schemeClr val="accent1"/>
              </a:buClr>
              <a:buSzPct val="85000"/>
            </a:pPr>
            <a:r>
              <a:rPr lang="en-US" dirty="0"/>
              <a:t>Diversity Recruitment Plan</a:t>
            </a:r>
          </a:p>
          <a:p>
            <a:pPr marL="617220" lvl="2" indent="-342900">
              <a:spcAft>
                <a:spcPts val="600"/>
              </a:spcAft>
              <a:buClr>
                <a:schemeClr val="accent1"/>
              </a:buClr>
              <a:buSzPct val="85000"/>
            </a:pPr>
            <a:r>
              <a:rPr lang="en-US" dirty="0"/>
              <a:t>Plan for Instruction in Responsible Conduct of Research</a:t>
            </a:r>
          </a:p>
          <a:p>
            <a:pPr marL="617220" lvl="2" indent="-342900">
              <a:spcAft>
                <a:spcPts val="600"/>
              </a:spcAft>
              <a:buClr>
                <a:schemeClr val="accent1"/>
              </a:buClr>
              <a:buSzPct val="85000"/>
            </a:pPr>
            <a:r>
              <a:rPr lang="en-US" dirty="0"/>
              <a:t>Evaluation Plan</a:t>
            </a:r>
          </a:p>
          <a:p>
            <a:pPr marL="617220" lvl="2" indent="-342900">
              <a:spcAft>
                <a:spcPts val="600"/>
              </a:spcAft>
              <a:buClr>
                <a:schemeClr val="accent1"/>
              </a:buClr>
              <a:buSzPct val="85000"/>
            </a:pPr>
            <a:r>
              <a:rPr lang="en-US" dirty="0"/>
              <a:t>Dissemination Plan</a:t>
            </a:r>
            <a:endParaRPr lang="en-US" sz="2200" dirty="0">
              <a:solidFill>
                <a:srgbClr val="1F497D"/>
              </a:solidFill>
            </a:endParaRPr>
          </a:p>
          <a:p>
            <a:pPr marL="0" indent="0">
              <a:lnSpc>
                <a:spcPct val="90000"/>
              </a:lnSpc>
              <a:spcAft>
                <a:spcPts val="1800"/>
              </a:spcAft>
              <a:buNone/>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131931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Proposals</a:t>
            </a:r>
          </a:p>
        </p:txBody>
      </p:sp>
      <p:sp>
        <p:nvSpPr>
          <p:cNvPr id="6" name="Content Placeholder 2"/>
          <p:cNvSpPr>
            <a:spLocks noGrp="1"/>
          </p:cNvSpPr>
          <p:nvPr>
            <p:ph sz="quarter" idx="1"/>
          </p:nvPr>
        </p:nvSpPr>
        <p:spPr>
          <a:xfrm>
            <a:off x="363861" y="1678582"/>
            <a:ext cx="8101265" cy="4722218"/>
          </a:xfrm>
        </p:spPr>
        <p:txBody>
          <a:bodyPr>
            <a:noAutofit/>
          </a:bodyPr>
          <a:lstStyle/>
          <a:p>
            <a:pPr marL="0" lvl="1" indent="0">
              <a:spcAft>
                <a:spcPts val="600"/>
              </a:spcAft>
              <a:buClr>
                <a:schemeClr val="accent1"/>
              </a:buClr>
              <a:buSzPct val="85000"/>
              <a:buNone/>
            </a:pPr>
            <a:r>
              <a:rPr lang="en-US" sz="2400" b="1" i="1" dirty="0">
                <a:solidFill>
                  <a:srgbClr val="1F497D"/>
                </a:solidFill>
              </a:rPr>
              <a:t>Abbreviated Education Research Program</a:t>
            </a:r>
            <a:br>
              <a:rPr lang="en-US" sz="2400" b="1" i="1" dirty="0">
                <a:solidFill>
                  <a:srgbClr val="1F497D"/>
                </a:solidFill>
              </a:rPr>
            </a:br>
            <a:br>
              <a:rPr lang="en-US" sz="2400" b="1" i="1" dirty="0">
                <a:solidFill>
                  <a:srgbClr val="1F497D"/>
                </a:solidFill>
              </a:rPr>
            </a:br>
            <a:r>
              <a:rPr lang="en-US" sz="2400" i="1" dirty="0">
                <a:solidFill>
                  <a:srgbClr val="1F497D"/>
                </a:solidFill>
              </a:rPr>
              <a:t>Given the limited space provided in the pre-proposal, you are not expected to have each of these sections and plans fully fleshed out, but you should </a:t>
            </a:r>
            <a:r>
              <a:rPr lang="en-US" sz="2400" b="1" i="1" dirty="0">
                <a:solidFill>
                  <a:srgbClr val="1F497D"/>
                </a:solidFill>
              </a:rPr>
              <a:t>provide enough information to convince institutional reviewers that</a:t>
            </a:r>
            <a:r>
              <a:rPr lang="en-US" sz="2400" i="1" dirty="0">
                <a:solidFill>
                  <a:srgbClr val="1F497D"/>
                </a:solidFill>
              </a:rPr>
              <a:t>, if selected, you understand the requirements for, and </a:t>
            </a:r>
            <a:r>
              <a:rPr lang="en-US" sz="2400" b="1" i="1" dirty="0">
                <a:solidFill>
                  <a:srgbClr val="1F497D"/>
                </a:solidFill>
              </a:rPr>
              <a:t>will be able to produce a compelling Research Education Program Plan that fully and adequately addresses, each of these components.</a:t>
            </a:r>
            <a:endParaRPr lang="en-US" sz="1800" b="1" i="1"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62315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Proposals</a:t>
            </a:r>
          </a:p>
        </p:txBody>
      </p:sp>
      <p:sp>
        <p:nvSpPr>
          <p:cNvPr id="6" name="Content Placeholder 2"/>
          <p:cNvSpPr>
            <a:spLocks noGrp="1"/>
          </p:cNvSpPr>
          <p:nvPr>
            <p:ph sz="quarter" idx="1"/>
          </p:nvPr>
        </p:nvSpPr>
        <p:spPr>
          <a:xfrm>
            <a:off x="405426" y="1382182"/>
            <a:ext cx="7432548" cy="4407027"/>
          </a:xfrm>
        </p:spPr>
        <p:txBody>
          <a:bodyPr>
            <a:noAutofit/>
          </a:bodyPr>
          <a:lstStyle/>
          <a:p>
            <a:pPr marL="0" lvl="1" indent="0">
              <a:spcAft>
                <a:spcPts val="600"/>
              </a:spcAft>
              <a:buClr>
                <a:schemeClr val="accent1"/>
              </a:buClr>
              <a:buSzPct val="85000"/>
              <a:buNone/>
            </a:pPr>
            <a:endParaRPr lang="en-US" sz="2400" dirty="0">
              <a:solidFill>
                <a:srgbClr val="1F497D"/>
              </a:solidFill>
            </a:endParaRPr>
          </a:p>
          <a:p>
            <a:pPr marL="342900" lvl="1" indent="-342900">
              <a:spcAft>
                <a:spcPts val="600"/>
              </a:spcAft>
              <a:buClr>
                <a:schemeClr val="accent1"/>
              </a:buClr>
              <a:buSzPct val="85000"/>
            </a:pPr>
            <a:r>
              <a:rPr lang="en-US" sz="2400" b="1" dirty="0">
                <a:solidFill>
                  <a:srgbClr val="1F497D"/>
                </a:solidFill>
              </a:rPr>
              <a:t>Preliminary Letter(s) of Support from Chair and Dean of PI/PD. </a:t>
            </a:r>
            <a:r>
              <a:rPr lang="en-US" sz="2400" dirty="0">
                <a:solidFill>
                  <a:srgbClr val="1F497D"/>
                </a:solidFill>
              </a:rPr>
              <a:t>This does not have to be the final, complete letter that would be submitted with the proposal to NIH, but should make it clear to UM internal reviewers that the PD has the full support of their supervisors to lead this proposed project, if selected.</a:t>
            </a:r>
          </a:p>
          <a:p>
            <a:pPr marL="342900" lvl="1" indent="-342900">
              <a:spcAft>
                <a:spcPts val="600"/>
              </a:spcAft>
              <a:buClr>
                <a:schemeClr val="accent1"/>
              </a:buClr>
              <a:buSzPct val="85000"/>
            </a:pPr>
            <a:endParaRPr lang="en-US" sz="2400" dirty="0">
              <a:solidFill>
                <a:srgbClr val="1F497D"/>
              </a:solidFill>
            </a:endParaRPr>
          </a:p>
          <a:p>
            <a:pPr marL="342900" lvl="1" indent="-342900">
              <a:spcAft>
                <a:spcPts val="600"/>
              </a:spcAft>
              <a:buClr>
                <a:schemeClr val="accent1"/>
              </a:buClr>
              <a:buSzPct val="85000"/>
            </a:pPr>
            <a:r>
              <a:rPr lang="en-US" sz="2400" b="1" dirty="0">
                <a:solidFill>
                  <a:srgbClr val="1F497D"/>
                </a:solidFill>
              </a:rPr>
              <a:t>NIH-Style Biographical Sketch of PI/PDs. </a:t>
            </a:r>
            <a:r>
              <a:rPr lang="en-US" sz="2400" dirty="0">
                <a:solidFill>
                  <a:srgbClr val="1F497D"/>
                </a:solidFill>
              </a:rPr>
              <a:t>should be compliant and largely complete</a:t>
            </a: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417853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Proposals</a:t>
            </a:r>
          </a:p>
        </p:txBody>
      </p:sp>
      <p:sp>
        <p:nvSpPr>
          <p:cNvPr id="6" name="Content Placeholder 2"/>
          <p:cNvSpPr>
            <a:spLocks noGrp="1"/>
          </p:cNvSpPr>
          <p:nvPr>
            <p:ph sz="quarter" idx="1"/>
          </p:nvPr>
        </p:nvSpPr>
        <p:spPr>
          <a:xfrm>
            <a:off x="0" y="1112733"/>
            <a:ext cx="8890975" cy="5628218"/>
          </a:xfrm>
        </p:spPr>
        <p:txBody>
          <a:bodyPr>
            <a:noAutofit/>
          </a:bodyPr>
          <a:lstStyle/>
          <a:p>
            <a:pPr marL="0" lvl="1" indent="0">
              <a:spcAft>
                <a:spcPts val="600"/>
              </a:spcAft>
              <a:buClr>
                <a:schemeClr val="accent1"/>
              </a:buClr>
              <a:buSzPct val="85000"/>
              <a:buNone/>
            </a:pPr>
            <a:endParaRPr lang="en-US" sz="2400" dirty="0">
              <a:solidFill>
                <a:srgbClr val="1F497D"/>
              </a:solidFill>
            </a:endParaRPr>
          </a:p>
          <a:p>
            <a:pPr marL="342900" lvl="1" indent="-342900">
              <a:spcAft>
                <a:spcPts val="600"/>
              </a:spcAft>
              <a:buClr>
                <a:schemeClr val="accent1"/>
              </a:buClr>
              <a:buSzPct val="85000"/>
            </a:pPr>
            <a:r>
              <a:rPr lang="en-US" sz="2400" b="1" dirty="0">
                <a:solidFill>
                  <a:srgbClr val="1F497D"/>
                </a:solidFill>
              </a:rPr>
              <a:t>Signature Page(s). </a:t>
            </a:r>
          </a:p>
          <a:p>
            <a:pPr marL="617220" lvl="2" indent="-342900">
              <a:spcAft>
                <a:spcPts val="600"/>
              </a:spcAft>
              <a:buClr>
                <a:schemeClr val="accent1"/>
              </a:buClr>
              <a:buSzPct val="85000"/>
            </a:pPr>
            <a:r>
              <a:rPr lang="en-US" sz="2200" dirty="0">
                <a:solidFill>
                  <a:srgbClr val="1F497D"/>
                </a:solidFill>
              </a:rPr>
              <a:t>Signatures of any </a:t>
            </a:r>
            <a:r>
              <a:rPr lang="en-US" sz="2200" b="1" dirty="0">
                <a:solidFill>
                  <a:srgbClr val="1F497D"/>
                </a:solidFill>
              </a:rPr>
              <a:t>named co-investigators</a:t>
            </a:r>
            <a:r>
              <a:rPr lang="en-US" sz="2200" dirty="0">
                <a:solidFill>
                  <a:srgbClr val="1F497D"/>
                </a:solidFill>
              </a:rPr>
              <a:t> or </a:t>
            </a:r>
            <a:r>
              <a:rPr lang="en-US" sz="2200" b="1" dirty="0">
                <a:solidFill>
                  <a:srgbClr val="1F497D"/>
                </a:solidFill>
              </a:rPr>
              <a:t>named faculty </a:t>
            </a:r>
            <a:r>
              <a:rPr lang="en-US" sz="2200" dirty="0">
                <a:solidFill>
                  <a:srgbClr val="1F497D"/>
                </a:solidFill>
              </a:rPr>
              <a:t>at UM or at any collaborating institutions mentioned in proposal.</a:t>
            </a:r>
          </a:p>
          <a:p>
            <a:pPr marL="617220" lvl="2" indent="-342900">
              <a:spcAft>
                <a:spcPts val="600"/>
              </a:spcAft>
              <a:buClr>
                <a:schemeClr val="accent1"/>
              </a:buClr>
              <a:buSzPct val="85000"/>
            </a:pPr>
            <a:r>
              <a:rPr lang="en-US" sz="2200" dirty="0">
                <a:solidFill>
                  <a:srgbClr val="1F497D"/>
                </a:solidFill>
              </a:rPr>
              <a:t>These can be on separate pages, all on one page, or combination. </a:t>
            </a:r>
          </a:p>
          <a:p>
            <a:pPr marL="617220" lvl="2" indent="-342900">
              <a:spcAft>
                <a:spcPts val="600"/>
              </a:spcAft>
              <a:buClr>
                <a:schemeClr val="accent1"/>
              </a:buClr>
              <a:buSzPct val="85000"/>
            </a:pPr>
            <a:r>
              <a:rPr lang="en-US" sz="2200" dirty="0">
                <a:solidFill>
                  <a:srgbClr val="1F497D"/>
                </a:solidFill>
              </a:rPr>
              <a:t>The signed page(s) should affirm that the signatories are </a:t>
            </a:r>
            <a:r>
              <a:rPr lang="en-US" sz="2200" b="1" dirty="0">
                <a:solidFill>
                  <a:srgbClr val="1F497D"/>
                </a:solidFill>
              </a:rPr>
              <a:t>aware of this pre-proposal</a:t>
            </a:r>
            <a:r>
              <a:rPr lang="en-US" sz="2200" dirty="0">
                <a:solidFill>
                  <a:srgbClr val="1F497D"/>
                </a:solidFill>
              </a:rPr>
              <a:t>, and </a:t>
            </a:r>
            <a:r>
              <a:rPr lang="en-US" sz="2200" b="1" dirty="0">
                <a:solidFill>
                  <a:srgbClr val="1F497D"/>
                </a:solidFill>
              </a:rPr>
              <a:t>intend to collaborate on the full proposal</a:t>
            </a:r>
            <a:r>
              <a:rPr lang="en-US" sz="2200" dirty="0">
                <a:solidFill>
                  <a:srgbClr val="1F497D"/>
                </a:solidFill>
              </a:rPr>
              <a:t> if this ideas/pre-proposal is selected to move forward as UM’s sole proposal. </a:t>
            </a:r>
          </a:p>
          <a:p>
            <a:pPr marL="617220" lvl="2" indent="-342900">
              <a:spcAft>
                <a:spcPts val="600"/>
              </a:spcAft>
              <a:buClr>
                <a:schemeClr val="accent1"/>
              </a:buClr>
              <a:buSzPct val="85000"/>
            </a:pPr>
            <a:r>
              <a:rPr lang="en-US" sz="2200" dirty="0">
                <a:solidFill>
                  <a:srgbClr val="1F497D"/>
                </a:solidFill>
              </a:rPr>
              <a:t>NOTE: You can always add additional faculty/personnel later if internally selected.</a:t>
            </a:r>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1109812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Proposals</a:t>
            </a:r>
          </a:p>
        </p:txBody>
      </p:sp>
      <p:sp>
        <p:nvSpPr>
          <p:cNvPr id="6" name="Content Placeholder 2"/>
          <p:cNvSpPr>
            <a:spLocks noGrp="1"/>
          </p:cNvSpPr>
          <p:nvPr>
            <p:ph sz="quarter" idx="1"/>
          </p:nvPr>
        </p:nvSpPr>
        <p:spPr>
          <a:xfrm>
            <a:off x="568036" y="1112733"/>
            <a:ext cx="8890975" cy="5628218"/>
          </a:xfrm>
        </p:spPr>
        <p:txBody>
          <a:bodyPr>
            <a:noAutofit/>
          </a:bodyPr>
          <a:lstStyle/>
          <a:p>
            <a:pPr marL="0" lvl="1" indent="0">
              <a:spcAft>
                <a:spcPts val="600"/>
              </a:spcAft>
              <a:buClr>
                <a:schemeClr val="accent1"/>
              </a:buClr>
              <a:buSzPct val="85000"/>
              <a:buNone/>
            </a:pPr>
            <a:endParaRPr lang="en-US" sz="2400" dirty="0">
              <a:solidFill>
                <a:srgbClr val="1F497D"/>
              </a:solidFill>
            </a:endParaRPr>
          </a:p>
          <a:p>
            <a:pPr marL="342900" lvl="1" indent="-342900">
              <a:spcAft>
                <a:spcPts val="600"/>
              </a:spcAft>
              <a:buClr>
                <a:schemeClr val="accent1"/>
              </a:buClr>
              <a:buSzPct val="85000"/>
            </a:pPr>
            <a:r>
              <a:rPr lang="en-US" sz="2400" b="1" dirty="0">
                <a:solidFill>
                  <a:srgbClr val="1F497D"/>
                </a:solidFill>
              </a:rPr>
              <a:t>Submission</a:t>
            </a:r>
          </a:p>
          <a:p>
            <a:pPr marL="617220" lvl="2" indent="-342900">
              <a:spcAft>
                <a:spcPts val="600"/>
              </a:spcAft>
              <a:buClr>
                <a:schemeClr val="accent1"/>
              </a:buClr>
              <a:buSzPct val="85000"/>
            </a:pPr>
            <a:r>
              <a:rPr lang="en-US" sz="2200" dirty="0">
                <a:solidFill>
                  <a:srgbClr val="1F497D"/>
                </a:solidFill>
              </a:rPr>
              <a:t>Combine all docs into one PDF</a:t>
            </a:r>
          </a:p>
          <a:p>
            <a:pPr marL="617220" lvl="2" indent="-342900">
              <a:spcAft>
                <a:spcPts val="600"/>
              </a:spcAft>
              <a:buClr>
                <a:schemeClr val="accent1"/>
              </a:buClr>
              <a:buSzPct val="85000"/>
            </a:pPr>
            <a:r>
              <a:rPr lang="en-US" sz="2200" dirty="0">
                <a:solidFill>
                  <a:srgbClr val="1F497D"/>
                </a:solidFill>
              </a:rPr>
              <a:t>Submit via </a:t>
            </a:r>
            <a:r>
              <a:rPr lang="en-US" sz="2200" dirty="0" err="1">
                <a:solidFill>
                  <a:srgbClr val="1F497D"/>
                </a:solidFill>
              </a:rPr>
              <a:t>InfoReady</a:t>
            </a:r>
            <a:r>
              <a:rPr lang="en-US" sz="2200" dirty="0">
                <a:solidFill>
                  <a:srgbClr val="1F497D"/>
                </a:solidFill>
              </a:rPr>
              <a:t> Review Portal</a:t>
            </a:r>
          </a:p>
          <a:p>
            <a:pPr marL="617220" lvl="2" indent="-342900">
              <a:spcAft>
                <a:spcPts val="600"/>
              </a:spcAft>
              <a:buClr>
                <a:schemeClr val="accent1"/>
              </a:buClr>
              <a:buSzPct val="85000"/>
            </a:pPr>
            <a:r>
              <a:rPr lang="en-US" sz="2200" dirty="0">
                <a:solidFill>
                  <a:srgbClr val="1F497D"/>
                </a:solidFill>
                <a:hlinkClick r:id="rId3"/>
              </a:rPr>
              <a:t>http://research.olemiss.edu/InfoReady</a:t>
            </a:r>
            <a:endParaRPr lang="en-US" sz="2200" dirty="0">
              <a:solidFill>
                <a:srgbClr val="1F497D"/>
              </a:solidFill>
            </a:endParaRPr>
          </a:p>
          <a:p>
            <a:pPr marL="617220" lvl="2" indent="-342900">
              <a:spcAft>
                <a:spcPts val="600"/>
              </a:spcAft>
              <a:buClr>
                <a:schemeClr val="accent1"/>
              </a:buClr>
              <a:buSzPct val="85000"/>
            </a:pPr>
            <a:endParaRPr lang="en-US" sz="2200" dirty="0">
              <a:solidFill>
                <a:srgbClr val="1F497D"/>
              </a:solidFill>
            </a:endParaRPr>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104716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Proposals</a:t>
            </a:r>
          </a:p>
        </p:txBody>
      </p:sp>
      <p:sp>
        <p:nvSpPr>
          <p:cNvPr id="4" name="Content Placeholder 3">
            <a:extLst>
              <a:ext uri="{FF2B5EF4-FFF2-40B4-BE49-F238E27FC236}">
                <a16:creationId xmlns:a16="http://schemas.microsoft.com/office/drawing/2014/main" id="{0B4F9E54-6C33-B94B-A4AD-C8F8959ECE97}"/>
              </a:ext>
            </a:extLst>
          </p:cNvPr>
          <p:cNvSpPr>
            <a:spLocks noGrp="1"/>
          </p:cNvSpPr>
          <p:nvPr>
            <p:ph sz="quarter" idx="1"/>
          </p:nvPr>
        </p:nvSpPr>
        <p:spPr/>
        <p:txBody>
          <a:bodyPr/>
          <a:lstStyle/>
          <a:p>
            <a:endParaRPr lang="en-US"/>
          </a:p>
        </p:txBody>
      </p:sp>
      <p:pic>
        <p:nvPicPr>
          <p:cNvPr id="5" name="Picture 4">
            <a:extLst>
              <a:ext uri="{FF2B5EF4-FFF2-40B4-BE49-F238E27FC236}">
                <a16:creationId xmlns:a16="http://schemas.microsoft.com/office/drawing/2014/main" id="{A97A98C9-2387-B544-9054-726FB4B4546A}"/>
              </a:ext>
            </a:extLst>
          </p:cNvPr>
          <p:cNvPicPr>
            <a:picLocks noChangeAspect="1"/>
          </p:cNvPicPr>
          <p:nvPr/>
        </p:nvPicPr>
        <p:blipFill>
          <a:blip r:embed="rId3"/>
          <a:stretch>
            <a:fillRect/>
          </a:stretch>
        </p:blipFill>
        <p:spPr>
          <a:xfrm>
            <a:off x="252350" y="0"/>
            <a:ext cx="8639299" cy="6858000"/>
          </a:xfrm>
          <a:prstGeom prst="rect">
            <a:avLst/>
          </a:prstGeom>
          <a:noFill/>
          <a:ln w="28575">
            <a:solidFill>
              <a:srgbClr val="C00000"/>
            </a:solidFill>
          </a:ln>
        </p:spPr>
      </p:pic>
      <p:sp>
        <p:nvSpPr>
          <p:cNvPr id="7" name="Rectangle 6">
            <a:extLst>
              <a:ext uri="{FF2B5EF4-FFF2-40B4-BE49-F238E27FC236}">
                <a16:creationId xmlns:a16="http://schemas.microsoft.com/office/drawing/2014/main" id="{BE6B34FF-7C3B-1148-8AEF-1F40C114EA09}"/>
              </a:ext>
            </a:extLst>
          </p:cNvPr>
          <p:cNvSpPr/>
          <p:nvPr/>
        </p:nvSpPr>
        <p:spPr>
          <a:xfrm>
            <a:off x="301752" y="4156364"/>
            <a:ext cx="8503920" cy="678872"/>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07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Internal Review</a:t>
            </a:r>
          </a:p>
        </p:txBody>
      </p:sp>
      <p:sp>
        <p:nvSpPr>
          <p:cNvPr id="6" name="Content Placeholder 2"/>
          <p:cNvSpPr>
            <a:spLocks noGrp="1"/>
          </p:cNvSpPr>
          <p:nvPr>
            <p:ph sz="quarter" idx="1"/>
          </p:nvPr>
        </p:nvSpPr>
        <p:spPr>
          <a:xfrm>
            <a:off x="498763" y="1229782"/>
            <a:ext cx="8146473" cy="5628218"/>
          </a:xfrm>
        </p:spPr>
        <p:txBody>
          <a:bodyPr>
            <a:noAutofit/>
          </a:bodyPr>
          <a:lstStyle/>
          <a:p>
            <a:pPr marL="0" lvl="1" indent="0">
              <a:spcAft>
                <a:spcPts val="600"/>
              </a:spcAft>
              <a:buClr>
                <a:schemeClr val="accent1"/>
              </a:buClr>
              <a:buSzPct val="85000"/>
              <a:buNone/>
            </a:pPr>
            <a:endParaRPr lang="en-US" sz="2400" dirty="0">
              <a:solidFill>
                <a:srgbClr val="1F497D"/>
              </a:solidFill>
            </a:endParaRPr>
          </a:p>
          <a:p>
            <a:pPr marL="342900" lvl="1" indent="-342900">
              <a:spcAft>
                <a:spcPts val="600"/>
              </a:spcAft>
              <a:buClr>
                <a:schemeClr val="accent1"/>
              </a:buClr>
              <a:buSzPct val="85000"/>
            </a:pPr>
            <a:r>
              <a:rPr lang="en-US" sz="2400" b="1" dirty="0">
                <a:solidFill>
                  <a:srgbClr val="1F497D"/>
                </a:solidFill>
              </a:rPr>
              <a:t>ORSP will coordinate individual and/or panel reviews by some combination of:</a:t>
            </a:r>
          </a:p>
          <a:p>
            <a:pPr marL="617220" lvl="2" indent="-342900">
              <a:spcAft>
                <a:spcPts val="600"/>
              </a:spcAft>
              <a:buClr>
                <a:schemeClr val="accent1"/>
              </a:buClr>
              <a:buSzPct val="85000"/>
            </a:pPr>
            <a:r>
              <a:rPr lang="en-US" sz="2200" dirty="0">
                <a:solidFill>
                  <a:srgbClr val="1F497D"/>
                </a:solidFill>
              </a:rPr>
              <a:t>Internal (UM) Reviewers</a:t>
            </a:r>
          </a:p>
          <a:p>
            <a:pPr marL="891540" lvl="3" indent="-342900">
              <a:spcAft>
                <a:spcPts val="600"/>
              </a:spcAft>
              <a:buClr>
                <a:schemeClr val="accent1"/>
              </a:buClr>
              <a:buSzPct val="85000"/>
            </a:pPr>
            <a:r>
              <a:rPr lang="en-US" sz="2200" dirty="0">
                <a:solidFill>
                  <a:srgbClr val="1F497D"/>
                </a:solidFill>
              </a:rPr>
              <a:t>Nominated by Deans or ADRS</a:t>
            </a:r>
          </a:p>
          <a:p>
            <a:pPr marL="617220" lvl="2" indent="-342900">
              <a:spcAft>
                <a:spcPts val="600"/>
              </a:spcAft>
              <a:buClr>
                <a:schemeClr val="accent1"/>
              </a:buClr>
              <a:buSzPct val="85000"/>
            </a:pPr>
            <a:r>
              <a:rPr lang="en-US" sz="2200" dirty="0">
                <a:solidFill>
                  <a:srgbClr val="1F497D"/>
                </a:solidFill>
              </a:rPr>
              <a:t>External (non-UM) Reviewers</a:t>
            </a:r>
          </a:p>
          <a:p>
            <a:pPr marL="891540" lvl="3" indent="-342900">
              <a:spcAft>
                <a:spcPts val="600"/>
              </a:spcAft>
              <a:buClr>
                <a:schemeClr val="accent1"/>
              </a:buClr>
              <a:buSzPct val="85000"/>
            </a:pPr>
            <a:r>
              <a:rPr lang="en-US" sz="2200" dirty="0">
                <a:solidFill>
                  <a:srgbClr val="1F497D"/>
                </a:solidFill>
              </a:rPr>
              <a:t>Within TIG</a:t>
            </a:r>
          </a:p>
          <a:p>
            <a:pPr marL="342900" lvl="1" indent="-342900">
              <a:spcAft>
                <a:spcPts val="600"/>
              </a:spcAft>
              <a:buClr>
                <a:schemeClr val="accent1"/>
              </a:buClr>
              <a:buSzPct val="85000"/>
            </a:pPr>
            <a:r>
              <a:rPr lang="en-US" sz="2400" b="1" dirty="0">
                <a:solidFill>
                  <a:srgbClr val="1F497D"/>
                </a:solidFill>
              </a:rPr>
              <a:t>Goal is to choose the project with the best chance of being competitive in NIH competition</a:t>
            </a:r>
          </a:p>
          <a:p>
            <a:pPr marL="342900" lvl="1" indent="-342900">
              <a:spcAft>
                <a:spcPts val="600"/>
              </a:spcAft>
              <a:buClr>
                <a:schemeClr val="accent1"/>
              </a:buClr>
              <a:buSzPct val="85000"/>
            </a:pPr>
            <a:r>
              <a:rPr lang="en-US" sz="2400" b="1" dirty="0">
                <a:solidFill>
                  <a:srgbClr val="1F497D"/>
                </a:solidFill>
              </a:rPr>
              <a:t>Reviewers will consider the same 5 Scored Review Criteria that NIH uses</a:t>
            </a:r>
          </a:p>
          <a:p>
            <a:pPr marL="342900" lvl="1" indent="-342900">
              <a:spcAft>
                <a:spcPts val="600"/>
              </a:spcAft>
              <a:buClr>
                <a:schemeClr val="accent1"/>
              </a:buClr>
              <a:buSzPct val="85000"/>
            </a:pPr>
            <a:r>
              <a:rPr lang="en-US" sz="2400" b="1" dirty="0">
                <a:solidFill>
                  <a:srgbClr val="1F497D"/>
                </a:solidFill>
              </a:rPr>
              <a:t>Feedback provided to both winners and losers</a:t>
            </a:r>
            <a:endParaRPr lang="en-US" sz="2200" dirty="0">
              <a:solidFill>
                <a:srgbClr val="1F497D"/>
              </a:solidFill>
            </a:endParaRPr>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52937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TIG Enhanced Review</a:t>
            </a:r>
          </a:p>
        </p:txBody>
      </p:sp>
      <p:sp>
        <p:nvSpPr>
          <p:cNvPr id="6" name="Content Placeholder 2"/>
          <p:cNvSpPr>
            <a:spLocks noGrp="1"/>
          </p:cNvSpPr>
          <p:nvPr>
            <p:ph sz="quarter" idx="1"/>
          </p:nvPr>
        </p:nvSpPr>
        <p:spPr>
          <a:xfrm>
            <a:off x="498763" y="1229782"/>
            <a:ext cx="8146473" cy="5628218"/>
          </a:xfrm>
        </p:spPr>
        <p:txBody>
          <a:bodyPr>
            <a:noAutofit/>
          </a:bodyPr>
          <a:lstStyle/>
          <a:p>
            <a:pPr marL="0" lvl="1" indent="0">
              <a:spcAft>
                <a:spcPts val="600"/>
              </a:spcAft>
              <a:buClr>
                <a:schemeClr val="accent1"/>
              </a:buClr>
              <a:buSzPct val="85000"/>
              <a:buNone/>
            </a:pPr>
            <a:endParaRPr lang="en-US" sz="2400" dirty="0">
              <a:solidFill>
                <a:srgbClr val="1F497D"/>
              </a:solidFill>
            </a:endParaRPr>
          </a:p>
          <a:p>
            <a:pPr marL="342900" lvl="1" indent="-342900">
              <a:spcAft>
                <a:spcPts val="600"/>
              </a:spcAft>
              <a:buClr>
                <a:schemeClr val="accent1"/>
              </a:buClr>
              <a:buSzPct val="85000"/>
            </a:pPr>
            <a:r>
              <a:rPr lang="en-US" sz="2400" b="1" dirty="0">
                <a:solidFill>
                  <a:srgbClr val="1F497D"/>
                </a:solidFill>
              </a:rPr>
              <a:t>TIG proposal consulting services will be made available to winning internal team</a:t>
            </a:r>
          </a:p>
          <a:p>
            <a:pPr marL="617220" lvl="2" indent="-342900">
              <a:spcAft>
                <a:spcPts val="600"/>
              </a:spcAft>
              <a:buClr>
                <a:schemeClr val="accent1"/>
              </a:buClr>
              <a:buSzPct val="85000"/>
            </a:pPr>
            <a:r>
              <a:rPr lang="en-US" sz="2400" dirty="0">
                <a:solidFill>
                  <a:srgbClr val="1F497D"/>
                </a:solidFill>
              </a:rPr>
              <a:t>Telephone discussion of internal ideas/strategies</a:t>
            </a:r>
          </a:p>
          <a:p>
            <a:pPr marL="617220" lvl="2" indent="-342900">
              <a:spcAft>
                <a:spcPts val="600"/>
              </a:spcAft>
              <a:buClr>
                <a:schemeClr val="accent1"/>
              </a:buClr>
              <a:buSzPct val="85000"/>
            </a:pPr>
            <a:r>
              <a:rPr lang="en-US" sz="2400" dirty="0">
                <a:solidFill>
                  <a:srgbClr val="1F497D"/>
                </a:solidFill>
              </a:rPr>
              <a:t>At least 2 iterative reviews of narrative drafts</a:t>
            </a:r>
          </a:p>
          <a:p>
            <a:pPr marL="891540" lvl="3" indent="-342900">
              <a:spcAft>
                <a:spcPts val="600"/>
              </a:spcAft>
              <a:buClr>
                <a:schemeClr val="accent1"/>
              </a:buClr>
              <a:buSzPct val="85000"/>
            </a:pPr>
            <a:r>
              <a:rPr lang="en-US" sz="2400" dirty="0">
                <a:solidFill>
                  <a:srgbClr val="1F497D"/>
                </a:solidFill>
              </a:rPr>
              <a:t>Grantsmanship reviews (2 iterations)</a:t>
            </a:r>
          </a:p>
          <a:p>
            <a:pPr marL="891540" lvl="3" indent="-342900">
              <a:spcAft>
                <a:spcPts val="600"/>
              </a:spcAft>
              <a:buClr>
                <a:schemeClr val="accent1"/>
              </a:buClr>
              <a:buSzPct val="85000"/>
            </a:pPr>
            <a:r>
              <a:rPr lang="en-US" sz="2400" dirty="0">
                <a:solidFill>
                  <a:srgbClr val="1F497D"/>
                </a:solidFill>
              </a:rPr>
              <a:t>Disciplinary review (1 iteration)</a:t>
            </a:r>
          </a:p>
          <a:p>
            <a:pPr marL="891540" lvl="3" indent="-342900">
              <a:spcAft>
                <a:spcPts val="600"/>
              </a:spcAft>
              <a:buClr>
                <a:schemeClr val="accent1"/>
              </a:buClr>
              <a:buSzPct val="85000"/>
            </a:pPr>
            <a:r>
              <a:rPr lang="en-US" sz="2400" dirty="0">
                <a:solidFill>
                  <a:srgbClr val="1F497D"/>
                </a:solidFill>
              </a:rPr>
              <a:t>$6,000 cost to be split 3 ways:</a:t>
            </a:r>
          </a:p>
          <a:p>
            <a:pPr marL="1165860" lvl="4" indent="-342900">
              <a:spcAft>
                <a:spcPts val="600"/>
              </a:spcAft>
              <a:buClr>
                <a:schemeClr val="accent1"/>
              </a:buClr>
              <a:buSzPct val="85000"/>
            </a:pPr>
            <a:r>
              <a:rPr lang="en-US" sz="2200" dirty="0">
                <a:solidFill>
                  <a:srgbClr val="1F497D"/>
                </a:solidFill>
              </a:rPr>
              <a:t>Dean(s): 1/3, or $2,000</a:t>
            </a:r>
          </a:p>
          <a:p>
            <a:pPr marL="1165860" lvl="4" indent="-342900">
              <a:spcAft>
                <a:spcPts val="600"/>
              </a:spcAft>
              <a:buClr>
                <a:schemeClr val="accent1"/>
              </a:buClr>
              <a:buSzPct val="85000"/>
            </a:pPr>
            <a:r>
              <a:rPr lang="en-US" sz="2200" dirty="0">
                <a:solidFill>
                  <a:srgbClr val="1F497D"/>
                </a:solidFill>
              </a:rPr>
              <a:t>Chair(s): 1/3, or $2,000</a:t>
            </a:r>
          </a:p>
          <a:p>
            <a:pPr marL="1165860" lvl="4" indent="-342900">
              <a:spcAft>
                <a:spcPts val="600"/>
              </a:spcAft>
              <a:buClr>
                <a:schemeClr val="accent1"/>
              </a:buClr>
              <a:buSzPct val="85000"/>
            </a:pPr>
            <a:r>
              <a:rPr lang="en-US" sz="2200" dirty="0">
                <a:solidFill>
                  <a:srgbClr val="1F497D"/>
                </a:solidFill>
              </a:rPr>
              <a:t>ORSP: 1/3, or $2,000</a:t>
            </a:r>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71609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b="1" dirty="0"/>
              <a:t>Brief</a:t>
            </a:r>
            <a:r>
              <a:rPr lang="en-US" dirty="0"/>
              <a:t> Introductions</a:t>
            </a:r>
          </a:p>
        </p:txBody>
      </p:sp>
      <p:sp>
        <p:nvSpPr>
          <p:cNvPr id="6" name="Content Placeholder 2"/>
          <p:cNvSpPr>
            <a:spLocks noGrp="1"/>
          </p:cNvSpPr>
          <p:nvPr>
            <p:ph sz="quarter" idx="1"/>
          </p:nvPr>
        </p:nvSpPr>
        <p:spPr>
          <a:xfrm>
            <a:off x="624334" y="1572055"/>
            <a:ext cx="7432548" cy="5285945"/>
          </a:xfrm>
        </p:spPr>
        <p:txBody>
          <a:bodyPr>
            <a:noAutofit/>
          </a:bodyPr>
          <a:lstStyle/>
          <a:p>
            <a:pPr marL="342900" lvl="1" indent="-342900">
              <a:spcAft>
                <a:spcPts val="600"/>
              </a:spcAft>
              <a:buClr>
                <a:schemeClr val="accent1"/>
              </a:buClr>
              <a:buSzPct val="85000"/>
            </a:pPr>
            <a:r>
              <a:rPr lang="en-US" dirty="0">
                <a:solidFill>
                  <a:srgbClr val="1F497D"/>
                </a:solidFill>
              </a:rPr>
              <a:t>Attendees:</a:t>
            </a:r>
          </a:p>
          <a:p>
            <a:pPr marL="617220" lvl="2" indent="-342900">
              <a:spcAft>
                <a:spcPts val="600"/>
              </a:spcAft>
              <a:buClr>
                <a:schemeClr val="accent1"/>
              </a:buClr>
              <a:buSzPct val="85000"/>
            </a:pPr>
            <a:r>
              <a:rPr lang="en-US" sz="1800" dirty="0">
                <a:solidFill>
                  <a:srgbClr val="1F497D"/>
                </a:solidFill>
              </a:rPr>
              <a:t>Name, Title, and Department</a:t>
            </a:r>
          </a:p>
          <a:p>
            <a:pPr marL="617220" lvl="2" indent="-342900">
              <a:spcAft>
                <a:spcPts val="600"/>
              </a:spcAft>
              <a:buClr>
                <a:schemeClr val="accent1"/>
              </a:buClr>
              <a:buSzPct val="85000"/>
            </a:pPr>
            <a:r>
              <a:rPr lang="en-US" sz="1800" dirty="0">
                <a:solidFill>
                  <a:srgbClr val="1F497D"/>
                </a:solidFill>
              </a:rPr>
              <a:t>Prospective Role on an NIH R25 Proposal:</a:t>
            </a:r>
          </a:p>
          <a:p>
            <a:pPr marL="891540" lvl="3" indent="-342900">
              <a:spcAft>
                <a:spcPts val="600"/>
              </a:spcAft>
              <a:buClr>
                <a:schemeClr val="accent1"/>
              </a:buClr>
              <a:buSzPct val="85000"/>
            </a:pPr>
            <a:r>
              <a:rPr lang="en-US" sz="1800" dirty="0">
                <a:solidFill>
                  <a:srgbClr val="1F497D"/>
                </a:solidFill>
              </a:rPr>
              <a:t>Proposer?</a:t>
            </a:r>
          </a:p>
          <a:p>
            <a:pPr marL="891540" lvl="3" indent="-342900">
              <a:spcAft>
                <a:spcPts val="600"/>
              </a:spcAft>
              <a:buClr>
                <a:schemeClr val="accent1"/>
              </a:buClr>
              <a:buSzPct val="85000"/>
            </a:pPr>
            <a:r>
              <a:rPr lang="en-US" sz="1800" dirty="0">
                <a:solidFill>
                  <a:srgbClr val="1F497D"/>
                </a:solidFill>
              </a:rPr>
              <a:t>Collaborator?</a:t>
            </a:r>
          </a:p>
          <a:p>
            <a:pPr marL="891540" lvl="3" indent="-342900">
              <a:spcAft>
                <a:spcPts val="600"/>
              </a:spcAft>
              <a:buClr>
                <a:schemeClr val="accent1"/>
              </a:buClr>
              <a:buSzPct val="85000"/>
            </a:pPr>
            <a:r>
              <a:rPr lang="en-US" sz="1800" dirty="0">
                <a:solidFill>
                  <a:srgbClr val="1F497D"/>
                </a:solidFill>
              </a:rPr>
              <a:t>Supporter?</a:t>
            </a:r>
          </a:p>
          <a:p>
            <a:pPr marL="617220" lvl="2" indent="-342900">
              <a:spcAft>
                <a:spcPts val="600"/>
              </a:spcAft>
              <a:buClr>
                <a:schemeClr val="accent1"/>
              </a:buClr>
              <a:buSzPct val="85000"/>
            </a:pPr>
            <a:r>
              <a:rPr lang="en-US" sz="1800" dirty="0">
                <a:solidFill>
                  <a:srgbClr val="1F497D"/>
                </a:solidFill>
              </a:rPr>
              <a:t>Any prior NIH SEPA R25 Experience?</a:t>
            </a:r>
          </a:p>
          <a:p>
            <a:pPr marL="617220" lvl="2" indent="-342900">
              <a:spcAft>
                <a:spcPts val="600"/>
              </a:spcAft>
              <a:buClr>
                <a:schemeClr val="accent1"/>
              </a:buClr>
              <a:buSzPct val="85000"/>
            </a:pPr>
            <a:endParaRPr lang="en-US" sz="1800" dirty="0">
              <a:solidFill>
                <a:srgbClr val="1F497D"/>
              </a:solidFill>
            </a:endParaRPr>
          </a:p>
        </p:txBody>
      </p:sp>
    </p:spTree>
    <p:extLst>
      <p:ext uri="{BB962C8B-B14F-4D97-AF65-F5344CB8AC3E}">
        <p14:creationId xmlns:p14="http://schemas.microsoft.com/office/powerpoint/2010/main" val="74263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Links</a:t>
            </a:r>
          </a:p>
        </p:txBody>
      </p:sp>
      <p:sp>
        <p:nvSpPr>
          <p:cNvPr id="6" name="Content Placeholder 2"/>
          <p:cNvSpPr>
            <a:spLocks noGrp="1"/>
          </p:cNvSpPr>
          <p:nvPr>
            <p:ph sz="quarter" idx="1"/>
          </p:nvPr>
        </p:nvSpPr>
        <p:spPr>
          <a:xfrm>
            <a:off x="382822" y="1817127"/>
            <a:ext cx="8378356" cy="5214769"/>
          </a:xfrm>
        </p:spPr>
        <p:txBody>
          <a:bodyPr>
            <a:noAutofit/>
          </a:bodyPr>
          <a:lstStyle/>
          <a:p>
            <a:pPr>
              <a:lnSpc>
                <a:spcPct val="90000"/>
              </a:lnSpc>
              <a:spcAft>
                <a:spcPts val="1200"/>
              </a:spcAft>
            </a:pPr>
            <a:r>
              <a:rPr lang="en-US" sz="2000" dirty="0"/>
              <a:t>FOA: </a:t>
            </a:r>
            <a:r>
              <a:rPr lang="en-US" sz="2000" dirty="0">
                <a:hlinkClick r:id="rId3"/>
              </a:rPr>
              <a:t>https://grants.nih.gov/grants/guide/pa-files/PAR-17-339.html</a:t>
            </a:r>
            <a:endParaRPr lang="en-US" sz="2000" dirty="0"/>
          </a:p>
          <a:p>
            <a:pPr>
              <a:lnSpc>
                <a:spcPct val="90000"/>
              </a:lnSpc>
              <a:spcAft>
                <a:spcPts val="1200"/>
              </a:spcAft>
            </a:pPr>
            <a:r>
              <a:rPr lang="en-US" sz="2000" dirty="0"/>
              <a:t>SF424 (R&amp;R) Application Guide:</a:t>
            </a:r>
            <a:br>
              <a:rPr lang="en-US" sz="2000" dirty="0"/>
            </a:br>
            <a:r>
              <a:rPr lang="en-US" sz="2000" dirty="0"/>
              <a:t> </a:t>
            </a:r>
            <a:r>
              <a:rPr lang="en-US" sz="2000" dirty="0">
                <a:hlinkClick r:id="rId4"/>
              </a:rPr>
              <a:t>https://grants.nih.gov/grants/how-to-apply-application-guide.html</a:t>
            </a:r>
          </a:p>
          <a:p>
            <a:pPr>
              <a:lnSpc>
                <a:spcPct val="90000"/>
              </a:lnSpc>
              <a:spcAft>
                <a:spcPts val="1200"/>
              </a:spcAft>
            </a:pPr>
            <a:r>
              <a:rPr lang="en-US" sz="1800" dirty="0"/>
              <a:t>NIH Guide for Grants and Contracts: </a:t>
            </a:r>
            <a:r>
              <a:rPr lang="en-US" sz="1800" dirty="0">
                <a:hlinkClick r:id="rId5"/>
              </a:rPr>
              <a:t>https://grants.nih.gov/funding/index.htm</a:t>
            </a:r>
            <a:endParaRPr lang="en-US" sz="1800" dirty="0"/>
          </a:p>
          <a:p>
            <a:pPr>
              <a:lnSpc>
                <a:spcPct val="90000"/>
              </a:lnSpc>
              <a:spcAft>
                <a:spcPts val="1200"/>
              </a:spcAft>
            </a:pPr>
            <a:r>
              <a:rPr lang="en-US" sz="1800" dirty="0"/>
              <a:t>Information on current SEPA projects can be found at:</a:t>
            </a:r>
          </a:p>
          <a:p>
            <a:pPr lvl="1">
              <a:lnSpc>
                <a:spcPct val="90000"/>
              </a:lnSpc>
              <a:spcAft>
                <a:spcPts val="1200"/>
              </a:spcAft>
            </a:pPr>
            <a:r>
              <a:rPr lang="en-US" sz="1300" dirty="0"/>
              <a:t> </a:t>
            </a:r>
            <a:r>
              <a:rPr lang="en-US" sz="1600" dirty="0"/>
              <a:t>https://</a:t>
            </a:r>
            <a:r>
              <a:rPr lang="en-US" sz="1600" dirty="0" err="1"/>
              <a:t>www.nigms.nih.gov</a:t>
            </a:r>
            <a:r>
              <a:rPr lang="en-US" sz="1600" dirty="0"/>
              <a:t>/Research/</a:t>
            </a:r>
            <a:r>
              <a:rPr lang="en-US" sz="1600" dirty="0" err="1"/>
              <a:t>crcb</a:t>
            </a:r>
            <a:r>
              <a:rPr lang="en-US" sz="1600" dirty="0"/>
              <a:t>/</a:t>
            </a:r>
            <a:r>
              <a:rPr lang="en-US" sz="1600" dirty="0" err="1"/>
              <a:t>sepa</a:t>
            </a:r>
            <a:r>
              <a:rPr lang="en-US" sz="1600" dirty="0"/>
              <a:t>/Pages/</a:t>
            </a:r>
            <a:r>
              <a:rPr lang="en-US" sz="1600" dirty="0" err="1"/>
              <a:t>default.aspx</a:t>
            </a:r>
            <a:r>
              <a:rPr lang="en-US" sz="1600" dirty="0"/>
              <a:t>   AND</a:t>
            </a:r>
          </a:p>
          <a:p>
            <a:pPr lvl="1">
              <a:lnSpc>
                <a:spcPct val="90000"/>
              </a:lnSpc>
              <a:spcAft>
                <a:spcPts val="1200"/>
              </a:spcAft>
            </a:pPr>
            <a:r>
              <a:rPr lang="en-US" sz="1600" dirty="0"/>
              <a:t>http://</a:t>
            </a:r>
            <a:r>
              <a:rPr lang="en-US" sz="1600" dirty="0" err="1"/>
              <a:t>nihsepa.org</a:t>
            </a:r>
            <a:r>
              <a:rPr lang="en-US" sz="1600" dirty="0"/>
              <a:t> </a:t>
            </a:r>
          </a:p>
          <a:p>
            <a:pPr>
              <a:lnSpc>
                <a:spcPct val="90000"/>
              </a:lnSpc>
              <a:spcAft>
                <a:spcPts val="1200"/>
              </a:spcAft>
            </a:pPr>
            <a:r>
              <a:rPr lang="en-US" sz="2100" dirty="0"/>
              <a:t>Engaging Students in Research Experiences at UM:</a:t>
            </a:r>
            <a:br>
              <a:rPr lang="en-US" sz="2100" dirty="0"/>
            </a:br>
            <a:r>
              <a:rPr lang="en-US" sz="2100" dirty="0">
                <a:hlinkClick r:id="rId6"/>
              </a:rPr>
              <a:t>http://research.olemiss.edu/resources/students</a:t>
            </a:r>
            <a:endParaRPr lang="en-US" sz="2100" dirty="0"/>
          </a:p>
          <a:p>
            <a:pPr lvl="1">
              <a:lnSpc>
                <a:spcPct val="90000"/>
              </a:lnSpc>
              <a:spcAft>
                <a:spcPts val="1200"/>
              </a:spcAft>
            </a:pPr>
            <a:r>
              <a:rPr lang="en-US" sz="1600" dirty="0"/>
              <a:t>E-mail Jason Hale with questions</a:t>
            </a:r>
          </a:p>
          <a:p>
            <a:pPr>
              <a:lnSpc>
                <a:spcPct val="90000"/>
              </a:lnSpc>
              <a:spcAft>
                <a:spcPts val="12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937579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Center for Math &amp; Science Education</a:t>
            </a:r>
          </a:p>
        </p:txBody>
      </p:sp>
      <p:sp>
        <p:nvSpPr>
          <p:cNvPr id="6" name="Content Placeholder 2"/>
          <p:cNvSpPr>
            <a:spLocks noGrp="1"/>
          </p:cNvSpPr>
          <p:nvPr>
            <p:ph sz="quarter" idx="1"/>
          </p:nvPr>
        </p:nvSpPr>
        <p:spPr>
          <a:xfrm>
            <a:off x="506107" y="1789418"/>
            <a:ext cx="7432548" cy="4407027"/>
          </a:xfrm>
        </p:spPr>
        <p:txBody>
          <a:bodyPr>
            <a:noAutofit/>
          </a:bodyPr>
          <a:lstStyle/>
          <a:p>
            <a:pPr marL="342900" lvl="1" indent="-342900">
              <a:spcAft>
                <a:spcPts val="600"/>
              </a:spcAft>
              <a:buClr>
                <a:schemeClr val="accent1"/>
              </a:buClr>
              <a:buSzPct val="85000"/>
            </a:pPr>
            <a:endParaRPr lang="en-US" sz="1800" dirty="0"/>
          </a:p>
          <a:p>
            <a:pPr marL="0" indent="0">
              <a:spcAft>
                <a:spcPts val="600"/>
              </a:spcAft>
              <a:buNone/>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
        <p:nvSpPr>
          <p:cNvPr id="4" name="Content Placeholder 2">
            <a:extLst>
              <a:ext uri="{FF2B5EF4-FFF2-40B4-BE49-F238E27FC236}">
                <a16:creationId xmlns:a16="http://schemas.microsoft.com/office/drawing/2014/main" id="{C97F7AF9-EC9D-284D-A4CD-91D20491A6C4}"/>
              </a:ext>
            </a:extLst>
          </p:cNvPr>
          <p:cNvSpPr txBox="1">
            <a:spLocks/>
          </p:cNvSpPr>
          <p:nvPr/>
        </p:nvSpPr>
        <p:spPr>
          <a:xfrm>
            <a:off x="318654" y="4998218"/>
            <a:ext cx="8825346" cy="185978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lvl="1" indent="0" defTabSz="914400">
              <a:spcAft>
                <a:spcPts val="600"/>
              </a:spcAft>
              <a:buClr>
                <a:schemeClr val="accent1"/>
              </a:buClr>
              <a:buSzPct val="85000"/>
              <a:buFont typeface="Wingdings"/>
              <a:buNone/>
            </a:pPr>
            <a:endParaRPr lang="en-US" sz="2400" dirty="0">
              <a:solidFill>
                <a:srgbClr val="1F497D"/>
              </a:solidFill>
            </a:endParaRPr>
          </a:p>
          <a:p>
            <a:pPr marL="0" indent="0" defTabSz="914400">
              <a:lnSpc>
                <a:spcPct val="90000"/>
              </a:lnSpc>
              <a:spcAft>
                <a:spcPts val="1800"/>
              </a:spcAft>
              <a:buNone/>
            </a:pPr>
            <a:r>
              <a:rPr lang="en-US" sz="1800" dirty="0"/>
              <a:t>MISSION: To improve mathematics and science education in Mississippi by fostering interaction between academic and K-12 education communities, supporting the implementation of research-based methods in the classroom and promoting interest in science, technology, engineering and mathematics (STEM) fields.</a:t>
            </a:r>
          </a:p>
          <a:p>
            <a:pPr defTabSz="914400">
              <a:lnSpc>
                <a:spcPct val="90000"/>
              </a:lnSpc>
              <a:spcAft>
                <a:spcPts val="1200"/>
              </a:spcAft>
            </a:pPr>
            <a:endParaRPr lang="en-US" sz="1800" dirty="0"/>
          </a:p>
          <a:p>
            <a:pPr defTabSz="914400">
              <a:lnSpc>
                <a:spcPct val="90000"/>
              </a:lnSpc>
              <a:spcAft>
                <a:spcPts val="1200"/>
              </a:spcAft>
            </a:pPr>
            <a:endParaRPr lang="en-US" sz="1800" dirty="0"/>
          </a:p>
          <a:p>
            <a:pPr lvl="1" defTabSz="914400">
              <a:lnSpc>
                <a:spcPct val="90000"/>
              </a:lnSpc>
              <a:spcAft>
                <a:spcPts val="600"/>
              </a:spcAft>
            </a:pPr>
            <a:endParaRPr lang="en-US" sz="1800" dirty="0"/>
          </a:p>
        </p:txBody>
      </p:sp>
      <p:pic>
        <p:nvPicPr>
          <p:cNvPr id="3" name="Picture 2">
            <a:extLst>
              <a:ext uri="{FF2B5EF4-FFF2-40B4-BE49-F238E27FC236}">
                <a16:creationId xmlns:a16="http://schemas.microsoft.com/office/drawing/2014/main" id="{85B9043A-27BF-534A-AAE2-2771E3047AA2}"/>
              </a:ext>
            </a:extLst>
          </p:cNvPr>
          <p:cNvPicPr>
            <a:picLocks noChangeAspect="1"/>
          </p:cNvPicPr>
          <p:nvPr/>
        </p:nvPicPr>
        <p:blipFill>
          <a:blip r:embed="rId3"/>
          <a:stretch>
            <a:fillRect/>
          </a:stretch>
        </p:blipFill>
        <p:spPr>
          <a:xfrm>
            <a:off x="159327" y="6213"/>
            <a:ext cx="9144000" cy="5491415"/>
          </a:xfrm>
          <a:prstGeom prst="rect">
            <a:avLst/>
          </a:prstGeom>
        </p:spPr>
      </p:pic>
    </p:spTree>
    <p:extLst>
      <p:ext uri="{BB962C8B-B14F-4D97-AF65-F5344CB8AC3E}">
        <p14:creationId xmlns:p14="http://schemas.microsoft.com/office/powerpoint/2010/main" val="2474391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Center for Research Evaluation</a:t>
            </a:r>
          </a:p>
        </p:txBody>
      </p:sp>
      <p:sp>
        <p:nvSpPr>
          <p:cNvPr id="6" name="Content Placeholder 2"/>
          <p:cNvSpPr>
            <a:spLocks noGrp="1"/>
          </p:cNvSpPr>
          <p:nvPr>
            <p:ph sz="quarter" idx="1"/>
          </p:nvPr>
        </p:nvSpPr>
        <p:spPr>
          <a:xfrm>
            <a:off x="1101852" y="1955673"/>
            <a:ext cx="7432548" cy="4407027"/>
          </a:xfrm>
        </p:spPr>
        <p:txBody>
          <a:bodyPr>
            <a:noAutofit/>
          </a:bodyPr>
          <a:lstStyle/>
          <a:p>
            <a:pPr marL="342900" lvl="1" indent="-342900">
              <a:spcAft>
                <a:spcPts val="600"/>
              </a:spcAft>
              <a:buClr>
                <a:schemeClr val="accent1"/>
              </a:buClr>
              <a:buSzPct val="85000"/>
            </a:pPr>
            <a:endParaRPr lang="en-US" sz="1800" dirty="0"/>
          </a:p>
          <a:p>
            <a:pPr>
              <a:spcAft>
                <a:spcPts val="600"/>
              </a:spcAft>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pic>
        <p:nvPicPr>
          <p:cNvPr id="3" name="Picture 2">
            <a:extLst>
              <a:ext uri="{FF2B5EF4-FFF2-40B4-BE49-F238E27FC236}">
                <a16:creationId xmlns:a16="http://schemas.microsoft.com/office/drawing/2014/main" id="{E298319D-1BF9-7F4C-9534-954AC07A06EF}"/>
              </a:ext>
            </a:extLst>
          </p:cNvPr>
          <p:cNvPicPr>
            <a:picLocks noChangeAspect="1"/>
          </p:cNvPicPr>
          <p:nvPr/>
        </p:nvPicPr>
        <p:blipFill>
          <a:blip r:embed="rId3"/>
          <a:stretch>
            <a:fillRect/>
          </a:stretch>
        </p:blipFill>
        <p:spPr>
          <a:xfrm>
            <a:off x="-124690" y="1745466"/>
            <a:ext cx="9144000" cy="4827440"/>
          </a:xfrm>
          <a:prstGeom prst="rect">
            <a:avLst/>
          </a:prstGeom>
        </p:spPr>
      </p:pic>
    </p:spTree>
    <p:extLst>
      <p:ext uri="{BB962C8B-B14F-4D97-AF65-F5344CB8AC3E}">
        <p14:creationId xmlns:p14="http://schemas.microsoft.com/office/powerpoint/2010/main" val="117213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Outreach and Continuing Education</a:t>
            </a:r>
          </a:p>
        </p:txBody>
      </p:sp>
      <p:sp>
        <p:nvSpPr>
          <p:cNvPr id="6" name="Content Placeholder 2"/>
          <p:cNvSpPr>
            <a:spLocks noGrp="1"/>
          </p:cNvSpPr>
          <p:nvPr>
            <p:ph sz="quarter" idx="1"/>
          </p:nvPr>
        </p:nvSpPr>
        <p:spPr>
          <a:xfrm>
            <a:off x="1101852" y="1955673"/>
            <a:ext cx="7432548" cy="4407027"/>
          </a:xfrm>
        </p:spPr>
        <p:txBody>
          <a:bodyPr>
            <a:noAutofit/>
          </a:bodyPr>
          <a:lstStyle/>
          <a:p>
            <a:pPr marL="342900" lvl="1" indent="-342900">
              <a:spcAft>
                <a:spcPts val="600"/>
              </a:spcAft>
              <a:buClr>
                <a:schemeClr val="accent1"/>
              </a:buClr>
              <a:buSzPct val="85000"/>
            </a:pPr>
            <a:endParaRPr lang="en-US" sz="1800" dirty="0"/>
          </a:p>
          <a:p>
            <a:pPr>
              <a:spcAft>
                <a:spcPts val="600"/>
              </a:spcAft>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pic>
        <p:nvPicPr>
          <p:cNvPr id="3" name="Picture 2">
            <a:extLst>
              <a:ext uri="{FF2B5EF4-FFF2-40B4-BE49-F238E27FC236}">
                <a16:creationId xmlns:a16="http://schemas.microsoft.com/office/drawing/2014/main" id="{9CAD61A2-8391-2047-920C-E81EC52403DE}"/>
              </a:ext>
            </a:extLst>
          </p:cNvPr>
          <p:cNvPicPr>
            <a:picLocks noChangeAspect="1"/>
          </p:cNvPicPr>
          <p:nvPr/>
        </p:nvPicPr>
        <p:blipFill>
          <a:blip r:embed="rId3"/>
          <a:stretch>
            <a:fillRect/>
          </a:stretch>
        </p:blipFill>
        <p:spPr>
          <a:xfrm>
            <a:off x="0" y="1955673"/>
            <a:ext cx="9144000" cy="4621237"/>
          </a:xfrm>
          <a:prstGeom prst="rect">
            <a:avLst/>
          </a:prstGeom>
        </p:spPr>
      </p:pic>
    </p:spTree>
    <p:extLst>
      <p:ext uri="{BB962C8B-B14F-4D97-AF65-F5344CB8AC3E}">
        <p14:creationId xmlns:p14="http://schemas.microsoft.com/office/powerpoint/2010/main" val="2088288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Questions/Discussion</a:t>
            </a:r>
          </a:p>
        </p:txBody>
      </p:sp>
      <p:sp>
        <p:nvSpPr>
          <p:cNvPr id="6" name="Content Placeholder 2"/>
          <p:cNvSpPr>
            <a:spLocks noGrp="1"/>
          </p:cNvSpPr>
          <p:nvPr>
            <p:ph sz="quarter" idx="1"/>
          </p:nvPr>
        </p:nvSpPr>
        <p:spPr>
          <a:xfrm>
            <a:off x="1101852" y="1955673"/>
            <a:ext cx="7432548" cy="4407027"/>
          </a:xfrm>
        </p:spPr>
        <p:txBody>
          <a:bodyPr>
            <a:noAutofit/>
          </a:bodyPr>
          <a:lstStyle/>
          <a:p>
            <a:pPr marL="342900" lvl="1" indent="-342900">
              <a:spcAft>
                <a:spcPts val="600"/>
              </a:spcAft>
              <a:buClr>
                <a:schemeClr val="accent1"/>
              </a:buClr>
              <a:buSzPct val="85000"/>
            </a:pPr>
            <a:endParaRPr lang="en-US" sz="1800" dirty="0"/>
          </a:p>
          <a:p>
            <a:pPr>
              <a:spcAft>
                <a:spcPts val="600"/>
              </a:spcAft>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1592261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Institutional Limitations</a:t>
            </a:r>
          </a:p>
        </p:txBody>
      </p:sp>
      <p:sp>
        <p:nvSpPr>
          <p:cNvPr id="19458" name="Content Placeholder 2"/>
          <p:cNvSpPr>
            <a:spLocks noGrp="1"/>
          </p:cNvSpPr>
          <p:nvPr>
            <p:ph idx="1"/>
          </p:nvPr>
        </p:nvSpPr>
        <p:spPr>
          <a:xfrm>
            <a:off x="318453" y="1753340"/>
            <a:ext cx="8503920" cy="4572000"/>
          </a:xfrm>
        </p:spPr>
        <p:txBody>
          <a:bodyPr>
            <a:normAutofit/>
          </a:bodyPr>
          <a:lstStyle/>
          <a:p>
            <a:r>
              <a:rPr lang="en-US" sz="2400" dirty="0">
                <a:solidFill>
                  <a:schemeClr val="tx2"/>
                </a:solidFill>
                <a:latin typeface="Arial" charset="0"/>
                <a:cs typeface="Arial" charset="0"/>
              </a:rPr>
              <a:t>Only one application per institution is allowed. </a:t>
            </a:r>
            <a:br>
              <a:rPr lang="en-US" sz="2400" dirty="0">
                <a:solidFill>
                  <a:schemeClr val="tx2"/>
                </a:solidFill>
                <a:latin typeface="Arial" charset="0"/>
                <a:cs typeface="Arial" charset="0"/>
              </a:rPr>
            </a:br>
            <a:endParaRPr lang="en-US" sz="2400" dirty="0">
              <a:solidFill>
                <a:schemeClr val="tx2"/>
              </a:solidFill>
              <a:latin typeface="Arial" charset="0"/>
              <a:cs typeface="Arial" charset="0"/>
            </a:endParaRPr>
          </a:p>
          <a:p>
            <a:r>
              <a:rPr lang="en-US" sz="2400" dirty="0">
                <a:solidFill>
                  <a:schemeClr val="tx2"/>
                </a:solidFill>
                <a:latin typeface="Arial" charset="0"/>
                <a:cs typeface="Arial" charset="0"/>
              </a:rPr>
              <a:t>Institutions are also limited to a single SEPA award. </a:t>
            </a:r>
            <a:br>
              <a:rPr lang="en-US" sz="2400" dirty="0">
                <a:solidFill>
                  <a:schemeClr val="tx2"/>
                </a:solidFill>
                <a:latin typeface="Arial" charset="0"/>
                <a:cs typeface="Arial" charset="0"/>
              </a:rPr>
            </a:br>
            <a:endParaRPr lang="en-US" sz="2400" dirty="0">
              <a:solidFill>
                <a:schemeClr val="tx2"/>
              </a:solidFill>
              <a:latin typeface="Arial" charset="0"/>
              <a:cs typeface="Arial" charset="0"/>
            </a:endParaRPr>
          </a:p>
          <a:p>
            <a:r>
              <a:rPr lang="en-US" sz="2400" dirty="0">
                <a:solidFill>
                  <a:schemeClr val="tx2"/>
                </a:solidFill>
                <a:latin typeface="Arial" charset="0"/>
                <a:cs typeface="Arial" charset="0"/>
              </a:rPr>
              <a:t>UM does not currently have an SEPA award. </a:t>
            </a:r>
            <a:br>
              <a:rPr lang="en-US" sz="2400" dirty="0">
                <a:solidFill>
                  <a:schemeClr val="tx2"/>
                </a:solidFill>
                <a:latin typeface="Arial" charset="0"/>
                <a:cs typeface="Arial" charset="0"/>
              </a:rPr>
            </a:br>
            <a:endParaRPr lang="en-US" sz="2400" dirty="0">
              <a:solidFill>
                <a:schemeClr val="tx2"/>
              </a:solidFill>
              <a:latin typeface="Arial" charset="0"/>
              <a:cs typeface="Arial" charset="0"/>
            </a:endParaRPr>
          </a:p>
          <a:p>
            <a:r>
              <a:rPr lang="en-US" sz="2400" dirty="0">
                <a:solidFill>
                  <a:schemeClr val="tx2"/>
                </a:solidFill>
                <a:latin typeface="Arial" charset="0"/>
                <a:cs typeface="Arial" charset="0"/>
              </a:rPr>
              <a:t>Organizations with a contractual fee for service or consortium partnership with an active SEPA award may submit a SEPA application if the proposed new project is independent of the existing SEPA contractual, fee for service or consortium partnership.</a:t>
            </a:r>
          </a:p>
        </p:txBody>
      </p:sp>
    </p:spTree>
    <p:extLst>
      <p:ext uri="{BB962C8B-B14F-4D97-AF65-F5344CB8AC3E}">
        <p14:creationId xmlns:p14="http://schemas.microsoft.com/office/powerpoint/2010/main" val="6339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Purpose</a:t>
            </a:r>
          </a:p>
        </p:txBody>
      </p:sp>
      <p:sp>
        <p:nvSpPr>
          <p:cNvPr id="19458" name="Content Placeholder 2"/>
          <p:cNvSpPr>
            <a:spLocks noGrp="1"/>
          </p:cNvSpPr>
          <p:nvPr>
            <p:ph idx="1"/>
          </p:nvPr>
        </p:nvSpPr>
        <p:spPr>
          <a:xfrm>
            <a:off x="318453" y="1753340"/>
            <a:ext cx="8503920" cy="4572000"/>
          </a:xfrm>
        </p:spPr>
        <p:txBody>
          <a:bodyPr>
            <a:normAutofit fontScale="92500"/>
          </a:bodyPr>
          <a:lstStyle/>
          <a:p>
            <a:r>
              <a:rPr lang="en-US" sz="2400" dirty="0">
                <a:solidFill>
                  <a:schemeClr val="tx2"/>
                </a:solidFill>
                <a:latin typeface="Arial" charset="0"/>
                <a:cs typeface="Arial" charset="0"/>
              </a:rPr>
              <a:t>Supports </a:t>
            </a:r>
            <a:r>
              <a:rPr lang="en-US" sz="2400" b="1" dirty="0">
                <a:solidFill>
                  <a:schemeClr val="tx2"/>
                </a:solidFill>
                <a:latin typeface="Arial" charset="0"/>
                <a:cs typeface="Arial" charset="0"/>
              </a:rPr>
              <a:t>research education activities </a:t>
            </a:r>
            <a:r>
              <a:rPr lang="en-US" sz="2400" dirty="0">
                <a:solidFill>
                  <a:schemeClr val="tx2"/>
                </a:solidFill>
                <a:latin typeface="Arial" charset="0"/>
                <a:cs typeface="Arial" charset="0"/>
              </a:rPr>
              <a:t>that complement and/or enhance the </a:t>
            </a:r>
            <a:r>
              <a:rPr lang="en-US" sz="2400" b="1" dirty="0">
                <a:solidFill>
                  <a:schemeClr val="tx2"/>
                </a:solidFill>
                <a:latin typeface="Arial" charset="0"/>
                <a:cs typeface="Arial" charset="0"/>
              </a:rPr>
              <a:t>training of a workforce </a:t>
            </a:r>
            <a:r>
              <a:rPr lang="en-US" sz="2400" dirty="0">
                <a:solidFill>
                  <a:schemeClr val="tx2"/>
                </a:solidFill>
                <a:latin typeface="Arial" charset="0"/>
                <a:cs typeface="Arial" charset="0"/>
              </a:rPr>
              <a:t>to meet the nation's </a:t>
            </a:r>
            <a:r>
              <a:rPr lang="en-US" sz="2400" b="1" dirty="0">
                <a:solidFill>
                  <a:schemeClr val="tx2"/>
                </a:solidFill>
                <a:latin typeface="Arial" charset="0"/>
                <a:cs typeface="Arial" charset="0"/>
              </a:rPr>
              <a:t>biomedical</a:t>
            </a:r>
            <a:r>
              <a:rPr lang="en-US" sz="2400" dirty="0">
                <a:solidFill>
                  <a:schemeClr val="tx2"/>
                </a:solidFill>
                <a:latin typeface="Arial" charset="0"/>
                <a:cs typeface="Arial" charset="0"/>
              </a:rPr>
              <a:t>, </a:t>
            </a:r>
            <a:r>
              <a:rPr lang="en-US" sz="2400" b="1" dirty="0">
                <a:solidFill>
                  <a:schemeClr val="tx2"/>
                </a:solidFill>
                <a:latin typeface="Arial" charset="0"/>
                <a:cs typeface="Arial" charset="0"/>
              </a:rPr>
              <a:t>behavioral</a:t>
            </a:r>
            <a:r>
              <a:rPr lang="en-US" sz="2400" dirty="0">
                <a:solidFill>
                  <a:schemeClr val="tx2"/>
                </a:solidFill>
                <a:latin typeface="Arial" charset="0"/>
                <a:cs typeface="Arial" charset="0"/>
              </a:rPr>
              <a:t> and </a:t>
            </a:r>
            <a:r>
              <a:rPr lang="en-US" sz="2400" b="1" dirty="0">
                <a:solidFill>
                  <a:schemeClr val="tx2"/>
                </a:solidFill>
                <a:latin typeface="Arial" charset="0"/>
                <a:cs typeface="Arial" charset="0"/>
              </a:rPr>
              <a:t>clinical</a:t>
            </a:r>
            <a:r>
              <a:rPr lang="en-US" sz="2400" dirty="0">
                <a:solidFill>
                  <a:schemeClr val="tx2"/>
                </a:solidFill>
                <a:latin typeface="Arial" charset="0"/>
                <a:cs typeface="Arial" charset="0"/>
              </a:rPr>
              <a:t> research needs.</a:t>
            </a:r>
          </a:p>
          <a:p>
            <a:r>
              <a:rPr lang="en-US" sz="2400" dirty="0">
                <a:solidFill>
                  <a:schemeClr val="tx2"/>
                </a:solidFill>
                <a:latin typeface="Arial" charset="0"/>
                <a:cs typeface="Arial" charset="0"/>
              </a:rPr>
              <a:t>Supports development of </a:t>
            </a:r>
            <a:r>
              <a:rPr lang="en-US" sz="2400" b="1" dirty="0">
                <a:solidFill>
                  <a:schemeClr val="tx2"/>
                </a:solidFill>
                <a:latin typeface="Arial" charset="0"/>
                <a:cs typeface="Arial" charset="0"/>
              </a:rPr>
              <a:t>innovative educational activities</a:t>
            </a:r>
            <a:r>
              <a:rPr lang="en-US" sz="2400" dirty="0">
                <a:solidFill>
                  <a:schemeClr val="tx2"/>
                </a:solidFill>
                <a:latin typeface="Arial" charset="0"/>
                <a:cs typeface="Arial" charset="0"/>
              </a:rPr>
              <a:t> for:</a:t>
            </a:r>
          </a:p>
          <a:p>
            <a:pPr lvl="1"/>
            <a:r>
              <a:rPr lang="en-US" sz="1900" dirty="0">
                <a:solidFill>
                  <a:schemeClr val="tx2"/>
                </a:solidFill>
                <a:latin typeface="Arial" charset="0"/>
                <a:cs typeface="Arial" charset="0"/>
              </a:rPr>
              <a:t>pre-kindergarten to grade 12 (P-12) teachers</a:t>
            </a:r>
          </a:p>
          <a:p>
            <a:pPr lvl="1"/>
            <a:r>
              <a:rPr lang="en-US" sz="1900" dirty="0">
                <a:solidFill>
                  <a:schemeClr val="tx2"/>
                </a:solidFill>
                <a:latin typeface="Arial" charset="0"/>
                <a:cs typeface="Arial" charset="0"/>
              </a:rPr>
              <a:t>pre-service and in-service teachers, and/or </a:t>
            </a:r>
          </a:p>
          <a:p>
            <a:pPr lvl="1"/>
            <a:r>
              <a:rPr lang="en-US" sz="1900" dirty="0">
                <a:solidFill>
                  <a:schemeClr val="tx2"/>
                </a:solidFill>
                <a:latin typeface="Arial" charset="0"/>
                <a:cs typeface="Arial" charset="0"/>
              </a:rPr>
              <a:t>students from underserved communities </a:t>
            </a:r>
          </a:p>
          <a:p>
            <a:r>
              <a:rPr lang="en-US" sz="2400" b="1" dirty="0">
                <a:solidFill>
                  <a:schemeClr val="tx2"/>
                </a:solidFill>
                <a:latin typeface="Arial" charset="0"/>
                <a:cs typeface="Arial" charset="0"/>
              </a:rPr>
              <a:t>Focus</a:t>
            </a:r>
            <a:r>
              <a:rPr lang="en-US" sz="2400" dirty="0">
                <a:solidFill>
                  <a:schemeClr val="tx2"/>
                </a:solidFill>
                <a:latin typeface="Arial" charset="0"/>
                <a:cs typeface="Arial" charset="0"/>
              </a:rPr>
              <a:t> can be:</a:t>
            </a:r>
          </a:p>
          <a:p>
            <a:pPr lvl="1"/>
            <a:r>
              <a:rPr lang="en-US" sz="1900" dirty="0">
                <a:solidFill>
                  <a:schemeClr val="tx2"/>
                </a:solidFill>
                <a:latin typeface="Arial" charset="0"/>
                <a:cs typeface="Arial" charset="0"/>
              </a:rPr>
              <a:t>Courses for Skills Development</a:t>
            </a:r>
          </a:p>
          <a:p>
            <a:pPr lvl="1"/>
            <a:r>
              <a:rPr lang="en-US" sz="1900" dirty="0">
                <a:solidFill>
                  <a:schemeClr val="tx2"/>
                </a:solidFill>
                <a:latin typeface="Arial" charset="0"/>
                <a:cs typeface="Arial" charset="0"/>
              </a:rPr>
              <a:t>Research Experiences</a:t>
            </a:r>
          </a:p>
          <a:p>
            <a:pPr lvl="1"/>
            <a:r>
              <a:rPr lang="en-US" sz="1900" dirty="0">
                <a:solidFill>
                  <a:schemeClr val="tx2"/>
                </a:solidFill>
                <a:latin typeface="Arial" charset="0"/>
                <a:cs typeface="Arial" charset="0"/>
              </a:rPr>
              <a:t>Mentoring Activities</a:t>
            </a:r>
          </a:p>
          <a:p>
            <a:pPr lvl="1"/>
            <a:r>
              <a:rPr lang="en-US" sz="1900" dirty="0">
                <a:solidFill>
                  <a:schemeClr val="tx2"/>
                </a:solidFill>
                <a:latin typeface="Arial" charset="0"/>
                <a:cs typeface="Arial" charset="0"/>
              </a:rPr>
              <a:t>Curriculum or Methods Development, and/or</a:t>
            </a:r>
          </a:p>
          <a:p>
            <a:pPr lvl="1"/>
            <a:r>
              <a:rPr lang="en-US" sz="1900" dirty="0">
                <a:solidFill>
                  <a:schemeClr val="tx2"/>
                </a:solidFill>
                <a:latin typeface="Arial" charset="0"/>
                <a:cs typeface="Arial" charset="0"/>
              </a:rPr>
              <a:t>Outreach </a:t>
            </a:r>
          </a:p>
          <a:p>
            <a:pPr lvl="1"/>
            <a:endParaRPr lang="en-US" sz="1900" dirty="0">
              <a:latin typeface="Arial" charset="0"/>
              <a:cs typeface="Arial" charset="0"/>
            </a:endParaRPr>
          </a:p>
        </p:txBody>
      </p:sp>
    </p:spTree>
    <p:extLst>
      <p:ext uri="{BB962C8B-B14F-4D97-AF65-F5344CB8AC3E}">
        <p14:creationId xmlns:p14="http://schemas.microsoft.com/office/powerpoint/2010/main" val="3907941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Appropriateness of Projects</a:t>
            </a:r>
          </a:p>
        </p:txBody>
      </p:sp>
      <p:sp>
        <p:nvSpPr>
          <p:cNvPr id="19458" name="Content Placeholder 2"/>
          <p:cNvSpPr>
            <a:spLocks noGrp="1"/>
          </p:cNvSpPr>
          <p:nvPr>
            <p:ph idx="1"/>
          </p:nvPr>
        </p:nvSpPr>
        <p:spPr>
          <a:xfrm>
            <a:off x="318453" y="1753340"/>
            <a:ext cx="8503920" cy="4572000"/>
          </a:xfrm>
        </p:spPr>
        <p:txBody>
          <a:bodyPr>
            <a:normAutofit/>
          </a:bodyPr>
          <a:lstStyle/>
          <a:p>
            <a:r>
              <a:rPr lang="en-US" sz="2400" dirty="0">
                <a:solidFill>
                  <a:schemeClr val="tx2"/>
                </a:solidFill>
                <a:latin typeface="Arial" charset="0"/>
                <a:cs typeface="Arial" charset="0"/>
              </a:rPr>
              <a:t>Applicants are strongly encouraged to consult with the SEPA Scientific/Research Contact to be advised on the appropriateness of the intended P-12 STEM or ISE project for SEPA program objectives and the priorities of the NIGMS.</a:t>
            </a:r>
          </a:p>
        </p:txBody>
      </p:sp>
    </p:spTree>
    <p:extLst>
      <p:ext uri="{BB962C8B-B14F-4D97-AF65-F5344CB8AC3E}">
        <p14:creationId xmlns:p14="http://schemas.microsoft.com/office/powerpoint/2010/main" val="119902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PI Limitations</a:t>
            </a:r>
          </a:p>
        </p:txBody>
      </p:sp>
      <p:sp>
        <p:nvSpPr>
          <p:cNvPr id="19458" name="Content Placeholder 2"/>
          <p:cNvSpPr>
            <a:spLocks noGrp="1"/>
          </p:cNvSpPr>
          <p:nvPr>
            <p:ph idx="1"/>
          </p:nvPr>
        </p:nvSpPr>
        <p:spPr>
          <a:xfrm>
            <a:off x="318453" y="1753340"/>
            <a:ext cx="8503920" cy="4572000"/>
          </a:xfrm>
        </p:spPr>
        <p:txBody>
          <a:bodyPr>
            <a:normAutofit/>
          </a:bodyPr>
          <a:lstStyle/>
          <a:p>
            <a:r>
              <a:rPr lang="en-US" sz="2400" dirty="0">
                <a:solidFill>
                  <a:schemeClr val="tx2"/>
                </a:solidFill>
                <a:latin typeface="Arial" charset="0"/>
                <a:cs typeface="Arial" charset="0"/>
              </a:rPr>
              <a:t>Any individual(s) with the skills, knowledge, and resources necessary to carry out the proposed research as the Program Director(s)/Principal Investigator(s) (PD(s)/PI(s)) </a:t>
            </a:r>
            <a:br>
              <a:rPr lang="en-US" sz="2400" dirty="0">
                <a:solidFill>
                  <a:schemeClr val="tx2"/>
                </a:solidFill>
                <a:latin typeface="Arial" charset="0"/>
                <a:cs typeface="Arial" charset="0"/>
              </a:rPr>
            </a:br>
            <a:endParaRPr lang="en-US" sz="2400" dirty="0">
              <a:solidFill>
                <a:schemeClr val="tx2"/>
              </a:solidFill>
              <a:latin typeface="Arial" charset="0"/>
              <a:cs typeface="Arial" charset="0"/>
            </a:endParaRPr>
          </a:p>
          <a:p>
            <a:r>
              <a:rPr lang="en-US" sz="2400" dirty="0">
                <a:solidFill>
                  <a:schemeClr val="tx2"/>
                </a:solidFill>
                <a:latin typeface="Arial" charset="0"/>
                <a:cs typeface="Arial" charset="0"/>
              </a:rPr>
              <a:t>The PD/PI should be:</a:t>
            </a:r>
          </a:p>
          <a:p>
            <a:pPr lvl="1"/>
            <a:r>
              <a:rPr lang="en-US" sz="1900" dirty="0">
                <a:solidFill>
                  <a:schemeClr val="tx2"/>
                </a:solidFill>
                <a:latin typeface="Arial" charset="0"/>
                <a:cs typeface="Arial" charset="0"/>
              </a:rPr>
              <a:t>an </a:t>
            </a:r>
            <a:r>
              <a:rPr lang="en-US" sz="1900" b="1" dirty="0">
                <a:solidFill>
                  <a:schemeClr val="tx2"/>
                </a:solidFill>
                <a:latin typeface="Arial" charset="0"/>
                <a:cs typeface="Arial" charset="0"/>
              </a:rPr>
              <a:t>established investigator </a:t>
            </a:r>
            <a:r>
              <a:rPr lang="en-US" sz="1900" dirty="0">
                <a:solidFill>
                  <a:schemeClr val="tx2"/>
                </a:solidFill>
                <a:latin typeface="Arial" charset="0"/>
                <a:cs typeface="Arial" charset="0"/>
              </a:rPr>
              <a:t>in the </a:t>
            </a:r>
            <a:r>
              <a:rPr lang="en-US" sz="1900" b="1" dirty="0">
                <a:solidFill>
                  <a:schemeClr val="tx2"/>
                </a:solidFill>
                <a:latin typeface="Arial" charset="0"/>
                <a:cs typeface="Arial" charset="0"/>
              </a:rPr>
              <a:t>scientific area </a:t>
            </a:r>
            <a:r>
              <a:rPr lang="en-US" sz="1900" dirty="0">
                <a:solidFill>
                  <a:schemeClr val="tx2"/>
                </a:solidFill>
                <a:latin typeface="Arial" charset="0"/>
                <a:cs typeface="Arial" charset="0"/>
              </a:rPr>
              <a:t>in which the application is </a:t>
            </a:r>
            <a:r>
              <a:rPr lang="en-US" sz="1900" b="1" dirty="0">
                <a:solidFill>
                  <a:schemeClr val="tx2"/>
                </a:solidFill>
                <a:latin typeface="Arial" charset="0"/>
                <a:cs typeface="Arial" charset="0"/>
              </a:rPr>
              <a:t>targeted</a:t>
            </a:r>
            <a:r>
              <a:rPr lang="en-US" sz="1900" dirty="0">
                <a:solidFill>
                  <a:schemeClr val="tx2"/>
                </a:solidFill>
                <a:latin typeface="Arial" charset="0"/>
                <a:cs typeface="Arial" charset="0"/>
              </a:rPr>
              <a:t> and </a:t>
            </a:r>
          </a:p>
          <a:p>
            <a:pPr lvl="1"/>
            <a:r>
              <a:rPr lang="en-US" sz="1900" dirty="0">
                <a:solidFill>
                  <a:schemeClr val="tx2"/>
                </a:solidFill>
                <a:latin typeface="Arial" charset="0"/>
                <a:cs typeface="Arial" charset="0"/>
              </a:rPr>
              <a:t>capable of providing both </a:t>
            </a:r>
            <a:r>
              <a:rPr lang="en-US" sz="1900" b="1" dirty="0">
                <a:solidFill>
                  <a:schemeClr val="tx2"/>
                </a:solidFill>
                <a:latin typeface="Arial" charset="0"/>
                <a:cs typeface="Arial" charset="0"/>
              </a:rPr>
              <a:t>administrative</a:t>
            </a:r>
            <a:r>
              <a:rPr lang="en-US" sz="1900" dirty="0">
                <a:solidFill>
                  <a:schemeClr val="tx2"/>
                </a:solidFill>
                <a:latin typeface="Arial" charset="0"/>
                <a:cs typeface="Arial" charset="0"/>
              </a:rPr>
              <a:t> and scientific leadership to the development and implementation of the proposed program.</a:t>
            </a:r>
          </a:p>
        </p:txBody>
      </p:sp>
    </p:spTree>
    <p:extLst>
      <p:ext uri="{BB962C8B-B14F-4D97-AF65-F5344CB8AC3E}">
        <p14:creationId xmlns:p14="http://schemas.microsoft.com/office/powerpoint/2010/main" val="377718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Eligible Expenses</a:t>
            </a:r>
          </a:p>
        </p:txBody>
      </p:sp>
      <p:sp>
        <p:nvSpPr>
          <p:cNvPr id="19458" name="Content Placeholder 2"/>
          <p:cNvSpPr>
            <a:spLocks noGrp="1"/>
          </p:cNvSpPr>
          <p:nvPr>
            <p:ph idx="1"/>
          </p:nvPr>
        </p:nvSpPr>
        <p:spPr>
          <a:xfrm>
            <a:off x="253198" y="1739484"/>
            <a:ext cx="8634430" cy="4572000"/>
          </a:xfrm>
        </p:spPr>
        <p:txBody>
          <a:bodyPr>
            <a:normAutofit/>
          </a:bodyPr>
          <a:lstStyle/>
          <a:p>
            <a:r>
              <a:rPr lang="en-US" sz="2400" b="1" dirty="0">
                <a:solidFill>
                  <a:schemeClr val="tx2"/>
                </a:solidFill>
                <a:latin typeface="Arial" charset="0"/>
                <a:cs typeface="Arial" charset="0"/>
              </a:rPr>
              <a:t>$250k/year Max Budget </a:t>
            </a:r>
            <a:r>
              <a:rPr lang="en-US" sz="2400" dirty="0">
                <a:solidFill>
                  <a:schemeClr val="tx2"/>
                </a:solidFill>
                <a:latin typeface="Arial" charset="0"/>
                <a:cs typeface="Arial" charset="0"/>
              </a:rPr>
              <a:t>(</a:t>
            </a:r>
            <a:r>
              <a:rPr lang="en-US" sz="2400" b="1" dirty="0">
                <a:solidFill>
                  <a:schemeClr val="tx2"/>
                </a:solidFill>
                <a:latin typeface="Arial" charset="0"/>
                <a:cs typeface="Arial" charset="0"/>
              </a:rPr>
              <a:t>Direct Costs</a:t>
            </a:r>
            <a:r>
              <a:rPr lang="en-US" sz="2400" dirty="0">
                <a:solidFill>
                  <a:schemeClr val="tx2"/>
                </a:solidFill>
                <a:latin typeface="Arial" charset="0"/>
                <a:cs typeface="Arial" charset="0"/>
              </a:rPr>
              <a:t>) for </a:t>
            </a:r>
            <a:r>
              <a:rPr lang="en-US" sz="2400" b="1" dirty="0">
                <a:solidFill>
                  <a:schemeClr val="tx2"/>
                </a:solidFill>
                <a:latin typeface="Arial" charset="0"/>
                <a:cs typeface="Arial" charset="0"/>
              </a:rPr>
              <a:t>5 Year Projects</a:t>
            </a:r>
          </a:p>
          <a:p>
            <a:pPr lvl="1"/>
            <a:r>
              <a:rPr lang="en-US" sz="1900" b="1" dirty="0">
                <a:solidFill>
                  <a:schemeClr val="tx2"/>
                </a:solidFill>
                <a:latin typeface="Arial" charset="0"/>
                <a:cs typeface="Arial" charset="0"/>
              </a:rPr>
              <a:t>Plus Indirect Costs at 8% </a:t>
            </a:r>
            <a:r>
              <a:rPr lang="en-US" sz="1900" dirty="0">
                <a:solidFill>
                  <a:schemeClr val="tx2"/>
                </a:solidFill>
                <a:latin typeface="Arial" charset="0"/>
                <a:cs typeface="Arial" charset="0"/>
              </a:rPr>
              <a:t>of Modified Total Direct Costs (MTDC)</a:t>
            </a:r>
          </a:p>
          <a:p>
            <a:pPr lvl="1"/>
            <a:r>
              <a:rPr lang="en-US" sz="1900" dirty="0">
                <a:solidFill>
                  <a:schemeClr val="tx2"/>
                </a:solidFill>
                <a:latin typeface="Arial" charset="0"/>
                <a:cs typeface="Arial" charset="0"/>
              </a:rPr>
              <a:t>MTDC = everything except equipment, and tuition &amp; fees</a:t>
            </a:r>
          </a:p>
          <a:p>
            <a:r>
              <a:rPr lang="en-US" sz="2400" dirty="0">
                <a:solidFill>
                  <a:schemeClr val="tx2"/>
                </a:solidFill>
                <a:latin typeface="Arial" charset="0"/>
                <a:cs typeface="Arial" charset="0"/>
              </a:rPr>
              <a:t>Direct costs may include:</a:t>
            </a:r>
          </a:p>
          <a:p>
            <a:pPr lvl="1"/>
            <a:r>
              <a:rPr lang="en-US" sz="1900" dirty="0">
                <a:latin typeface="Arial" charset="0"/>
                <a:cs typeface="Arial" charset="0"/>
              </a:rPr>
              <a:t>Personnel costs (salary &amp; fringes for person months devoted to program)</a:t>
            </a:r>
          </a:p>
          <a:p>
            <a:pPr lvl="1"/>
            <a:r>
              <a:rPr lang="en-US" sz="1900" dirty="0">
                <a:latin typeface="Arial" charset="0"/>
                <a:cs typeface="Arial" charset="0"/>
              </a:rPr>
              <a:t>Consultant costs</a:t>
            </a:r>
          </a:p>
          <a:p>
            <a:pPr lvl="1"/>
            <a:r>
              <a:rPr lang="en-US" sz="1900" dirty="0">
                <a:latin typeface="Arial" charset="0"/>
                <a:cs typeface="Arial" charset="0"/>
              </a:rPr>
              <a:t>Equipment</a:t>
            </a:r>
          </a:p>
          <a:p>
            <a:pPr lvl="1"/>
            <a:r>
              <a:rPr lang="en-US" sz="1900" dirty="0">
                <a:latin typeface="Arial" charset="0"/>
                <a:cs typeface="Arial" charset="0"/>
              </a:rPr>
              <a:t>Supplies</a:t>
            </a:r>
          </a:p>
          <a:p>
            <a:pPr lvl="1"/>
            <a:r>
              <a:rPr lang="en-US" sz="1900" dirty="0">
                <a:latin typeface="Arial" charset="0"/>
                <a:cs typeface="Arial" charset="0"/>
              </a:rPr>
              <a:t>Travel for key persons</a:t>
            </a:r>
          </a:p>
          <a:p>
            <a:pPr lvl="1"/>
            <a:r>
              <a:rPr lang="en-US" sz="1900" dirty="0">
                <a:latin typeface="Arial" charset="0"/>
                <a:cs typeface="Arial" charset="0"/>
              </a:rPr>
              <a:t>Other justifiable program-related expenses</a:t>
            </a:r>
          </a:p>
          <a:p>
            <a:pPr lvl="2"/>
            <a:r>
              <a:rPr lang="en-US" sz="2200" dirty="0">
                <a:solidFill>
                  <a:schemeClr val="tx2"/>
                </a:solidFill>
                <a:latin typeface="Arial" charset="0"/>
                <a:cs typeface="Arial" charset="0"/>
              </a:rPr>
              <a:t>Payments to program participants should be listed as Other Direct Costs and justified </a:t>
            </a:r>
          </a:p>
        </p:txBody>
      </p:sp>
    </p:spTree>
    <p:extLst>
      <p:ext uri="{BB962C8B-B14F-4D97-AF65-F5344CB8AC3E}">
        <p14:creationId xmlns:p14="http://schemas.microsoft.com/office/powerpoint/2010/main" val="231405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Scored Review Criteria</a:t>
            </a:r>
          </a:p>
        </p:txBody>
      </p:sp>
      <p:sp>
        <p:nvSpPr>
          <p:cNvPr id="19458" name="Content Placeholder 2"/>
          <p:cNvSpPr>
            <a:spLocks noGrp="1"/>
          </p:cNvSpPr>
          <p:nvPr>
            <p:ph idx="1"/>
          </p:nvPr>
        </p:nvSpPr>
        <p:spPr>
          <a:xfrm>
            <a:off x="301752" y="1628648"/>
            <a:ext cx="8503920" cy="5038852"/>
          </a:xfrm>
        </p:spPr>
        <p:txBody>
          <a:bodyPr>
            <a:normAutofit/>
          </a:bodyPr>
          <a:lstStyle/>
          <a:p>
            <a:pPr marL="0" indent="0">
              <a:buNone/>
              <a:defRPr/>
            </a:pPr>
            <a:r>
              <a:rPr lang="en-US" sz="2400" dirty="0">
                <a:solidFill>
                  <a:schemeClr val="tx2"/>
                </a:solidFill>
                <a:latin typeface="Arial" charset="0"/>
                <a:cs typeface="Arial" charset="0"/>
              </a:rPr>
              <a:t>NIH Scored Review Criteria</a:t>
            </a:r>
          </a:p>
          <a:p>
            <a:pPr>
              <a:defRPr/>
            </a:pPr>
            <a:r>
              <a:rPr lang="en-US" sz="2400" dirty="0">
                <a:solidFill>
                  <a:schemeClr val="tx2"/>
                </a:solidFill>
                <a:latin typeface="Arial" charset="0"/>
                <a:cs typeface="Arial" charset="0"/>
              </a:rPr>
              <a:t>Significance</a:t>
            </a:r>
          </a:p>
          <a:p>
            <a:pPr>
              <a:defRPr/>
            </a:pPr>
            <a:r>
              <a:rPr lang="en-US" sz="2400" dirty="0">
                <a:solidFill>
                  <a:schemeClr val="tx2"/>
                </a:solidFill>
                <a:latin typeface="Arial" charset="0"/>
                <a:cs typeface="Arial" charset="0"/>
              </a:rPr>
              <a:t>Investigators</a:t>
            </a:r>
          </a:p>
          <a:p>
            <a:pPr>
              <a:defRPr/>
            </a:pPr>
            <a:r>
              <a:rPr lang="en-US" sz="2400" dirty="0">
                <a:solidFill>
                  <a:schemeClr val="tx2"/>
                </a:solidFill>
                <a:latin typeface="Arial" charset="0"/>
                <a:cs typeface="Arial" charset="0"/>
              </a:rPr>
              <a:t>Innovation</a:t>
            </a:r>
          </a:p>
          <a:p>
            <a:pPr>
              <a:defRPr/>
            </a:pPr>
            <a:r>
              <a:rPr lang="en-US" sz="2400" dirty="0">
                <a:solidFill>
                  <a:schemeClr val="tx2"/>
                </a:solidFill>
                <a:latin typeface="Arial" charset="0"/>
                <a:cs typeface="Arial" charset="0"/>
              </a:rPr>
              <a:t>Approach</a:t>
            </a:r>
          </a:p>
          <a:p>
            <a:pPr>
              <a:defRPr/>
            </a:pPr>
            <a:r>
              <a:rPr lang="en-US" sz="2400" dirty="0">
                <a:solidFill>
                  <a:schemeClr val="tx2"/>
                </a:solidFill>
                <a:latin typeface="Arial" charset="0"/>
                <a:cs typeface="Arial" charset="0"/>
              </a:rPr>
              <a:t>Environment</a:t>
            </a:r>
          </a:p>
          <a:p>
            <a:pPr>
              <a:defRPr/>
            </a:pPr>
            <a:endParaRPr lang="en-US" sz="2400" dirty="0">
              <a:solidFill>
                <a:schemeClr val="tx2"/>
              </a:solidFill>
              <a:latin typeface="Arial" charset="0"/>
              <a:cs typeface="Arial" charset="0"/>
            </a:endParaRPr>
          </a:p>
          <a:p>
            <a:pPr marL="0" indent="0">
              <a:buNone/>
              <a:defRPr/>
            </a:pPr>
            <a:r>
              <a:rPr lang="en-US" sz="2400" dirty="0">
                <a:solidFill>
                  <a:schemeClr val="tx2"/>
                </a:solidFill>
                <a:latin typeface="Arial" charset="0"/>
                <a:cs typeface="Arial" charset="0"/>
              </a:rPr>
              <a:t>See FOA for questions reviewers will consider per criterion.</a:t>
            </a:r>
          </a:p>
          <a:p>
            <a:pPr marL="0" indent="0">
              <a:buNone/>
              <a:defRPr/>
            </a:pPr>
            <a:endParaRPr lang="en-US" sz="2400" dirty="0">
              <a:solidFill>
                <a:schemeClr val="tx2"/>
              </a:solidFill>
              <a:latin typeface="Arial" charset="0"/>
              <a:cs typeface="Arial" charset="0"/>
            </a:endParaRPr>
          </a:p>
        </p:txBody>
      </p:sp>
    </p:spTree>
    <p:extLst>
      <p:ext uri="{BB962C8B-B14F-4D97-AF65-F5344CB8AC3E}">
        <p14:creationId xmlns:p14="http://schemas.microsoft.com/office/powerpoint/2010/main" val="377573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Past UM Proposals &amp; Awards</a:t>
            </a:r>
          </a:p>
        </p:txBody>
      </p:sp>
      <p:sp>
        <p:nvSpPr>
          <p:cNvPr id="6" name="Content Placeholder 2"/>
          <p:cNvSpPr>
            <a:spLocks noGrp="1"/>
          </p:cNvSpPr>
          <p:nvPr>
            <p:ph sz="quarter" idx="1"/>
          </p:nvPr>
        </p:nvSpPr>
        <p:spPr>
          <a:xfrm>
            <a:off x="497927" y="1779873"/>
            <a:ext cx="8148145" cy="5285945"/>
          </a:xfrm>
        </p:spPr>
        <p:txBody>
          <a:bodyPr>
            <a:noAutofit/>
          </a:bodyPr>
          <a:lstStyle/>
          <a:p>
            <a:pPr marL="342900" lvl="1" indent="-342900">
              <a:spcAft>
                <a:spcPts val="600"/>
              </a:spcAft>
              <a:buClr>
                <a:schemeClr val="accent1"/>
              </a:buClr>
              <a:buSzPct val="85000"/>
            </a:pPr>
            <a:r>
              <a:rPr lang="en-US" sz="2000" dirty="0">
                <a:solidFill>
                  <a:srgbClr val="1F497D"/>
                </a:solidFill>
              </a:rPr>
              <a:t>UM has never submitted an NEH SEPA R25 proposal as a lead</a:t>
            </a:r>
            <a:endParaRPr lang="en-US" sz="1800" dirty="0">
              <a:solidFill>
                <a:srgbClr val="1F497D"/>
              </a:solidFill>
            </a:endParaRPr>
          </a:p>
        </p:txBody>
      </p:sp>
    </p:spTree>
    <p:extLst>
      <p:ext uri="{BB962C8B-B14F-4D97-AF65-F5344CB8AC3E}">
        <p14:creationId xmlns:p14="http://schemas.microsoft.com/office/powerpoint/2010/main" val="18373102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013 Universit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41219</TotalTime>
  <Words>977</Words>
  <Application>Microsoft Macintosh PowerPoint</Application>
  <PresentationFormat>On-screen Show (4:3)</PresentationFormat>
  <Paragraphs>213</Paragraphs>
  <Slides>24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vt:lpstr>
      <vt:lpstr>Georgia</vt:lpstr>
      <vt:lpstr>Wingdings</vt:lpstr>
      <vt:lpstr>Wingdings 2</vt:lpstr>
      <vt:lpstr>2013 University slide template</vt:lpstr>
      <vt:lpstr>The University of Mississippi</vt:lpstr>
      <vt:lpstr>Brief Introductions</vt:lpstr>
      <vt:lpstr>Institutional Limitations</vt:lpstr>
      <vt:lpstr>Purpose</vt:lpstr>
      <vt:lpstr>Appropriateness of Projects</vt:lpstr>
      <vt:lpstr>PI Limitations</vt:lpstr>
      <vt:lpstr>Eligible Expenses</vt:lpstr>
      <vt:lpstr>Scored Review Criteria</vt:lpstr>
      <vt:lpstr>Past UM Proposals &amp; Awards</vt:lpstr>
      <vt:lpstr>Key Dates, 2019 Competition</vt:lpstr>
      <vt:lpstr>UM Internal Proposals</vt:lpstr>
      <vt:lpstr>UM Internal Proposals</vt:lpstr>
      <vt:lpstr>UM Internal Proposals</vt:lpstr>
      <vt:lpstr>UM Internal Proposals</vt:lpstr>
      <vt:lpstr>UM Internal Proposals</vt:lpstr>
      <vt:lpstr>UM Internal Proposals</vt:lpstr>
      <vt:lpstr>UM Internal Proposals</vt:lpstr>
      <vt:lpstr>Internal Review</vt:lpstr>
      <vt:lpstr>TIG Enhanced Review</vt:lpstr>
      <vt:lpstr>Links</vt:lpstr>
      <vt:lpstr>Center for Math &amp; Science Education</vt:lpstr>
      <vt:lpstr>Center for Research Evaluation</vt:lpstr>
      <vt:lpstr>Outreach and Continuing Education</vt:lpstr>
      <vt:lpstr>Questions/Discussion</vt:lpstr>
    </vt:vector>
  </TitlesOfParts>
  <Company>USC Moore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Microsoft Office User</cp:lastModifiedBy>
  <cp:revision>535</cp:revision>
  <cp:lastPrinted>2019-01-30T20:16:34Z</cp:lastPrinted>
  <dcterms:created xsi:type="dcterms:W3CDTF">2014-03-16T20:48:41Z</dcterms:created>
  <dcterms:modified xsi:type="dcterms:W3CDTF">2019-03-25T13:32:40Z</dcterms:modified>
</cp:coreProperties>
</file>