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568" r:id="rId5"/>
    <p:sldId id="567" r:id="rId6"/>
    <p:sldId id="575" r:id="rId7"/>
    <p:sldId id="799" r:id="rId8"/>
    <p:sldId id="800" r:id="rId9"/>
    <p:sldId id="716" r:id="rId10"/>
    <p:sldId id="762" r:id="rId11"/>
    <p:sldId id="719" r:id="rId12"/>
    <p:sldId id="766" r:id="rId13"/>
    <p:sldId id="570" r:id="rId14"/>
    <p:sldId id="807" r:id="rId15"/>
    <p:sldId id="721" r:id="rId16"/>
    <p:sldId id="722" r:id="rId17"/>
    <p:sldId id="789" r:id="rId18"/>
    <p:sldId id="574" r:id="rId19"/>
    <p:sldId id="718" r:id="rId20"/>
    <p:sldId id="749" r:id="rId21"/>
    <p:sldId id="748" r:id="rId22"/>
    <p:sldId id="777" r:id="rId23"/>
    <p:sldId id="786" r:id="rId24"/>
    <p:sldId id="787" r:id="rId25"/>
    <p:sldId id="773" r:id="rId26"/>
    <p:sldId id="783" r:id="rId27"/>
    <p:sldId id="784" r:id="rId28"/>
    <p:sldId id="785" r:id="rId29"/>
    <p:sldId id="781" r:id="rId30"/>
    <p:sldId id="782" r:id="rId31"/>
    <p:sldId id="809" r:id="rId32"/>
    <p:sldId id="808" r:id="rId33"/>
    <p:sldId id="795" r:id="rId34"/>
    <p:sldId id="803" r:id="rId35"/>
    <p:sldId id="812" r:id="rId36"/>
    <p:sldId id="813" r:id="rId37"/>
    <p:sldId id="805" r:id="rId38"/>
    <p:sldId id="806" r:id="rId3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H." initials="JGH" lastIdx="1" clrIdx="0">
    <p:extLst>
      <p:ext uri="{19B8F6BF-5375-455C-9EA6-DF929625EA0E}">
        <p15:presenceInfo xmlns:p15="http://schemas.microsoft.com/office/powerpoint/2012/main" userId="Jason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CC5"/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/>
    <p:restoredTop sz="94731"/>
  </p:normalViewPr>
  <p:slideViewPr>
    <p:cSldViewPr snapToGrid="0" snapToObjects="1">
      <p:cViewPr varScale="1">
        <p:scale>
          <a:sx n="134" d="100"/>
          <a:sy n="134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1T09:52:43.93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19EF6F-A1B3-9042-AD4A-3B21C086FFA2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E68EA3-F5A1-7749-AEDA-C4F82CB71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8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64CCAD-FE37-B64E-94A7-60895B63B819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26" tIns="45013" rIns="90026" bIns="450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4838"/>
            <a:ext cx="5608320" cy="4184650"/>
          </a:xfrm>
          <a:prstGeom prst="rect">
            <a:avLst/>
          </a:prstGeom>
        </p:spPr>
        <p:txBody>
          <a:bodyPr vert="horz" lIns="90026" tIns="45013" rIns="90026" bIns="450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0026" tIns="45013" rIns="90026" bIns="450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9A1DC8-B0E5-8644-833F-6993DF89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0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255A9EC-58FF-456C-A33C-0895EECF8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C89F100-74C0-44E1-899F-340B2E3C4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5598CE7-EADA-4BD9-B3E8-809698B44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686F4-D9CA-4C25-9E0B-1C29FFCE30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6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A93B94E-53AF-4DDB-B170-62BF4CAB0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C6DD6B2-3A7F-4B8F-A78A-C0E978D55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Before we get to the two statements – personal and research – let’s look at the review criteria.  This is what is uppermost in the reviewers’ minds when they’re reading your application.  Make their jobs easy – make it clear how you and your research meet these criteria.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B45409B-0942-4DD4-921F-146FCCA3D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85603-6A60-40DC-8749-8F543AFCB1E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E662E49-1AC8-4A79-AC3E-425B5FA55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A7BECED-4D3D-47F8-A2D8-06EE4C4E0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Note that </a:t>
            </a:r>
            <a:r>
              <a:rPr lang="en-US" altLang="en-US" i="1" u="sng"/>
              <a:t>your</a:t>
            </a:r>
            <a:r>
              <a:rPr lang="en-US" altLang="en-US"/>
              <a:t> intellectual merit is different from </a:t>
            </a:r>
            <a:r>
              <a:rPr lang="en-US" altLang="en-US" i="1" u="sng"/>
              <a:t>your research’s </a:t>
            </a:r>
            <a:r>
              <a:rPr lang="en-US" altLang="en-US"/>
              <a:t>intellectual merit…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22267B9-F1C6-4346-8B83-BCE08BF1B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BF1A5-DAC0-47B4-9B31-1FD5A94AE3B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3A9B414-132D-4C9E-A4CD-FDC4CE68E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FD35B72-B786-483E-B02C-E8A6754C1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Likewise, </a:t>
            </a:r>
            <a:r>
              <a:rPr lang="en-US" altLang="en-US" i="1" u="sng"/>
              <a:t>your</a:t>
            </a:r>
            <a:r>
              <a:rPr lang="en-US" altLang="en-US"/>
              <a:t> broader impacts are different from </a:t>
            </a:r>
            <a:r>
              <a:rPr lang="en-US" altLang="en-US" i="1" u="sng"/>
              <a:t>your research’s</a:t>
            </a:r>
            <a:r>
              <a:rPr lang="en-US" altLang="en-US" i="1"/>
              <a:t> </a:t>
            </a:r>
            <a:r>
              <a:rPr lang="en-US" altLang="en-US"/>
              <a:t>broader impacts.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CBE8C3D-AC75-4178-9196-758239E73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490C1-ABA5-4672-A52C-9ECF3118BF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4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FFAF559-40D6-4657-82C4-2B4DD077F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767AB8E-7026-4A98-858D-DE2EEB03F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07EC05C-01B2-40FC-8F99-F8961216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9C104-DD8E-4A56-B82B-4DD55CB5D98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9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EE8080B-3547-4B77-B21A-DE7EA0C7F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5F323D3-B9BD-4839-92F7-C43EBB32B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88F4FA6-0C8B-4FB3-857A-7D918B559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E01B3-AA5C-4C6B-AAC7-CC34741BBD6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1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E60BB90-F905-4E44-B1E8-EC34E7774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2085014-747E-4F2F-93E7-6E2C5711E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E0D061E-05B4-463A-9101-6264C699A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7EE19-0A5B-4128-AF4E-0DE46D2A1C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99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53116D9-7AB5-45A1-9D5D-5C9D518A6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4645686-21FC-402D-A241-1E4016C51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E2F4C0C-8AF7-497B-A1D5-1F9E7E8B2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98159-4F3F-45CD-B80A-ADC028435C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2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681DBCB-A372-4ACF-9091-B14B09B0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F19BE78-BC32-497E-A649-F6BC11FD1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FAD0FD6-8191-4F32-AD8E-8AF1F50B8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0D825-094A-44C8-B815-CE7D0843F8C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1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681DBCB-A372-4ACF-9091-B14B09B0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F19BE78-BC32-497E-A649-F6BC11FD1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FAD0FD6-8191-4F32-AD8E-8AF1F50B8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30D825-094A-44C8-B815-CE7D0843F8C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4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0E0B8C2-752A-4C9A-8263-AE9417A0C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66D1B4B-EF2E-4C70-A598-0584C57ED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4F36EAA-861A-4EA3-BAB5-B7189BCA2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62FDB-E164-4946-9AC6-3BCA2CF8F1D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76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A645318-62B3-4E3D-91CF-6C634DDC5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636CBBF-34B6-4265-A170-508AEBC80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1. Personal info – do not assume your reviewers will know what abbreviations mean.  Describe any awards or scholarships so reviewers will understand their importance.  Your research experiences are super-important – make it clear whether a presentation is a poster or a talk or a paper, and whether a presentation is within your department, school, or at a conference, etc.  Clarify your role in any collaborative projects.  Make it clear what you contributed.</a:t>
            </a:r>
          </a:p>
        </p:txBody>
      </p:sp>
    </p:spTree>
    <p:extLst>
      <p:ext uri="{BB962C8B-B14F-4D97-AF65-F5344CB8AC3E}">
        <p14:creationId xmlns:p14="http://schemas.microsoft.com/office/powerpoint/2010/main" val="22876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>
            <a:solidFill>
              <a:srgbClr val="C7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rgbClr val="C7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6148"/>
          </a:xfr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3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99 crest(new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413" y="763588"/>
            <a:ext cx="7826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720762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4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0" descr="199 crest(new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413" y="2068513"/>
            <a:ext cx="7826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413079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03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2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8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0" descr="199 crest(new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413" y="763588"/>
            <a:ext cx="7826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15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14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0" descr="199 crest(new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87313"/>
            <a:ext cx="7842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82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52400" y="92075"/>
            <a:ext cx="8832850" cy="6605588"/>
          </a:xfrm>
          <a:prstGeom prst="rect">
            <a:avLst/>
          </a:prstGeom>
          <a:noFill/>
          <a:ln w="9525">
            <a:solidFill>
              <a:srgbClr val="C7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>
            <a:solidFill>
              <a:srgbClr val="C7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93663"/>
            <a:ext cx="9144000" cy="758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808163"/>
            <a:ext cx="8534400" cy="4486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15" descr="199 crest(new)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413" y="763588"/>
            <a:ext cx="7826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76" r:id="rId6"/>
    <p:sldLayoutId id="2147483682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olemiss.edu/presentation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grfp.org/general_resources/60th_anniversary/video_conte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grfp.org/applicants/application_components/choosing_primary_fiel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.gov/publications/pub_summ.jsp?ods_key=nsf1959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.gov/funding/pgm_summ.jsp?pims_id=62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grfp.org/general_resources/60th_anniversary/video_con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grfp.org/general_resources/60th_anniversary/video_contes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grfp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bbrianfoster.com/single-post/2017/04/13/Use-Three-Hands---A-Note-of-Thanks-to-Folks-and-Thing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stevenslab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GRFP Info Session Agenda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20849"/>
            <a:ext cx="8504238" cy="5018153"/>
          </a:xfrm>
        </p:spPr>
        <p:txBody>
          <a:bodyPr/>
          <a:lstStyle/>
          <a:p>
            <a:r>
              <a:rPr lang="en-US" dirty="0"/>
              <a:t>11:15 to 11:30</a:t>
            </a:r>
          </a:p>
          <a:p>
            <a:pPr lvl="1"/>
            <a:r>
              <a:rPr lang="en-US" b="1" dirty="0"/>
              <a:t>Arrive, </a:t>
            </a:r>
            <a:r>
              <a:rPr lang="en-US" b="1" dirty="0">
                <a:latin typeface="Georgia" charset="0"/>
              </a:rPr>
              <a:t>Grab Lunch, Find a Table, and Dig In</a:t>
            </a:r>
          </a:p>
          <a:p>
            <a:pPr lvl="1"/>
            <a:r>
              <a:rPr lang="en-US" b="1" dirty="0">
                <a:latin typeface="Georgia" charset="0"/>
              </a:rPr>
              <a:t>Only one faculty or staff member per table, please!</a:t>
            </a:r>
            <a:endParaRPr lang="en-US" dirty="0">
              <a:latin typeface="Georgia" charset="0"/>
            </a:endParaRPr>
          </a:p>
          <a:p>
            <a:pPr eaLnBrk="1" hangingPunct="1"/>
            <a:r>
              <a:rPr lang="en-US" dirty="0">
                <a:latin typeface="Georgia" charset="0"/>
              </a:rPr>
              <a:t>11:30 to 12:10</a:t>
            </a:r>
          </a:p>
          <a:p>
            <a:pPr lvl="1"/>
            <a:r>
              <a:rPr lang="en-US" b="1" dirty="0">
                <a:latin typeface="Georgia" charset="0"/>
              </a:rPr>
              <a:t>Welcome and Introductions</a:t>
            </a:r>
          </a:p>
          <a:p>
            <a:pPr lvl="1"/>
            <a:r>
              <a:rPr lang="en-US" b="1" dirty="0">
                <a:latin typeface="Georgia" charset="0"/>
              </a:rPr>
              <a:t>Presentation of Information; Breakout Discussions</a:t>
            </a:r>
          </a:p>
          <a:p>
            <a:r>
              <a:rPr lang="en-US" dirty="0">
                <a:latin typeface="Georgia" charset="0"/>
              </a:rPr>
              <a:t>12:10 to 12:25</a:t>
            </a:r>
          </a:p>
          <a:p>
            <a:pPr lvl="1"/>
            <a:r>
              <a:rPr lang="en-US" b="1" dirty="0">
                <a:latin typeface="Georgia" charset="0"/>
              </a:rPr>
              <a:t>Questions and Answers</a:t>
            </a:r>
          </a:p>
          <a:p>
            <a:pPr lvl="1"/>
            <a:r>
              <a:rPr lang="en-US" b="1" dirty="0">
                <a:latin typeface="Georgia" charset="0"/>
              </a:rPr>
              <a:t>Open Mic!</a:t>
            </a:r>
          </a:p>
          <a:p>
            <a:r>
              <a:rPr lang="en-US" dirty="0">
                <a:latin typeface="Georgia" charset="0"/>
              </a:rPr>
              <a:t>12:30 </a:t>
            </a:r>
          </a:p>
          <a:p>
            <a:pPr lvl="1"/>
            <a:r>
              <a:rPr lang="en-US" b="1" dirty="0">
                <a:latin typeface="Georgia" charset="0"/>
              </a:rPr>
              <a:t>Dismiss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0D546-F12C-AD42-B0BE-91019B496341}"/>
              </a:ext>
            </a:extLst>
          </p:cNvPr>
          <p:cNvSpPr txBox="1"/>
          <p:nvPr/>
        </p:nvSpPr>
        <p:spPr>
          <a:xfrm>
            <a:off x="3914775" y="5829300"/>
            <a:ext cx="454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http://research.olemiss.edu/presentations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8FBF8-187A-B642-B283-F091770F2963}"/>
              </a:ext>
            </a:extLst>
          </p:cNvPr>
          <p:cNvSpPr txBox="1"/>
          <p:nvPr/>
        </p:nvSpPr>
        <p:spPr>
          <a:xfrm>
            <a:off x="5172075" y="5505450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deck downloadable from </a:t>
            </a:r>
          </a:p>
        </p:txBody>
      </p:sp>
    </p:spTree>
    <p:extLst>
      <p:ext uri="{BB962C8B-B14F-4D97-AF65-F5344CB8AC3E}">
        <p14:creationId xmlns:p14="http://schemas.microsoft.com/office/powerpoint/2010/main" val="31050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Concurrent Table Activity 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2019778"/>
            <a:ext cx="8591854" cy="4942997"/>
          </a:xfrm>
        </p:spPr>
        <p:txBody>
          <a:bodyPr/>
          <a:lstStyle/>
          <a:p>
            <a:r>
              <a:rPr lang="en-US" dirty="0"/>
              <a:t>Your Name and Current Academic Level </a:t>
            </a:r>
          </a:p>
          <a:p>
            <a:pPr lvl="1"/>
            <a:r>
              <a:rPr lang="en-US" b="1" dirty="0"/>
              <a:t>e.g., senior, 1</a:t>
            </a:r>
            <a:r>
              <a:rPr lang="en-US" b="1" baseline="30000" dirty="0"/>
              <a:t>st</a:t>
            </a:r>
            <a:r>
              <a:rPr lang="en-US" b="1" dirty="0"/>
              <a:t> year graduate, 2</a:t>
            </a:r>
            <a:r>
              <a:rPr lang="en-US" b="1" baseline="30000" dirty="0"/>
              <a:t>nd</a:t>
            </a:r>
            <a:r>
              <a:rPr lang="en-US" b="1" dirty="0"/>
              <a:t> year graduate.</a:t>
            </a:r>
            <a:endParaRPr lang="en-US" dirty="0">
              <a:latin typeface="Georgia" charset="0"/>
            </a:endParaRPr>
          </a:p>
          <a:p>
            <a:r>
              <a:rPr lang="en-US" dirty="0">
                <a:latin typeface="Georgia" charset="0"/>
              </a:rPr>
              <a:t>Current Academic Program (major, etc.)</a:t>
            </a:r>
          </a:p>
          <a:p>
            <a:r>
              <a:rPr lang="en-US" dirty="0">
                <a:latin typeface="Georgia" charset="0"/>
              </a:rPr>
              <a:t>Proposed Program of Study (if known)</a:t>
            </a:r>
          </a:p>
          <a:p>
            <a:r>
              <a:rPr lang="en-US" dirty="0">
                <a:latin typeface="Georgia" charset="0"/>
              </a:rPr>
              <a:t>Proposed Graduate institution (if known)</a:t>
            </a:r>
          </a:p>
          <a:p>
            <a:r>
              <a:rPr lang="en-US" dirty="0">
                <a:latin typeface="Georgia" charset="0"/>
              </a:rPr>
              <a:t>Research Area of Interest (if known)</a:t>
            </a:r>
          </a:p>
          <a:p>
            <a:r>
              <a:rPr lang="en-US" dirty="0">
                <a:latin typeface="Georgia" charset="0"/>
              </a:rPr>
              <a:t>Any prior GRFP Experience (yes/no) </a:t>
            </a:r>
          </a:p>
          <a:p>
            <a:r>
              <a:rPr lang="en-US" dirty="0">
                <a:latin typeface="Georgia" charset="0"/>
              </a:rPr>
              <a:t>Faculty or Staff just give your name and current appointment, and any GRFP experience.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80C7AB9-AF21-824B-B787-E18E5F35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223776"/>
            <a:ext cx="8760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</a:rPr>
              <a:t>With the people at your table, please QUICKLY share any or all of:</a:t>
            </a:r>
          </a:p>
        </p:txBody>
      </p:sp>
    </p:spTree>
    <p:extLst>
      <p:ext uri="{BB962C8B-B14F-4D97-AF65-F5344CB8AC3E}">
        <p14:creationId xmlns:p14="http://schemas.microsoft.com/office/powerpoint/2010/main" val="2393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90 Second GRF Video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CF359-0A4D-3643-9D4E-288E5CF4D6B3}"/>
              </a:ext>
            </a:extLst>
          </p:cNvPr>
          <p:cNvSpPr/>
          <p:nvPr/>
        </p:nvSpPr>
        <p:spPr>
          <a:xfrm>
            <a:off x="419099" y="2000935"/>
            <a:ext cx="848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https://www.nsfgrfp.org/general_resources/60th_anniversary/video_contest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277C8-0A37-BB4E-A070-FF291AE9D5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9954" y="2762250"/>
            <a:ext cx="8209696" cy="7905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Ask students to pick which video to watch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Listen for jargon!</a:t>
            </a:r>
          </a:p>
        </p:txBody>
      </p:sp>
    </p:spTree>
    <p:extLst>
      <p:ext uri="{BB962C8B-B14F-4D97-AF65-F5344CB8AC3E}">
        <p14:creationId xmlns:p14="http://schemas.microsoft.com/office/powerpoint/2010/main" val="339605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1A6A4F91-B8CC-49EB-952F-4B37E8226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6036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400" b="1" dirty="0">
                <a:solidFill>
                  <a:srgbClr val="285CC5"/>
                </a:solidFill>
              </a:rPr>
              <a:t>GRFP Fields of Study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65F0633D-AA8C-4610-86D6-1B7440D22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599" y="1143000"/>
            <a:ext cx="8450705" cy="5715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Chemistry</a:t>
            </a:r>
          </a:p>
          <a:p>
            <a:pPr eaLnBrk="1" hangingPunct="1">
              <a:defRPr/>
            </a:pPr>
            <a:r>
              <a:rPr lang="en-US" altLang="en-US" sz="2400" dirty="0"/>
              <a:t>Computer &amp; Information Systems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	Science/Engineering</a:t>
            </a:r>
          </a:p>
          <a:p>
            <a:pPr eaLnBrk="1" hangingPunct="1">
              <a:defRPr/>
            </a:pPr>
            <a:r>
              <a:rPr lang="en-US" altLang="en-US" sz="2400" dirty="0"/>
              <a:t>Engineering</a:t>
            </a:r>
          </a:p>
          <a:p>
            <a:pPr eaLnBrk="1" hangingPunct="1">
              <a:defRPr/>
            </a:pPr>
            <a:r>
              <a:rPr lang="en-US" altLang="en-US" sz="2400" dirty="0"/>
              <a:t>Geosciences</a:t>
            </a:r>
          </a:p>
          <a:p>
            <a:pPr eaLnBrk="1" hangingPunct="1">
              <a:defRPr/>
            </a:pPr>
            <a:r>
              <a:rPr lang="en-US" altLang="en-US" sz="2400" dirty="0"/>
              <a:t>Life Sciences (includes Biological Sciences)</a:t>
            </a:r>
          </a:p>
          <a:p>
            <a:pPr eaLnBrk="1" hangingPunct="1">
              <a:defRPr/>
            </a:pPr>
            <a:r>
              <a:rPr lang="en-US" altLang="en-US" sz="2400" dirty="0"/>
              <a:t>Materials Research</a:t>
            </a:r>
          </a:p>
          <a:p>
            <a:pPr eaLnBrk="1" hangingPunct="1">
              <a:defRPr/>
            </a:pPr>
            <a:r>
              <a:rPr lang="en-US" altLang="en-US" sz="2400" dirty="0"/>
              <a:t>Mathematical Sciences</a:t>
            </a:r>
          </a:p>
          <a:p>
            <a:pPr eaLnBrk="1" hangingPunct="1">
              <a:defRPr/>
            </a:pPr>
            <a:r>
              <a:rPr lang="en-US" altLang="en-US" sz="2400" dirty="0"/>
              <a:t>Physics and Astronomy</a:t>
            </a:r>
          </a:p>
          <a:p>
            <a:pPr eaLnBrk="1" hangingPunct="1">
              <a:defRPr/>
            </a:pPr>
            <a:r>
              <a:rPr lang="en-US" altLang="en-US" sz="2400" dirty="0"/>
              <a:t>Psychology </a:t>
            </a:r>
          </a:p>
          <a:p>
            <a:pPr eaLnBrk="1" hangingPunct="1">
              <a:defRPr/>
            </a:pPr>
            <a:r>
              <a:rPr lang="en-US" altLang="en-US" sz="2400" dirty="0"/>
              <a:t>Social Sciences (includes Economics)</a:t>
            </a:r>
          </a:p>
          <a:p>
            <a:pPr eaLnBrk="1" hangingPunct="1">
              <a:defRPr/>
            </a:pPr>
            <a:r>
              <a:rPr lang="en-US" altLang="en-US" sz="2400" dirty="0"/>
              <a:t>STEM Education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68956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0689A5DB-1C9B-4713-8579-1A38BEDA7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285CC5"/>
                </a:solidFill>
              </a:rPr>
              <a:t>NOT SUPPORTED</a:t>
            </a:r>
          </a:p>
        </p:txBody>
      </p:sp>
      <p:sp>
        <p:nvSpPr>
          <p:cNvPr id="31747" name="Content Placeholder 1">
            <a:extLst>
              <a:ext uri="{FF2B5EF4-FFF2-40B4-BE49-F238E27FC236}">
                <a16:creationId xmlns:a16="http://schemas.microsoft.com/office/drawing/2014/main" id="{72490D25-8BBB-41CC-8893-DC0EC8C61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716" y="1549998"/>
            <a:ext cx="8364070" cy="5791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Joint science-professional degree programs</a:t>
            </a:r>
          </a:p>
          <a:p>
            <a:pPr lvl="1" eaLnBrk="1" hangingPunct="1"/>
            <a:r>
              <a:rPr lang="en-US" altLang="en-US" sz="2400" dirty="0"/>
              <a:t>e.g. </a:t>
            </a:r>
            <a:r>
              <a:rPr lang="en-US" altLang="en-US" sz="2400" b="1" dirty="0"/>
              <a:t>MD/PhD, JD/PhD</a:t>
            </a:r>
          </a:p>
          <a:p>
            <a:pPr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Business administration </a:t>
            </a:r>
            <a:r>
              <a:rPr lang="en-US" altLang="en-US" sz="2400" dirty="0"/>
              <a:t>or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Counseling</a:t>
            </a:r>
            <a:r>
              <a:rPr lang="en-US" altLang="en-US" sz="2400" dirty="0"/>
              <a:t>, </a:t>
            </a:r>
            <a:r>
              <a:rPr lang="en-US" altLang="en-US" sz="2400" b="1" dirty="0">
                <a:solidFill>
                  <a:srgbClr val="C00000"/>
                </a:solidFill>
              </a:rPr>
              <a:t>Social work</a:t>
            </a:r>
          </a:p>
          <a:p>
            <a:pPr eaLnBrk="1" hangingPunct="1"/>
            <a:r>
              <a:rPr lang="en-US" altLang="en-US" sz="2400" dirty="0"/>
              <a:t>Education (except in science and engineering education)</a:t>
            </a:r>
          </a:p>
          <a:p>
            <a:pPr eaLnBrk="1" hangingPunct="1"/>
            <a:r>
              <a:rPr lang="en-US" altLang="en-US" sz="2400" dirty="0"/>
              <a:t>History (except in history of science)</a:t>
            </a:r>
          </a:p>
          <a:p>
            <a:pPr eaLnBrk="1" hangingPunct="1"/>
            <a:r>
              <a:rPr lang="en-US" altLang="en-US" sz="2400" b="1" dirty="0"/>
              <a:t>Research with </a:t>
            </a:r>
            <a:r>
              <a:rPr lang="en-US" altLang="en-US" sz="2400" b="1" dirty="0">
                <a:solidFill>
                  <a:srgbClr val="C00000"/>
                </a:solidFill>
              </a:rPr>
              <a:t>primarily disease-related goals </a:t>
            </a:r>
          </a:p>
          <a:p>
            <a:pPr eaLnBrk="1" hangingPunct="1"/>
            <a:r>
              <a:rPr lang="en-US" altLang="en-US" sz="2400" dirty="0"/>
              <a:t>Clinical research, </a:t>
            </a:r>
            <a:r>
              <a:rPr lang="en-US" altLang="en-US" dirty="0"/>
              <a:t>patient-oriented research, epidemiological and behavioral studies, outcomes research, health services, public health research, focus on disease etiology and treatment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119706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0689A5DB-1C9B-4713-8579-1A38BEDA7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251" y="66675"/>
            <a:ext cx="100488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285CC5"/>
                </a:solidFill>
              </a:rPr>
              <a:t>Are your program and </a:t>
            </a:r>
            <a:br>
              <a:rPr lang="en-US" altLang="en-US" sz="3600" b="1" dirty="0">
                <a:solidFill>
                  <a:srgbClr val="285CC5"/>
                </a:solidFill>
              </a:rPr>
            </a:br>
            <a:r>
              <a:rPr lang="en-US" altLang="en-US" sz="3600" b="1" dirty="0">
                <a:solidFill>
                  <a:srgbClr val="285CC5"/>
                </a:solidFill>
              </a:rPr>
              <a:t>research area supported?</a:t>
            </a:r>
          </a:p>
        </p:txBody>
      </p:sp>
      <p:sp>
        <p:nvSpPr>
          <p:cNvPr id="31747" name="Content Placeholder 1">
            <a:extLst>
              <a:ext uri="{FF2B5EF4-FFF2-40B4-BE49-F238E27FC236}">
                <a16:creationId xmlns:a16="http://schemas.microsoft.com/office/drawing/2014/main" id="{72490D25-8BBB-41CC-8893-DC0EC8C61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775" y="1894772"/>
            <a:ext cx="8230569" cy="47158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For a more detailed list of SUPPORTED and UNSUPPORTED fields of study, see the Program Guidelines.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You can also look up fields of study here: </a:t>
            </a:r>
            <a:r>
              <a:rPr lang="en-US" sz="2400" dirty="0">
                <a:hlinkClick r:id="rId3"/>
              </a:rPr>
              <a:t>https://www.nsfgrfp.org/applicants/application_components/choosing_primary_field</a:t>
            </a: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If in doubt whether your proposed program of study, or your proposed research topic, are considered SUPPORTED fields,  contact the The Graduate Research Fellowship Operations Center. </a:t>
            </a:r>
          </a:p>
        </p:txBody>
      </p:sp>
    </p:spTree>
    <p:extLst>
      <p:ext uri="{BB962C8B-B14F-4D97-AF65-F5344CB8AC3E}">
        <p14:creationId xmlns:p14="http://schemas.microsoft.com/office/powerpoint/2010/main" val="2511405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GRF Ops Center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271645" y="1975683"/>
            <a:ext cx="850423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Graduate Research Fellowship Operations Center is responsible for responding to questions about the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questions concerning eligibility and fields of study, contact the Graduate Research Fellowship Operations Center, (866) 673-4737, international (202) 331-3542, or </a:t>
            </a:r>
            <a:r>
              <a:rPr lang="en-US" dirty="0" err="1"/>
              <a:t>info@nsfgrfp.org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80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16CD9137-D323-4A72-AFE2-74694F6BE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745" y="-233979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285CC5"/>
                </a:solidFill>
              </a:rPr>
              <a:t>How to Apply?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EAC44-4D64-4524-8294-7D5394EB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810948" cy="3990191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NSF GRFP Program Page provides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the following information:</a:t>
            </a:r>
            <a:br>
              <a:rPr lang="en-US" sz="2400" b="1" dirty="0"/>
            </a:br>
            <a:endParaRPr lang="en-US" sz="2400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Outreach presentation (PPT or PDF)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Link to </a:t>
            </a:r>
            <a:r>
              <a:rPr lang="en-US" sz="2400" b="1" dirty="0"/>
              <a:t>program guidelines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Application due dates (Oct 21 – Oct 25, 2019)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Reference letter due date (Nov 1, 2019)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FAQs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List of Fellows and Honorable Mentions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Other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FEF5F-9961-2B41-82F9-A5B20DD40D43}"/>
              </a:ext>
            </a:extLst>
          </p:cNvPr>
          <p:cNvSpPr/>
          <p:nvPr/>
        </p:nvSpPr>
        <p:spPr>
          <a:xfrm>
            <a:off x="670785" y="6176919"/>
            <a:ext cx="7869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https://www.nsf.gov/publications/pub_summ.jsp?ods_key=nsf19590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83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16CD9137-D323-4A72-AFE2-74694F6BE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745" y="-233979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285CC5"/>
                </a:solidFill>
              </a:rPr>
              <a:t>GRFP Solicitation (NSF 19-590)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EAC44-4D64-4524-8294-7D5394EB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1904999"/>
            <a:ext cx="8369449" cy="4635649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Provides the following information: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Deadlines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Program description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Award information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Eligibility requirements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Application preparation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Submission instructions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Application review criteria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FEF5F-9961-2B41-82F9-A5B20DD40D43}"/>
              </a:ext>
            </a:extLst>
          </p:cNvPr>
          <p:cNvSpPr/>
          <p:nvPr/>
        </p:nvSpPr>
        <p:spPr>
          <a:xfrm>
            <a:off x="575535" y="5967369"/>
            <a:ext cx="7869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https://www.nsf.gov/funding/pgm_summ.jsp?pims_id=6201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77527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3A9FC479-C1CE-40AF-B3B9-B0EF57779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285CC5"/>
                </a:solidFill>
              </a:rPr>
              <a:t>GRFP Application Timeline</a:t>
            </a:r>
          </a:p>
        </p:txBody>
      </p:sp>
      <p:grpSp>
        <p:nvGrpSpPr>
          <p:cNvPr id="33795" name="Group 4">
            <a:extLst>
              <a:ext uri="{FF2B5EF4-FFF2-40B4-BE49-F238E27FC236}">
                <a16:creationId xmlns:a16="http://schemas.microsoft.com/office/drawing/2014/main" id="{B15F276C-BED2-4457-9223-A2FA5462107B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888878"/>
            <a:ext cx="8458200" cy="4048125"/>
            <a:chOff x="342900" y="1447800"/>
            <a:chExt cx="8458200" cy="4047530"/>
          </a:xfrm>
        </p:grpSpPr>
        <p:sp>
          <p:nvSpPr>
            <p:cNvPr id="33797" name="TextBox 9">
              <a:extLst>
                <a:ext uri="{FF2B5EF4-FFF2-40B4-BE49-F238E27FC236}">
                  <a16:creationId xmlns:a16="http://schemas.microsoft.com/office/drawing/2014/main" id="{317D2F1F-EC7B-4EF6-B41D-CA6A6808E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6900" y="1604665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798" name="TextBox 10">
              <a:extLst>
                <a:ext uri="{FF2B5EF4-FFF2-40B4-BE49-F238E27FC236}">
                  <a16:creationId xmlns:a16="http://schemas.microsoft.com/office/drawing/2014/main" id="{05D8F965-35AC-44A5-ADFC-43C25F7D0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1452265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July/August</a:t>
              </a:r>
            </a:p>
          </p:txBody>
        </p:sp>
        <p:sp>
          <p:nvSpPr>
            <p:cNvPr id="33799" name="TextBox 11">
              <a:extLst>
                <a:ext uri="{FF2B5EF4-FFF2-40B4-BE49-F238E27FC236}">
                  <a16:creationId xmlns:a16="http://schemas.microsoft.com/office/drawing/2014/main" id="{02AFD301-7467-4A60-A83B-AB0DF511D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5478" y="1447800"/>
              <a:ext cx="2971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</a:rPr>
                <a:t>Mid-late October</a:t>
              </a:r>
            </a:p>
          </p:txBody>
        </p:sp>
        <p:sp>
          <p:nvSpPr>
            <p:cNvPr id="33800" name="TextBox 12">
              <a:extLst>
                <a:ext uri="{FF2B5EF4-FFF2-40B4-BE49-F238E27FC236}">
                  <a16:creationId xmlns:a16="http://schemas.microsoft.com/office/drawing/2014/main" id="{7CAFC4A7-3AF0-4946-A573-8ED4BC356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5033665"/>
              <a:ext cx="3200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March - April</a:t>
              </a:r>
            </a:p>
          </p:txBody>
        </p:sp>
        <p:sp>
          <p:nvSpPr>
            <p:cNvPr id="33801" name="TextBox 13">
              <a:extLst>
                <a:ext uri="{FF2B5EF4-FFF2-40B4-BE49-F238E27FC236}">
                  <a16:creationId xmlns:a16="http://schemas.microsoft.com/office/drawing/2014/main" id="{3D7D85C8-D50B-42B6-8D3A-6119BC94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100" y="5033665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     May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534C50-4282-48D3-BBC3-EB2673B09D94}"/>
                </a:ext>
              </a:extLst>
            </p:cNvPr>
            <p:cNvSpPr/>
            <p:nvPr/>
          </p:nvSpPr>
          <p:spPr>
            <a:xfrm>
              <a:off x="342900" y="2062073"/>
              <a:ext cx="19812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Solicitation Posted</a:t>
              </a:r>
            </a:p>
          </p:txBody>
        </p:sp>
        <p:sp>
          <p:nvSpPr>
            <p:cNvPr id="33803" name="TextBox 15">
              <a:extLst>
                <a:ext uri="{FF2B5EF4-FFF2-40B4-BE49-F238E27FC236}">
                  <a16:creationId xmlns:a16="http://schemas.microsoft.com/office/drawing/2014/main" id="{928C7D4B-07E0-43EB-8648-F33A09463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1700" y="1452265"/>
              <a:ext cx="243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Early November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2A2464-14EA-4E97-BE7C-74C9A8FB32BF}"/>
                </a:ext>
              </a:extLst>
            </p:cNvPr>
            <p:cNvSpPr/>
            <p:nvPr/>
          </p:nvSpPr>
          <p:spPr>
            <a:xfrm>
              <a:off x="342900" y="3890604"/>
              <a:ext cx="19812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Recipients Announced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832537-8D75-4E48-B905-E0B4629C4057}"/>
                </a:ext>
              </a:extLst>
            </p:cNvPr>
            <p:cNvSpPr/>
            <p:nvPr/>
          </p:nvSpPr>
          <p:spPr>
            <a:xfrm>
              <a:off x="3009900" y="2062073"/>
              <a:ext cx="22860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Applications Due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062BE6-82AF-4E93-ABA5-C0549DCBDF26}"/>
                </a:ext>
              </a:extLst>
            </p:cNvPr>
            <p:cNvSpPr/>
            <p:nvPr/>
          </p:nvSpPr>
          <p:spPr>
            <a:xfrm>
              <a:off x="2857500" y="3890604"/>
              <a:ext cx="25146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Acceptance of Award and Declaration of Tenure/Res</a:t>
              </a:r>
              <a:r>
                <a:rPr lang="en-US" sz="2000" dirty="0"/>
                <a:t>erve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D84CAC-09DE-4883-BEB1-0322AF96BDD0}"/>
                </a:ext>
              </a:extLst>
            </p:cNvPr>
            <p:cNvSpPr/>
            <p:nvPr/>
          </p:nvSpPr>
          <p:spPr>
            <a:xfrm>
              <a:off x="6057900" y="2062073"/>
              <a:ext cx="20574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Reference Letters  Due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10A57F9-A827-40D9-8384-97C6AD35A4B5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>
              <a:off x="2324100" y="2595394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3EFB33B-34B5-47E8-B4D4-5C6C1BE150AC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5295900" y="2595394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196F43-80B1-4DD9-AE83-FAA8BCB949BE}"/>
                </a:ext>
              </a:extLst>
            </p:cNvPr>
            <p:cNvSpPr/>
            <p:nvPr/>
          </p:nvSpPr>
          <p:spPr>
            <a:xfrm>
              <a:off x="6057900" y="3890604"/>
              <a:ext cx="1981200" cy="106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Fellowship Year Begins</a:t>
              </a:r>
            </a:p>
          </p:txBody>
        </p:sp>
        <p:sp>
          <p:nvSpPr>
            <p:cNvPr id="33811" name="TextBox 25">
              <a:extLst>
                <a:ext uri="{FF2B5EF4-FFF2-40B4-BE49-F238E27FC236}">
                  <a16:creationId xmlns:a16="http://schemas.microsoft.com/office/drawing/2014/main" id="{D6C6E317-9FA5-4FD1-91EA-38DDDC076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5500" y="5033665"/>
              <a:ext cx="2895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June 1 or  Sept. 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9506B0-7DD9-4231-B4CF-DEA530B60A52}"/>
                </a:ext>
              </a:extLst>
            </p:cNvPr>
            <p:cNvCxnSpPr>
              <a:stCxn id="21" idx="3"/>
            </p:cNvCxnSpPr>
            <p:nvPr/>
          </p:nvCxnSpPr>
          <p:spPr>
            <a:xfrm>
              <a:off x="8115300" y="2595394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283390-29F6-464F-9E47-802B6350A1BD}"/>
                </a:ext>
              </a:extLst>
            </p:cNvPr>
            <p:cNvCxnSpPr/>
            <p:nvPr/>
          </p:nvCxnSpPr>
          <p:spPr>
            <a:xfrm>
              <a:off x="8496300" y="2595394"/>
              <a:ext cx="0" cy="838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613E26-5ED7-468E-86D9-6109C8BF270A}"/>
                </a:ext>
              </a:extLst>
            </p:cNvPr>
            <p:cNvCxnSpPr/>
            <p:nvPr/>
          </p:nvCxnSpPr>
          <p:spPr>
            <a:xfrm flipH="1">
              <a:off x="1333500" y="3433471"/>
              <a:ext cx="7162800" cy="76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415AAC-B560-4033-B79A-F2D184428F90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1333500" y="3509660"/>
              <a:ext cx="0" cy="380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0BC476B-08FC-4E4B-BE41-DE5128EB9D7D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2324100" y="4423925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B1EF82-A35A-462B-8E39-F77546D7F3AA}"/>
                </a:ext>
              </a:extLst>
            </p:cNvPr>
            <p:cNvCxnSpPr>
              <a:stCxn id="20" idx="3"/>
              <a:endCxn id="25" idx="1"/>
            </p:cNvCxnSpPr>
            <p:nvPr/>
          </p:nvCxnSpPr>
          <p:spPr>
            <a:xfrm>
              <a:off x="5372100" y="442392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66347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71EDC-70C1-4C10-B300-BC055421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85" y="1032734"/>
            <a:ext cx="8534400" cy="5638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Complete Application Package</a:t>
            </a:r>
            <a:r>
              <a:rPr lang="en-US" sz="3600" dirty="0"/>
              <a:t>:   </a:t>
            </a:r>
            <a:r>
              <a:rPr lang="en-US" sz="3600" i="1" dirty="0"/>
              <a:t>Due in late October</a:t>
            </a:r>
            <a:endParaRPr lang="en-US" sz="3100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100" b="1" dirty="0"/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/>
              <a:t>Personal Information, Education, Work/Research Experience, Proposed Field of Study, Academic Honors, Publications</a:t>
            </a:r>
            <a:br>
              <a:rPr lang="en-US" sz="3600" dirty="0"/>
            </a:br>
            <a:endParaRPr lang="en-US" sz="3600" dirty="0"/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/>
              <a:t>Personal, Relevant Background and Future Goals Statement (3 pages)</a:t>
            </a:r>
            <a:br>
              <a:rPr lang="en-US" sz="3600" dirty="0"/>
            </a:br>
            <a:endParaRPr lang="en-US" sz="1400" dirty="0"/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/>
              <a:t>Graduate Research Statement (2 pages)</a:t>
            </a:r>
            <a:br>
              <a:rPr lang="en-US" sz="3600" dirty="0"/>
            </a:br>
            <a:endParaRPr lang="en-US" sz="1600" dirty="0"/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/>
              <a:t>Transcripts (uploaded electronically) </a:t>
            </a:r>
            <a:br>
              <a:rPr lang="en-US" sz="3600" dirty="0"/>
            </a:br>
            <a:endParaRPr lang="en-US" sz="1600" dirty="0"/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/>
              <a:t>Three letters of reference </a:t>
            </a:r>
            <a:br>
              <a:rPr lang="en-US" sz="3600" dirty="0"/>
            </a:br>
            <a:r>
              <a:rPr lang="en-US" sz="3600" dirty="0"/>
              <a:t>    </a:t>
            </a:r>
            <a:endParaRPr lang="en-US" sz="3100" dirty="0"/>
          </a:p>
          <a:p>
            <a:pPr marL="109728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300" dirty="0"/>
          </a:p>
          <a:p>
            <a:pPr marL="109728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dirty="0"/>
              <a:t>See the most recent Solicitation (NSF 19-590) for app. details &amp; requirements.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3100" dirty="0"/>
          </a:p>
        </p:txBody>
      </p:sp>
      <p:sp>
        <p:nvSpPr>
          <p:cNvPr id="36867" name="Title 3">
            <a:extLst>
              <a:ext uri="{FF2B5EF4-FFF2-40B4-BE49-F238E27FC236}">
                <a16:creationId xmlns:a16="http://schemas.microsoft.com/office/drawing/2014/main" id="{1151FFA9-9FCA-43A2-B044-14B66666A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  </a:t>
            </a:r>
            <a:r>
              <a:rPr lang="en-US" altLang="en-US" sz="4400" b="1" dirty="0">
                <a:solidFill>
                  <a:srgbClr val="285CC5"/>
                </a:solidFill>
              </a:rPr>
              <a:t>GRFP Complete Application</a:t>
            </a:r>
          </a:p>
        </p:txBody>
      </p:sp>
    </p:spTree>
    <p:extLst>
      <p:ext uri="{BB962C8B-B14F-4D97-AF65-F5344CB8AC3E}">
        <p14:creationId xmlns:p14="http://schemas.microsoft.com/office/powerpoint/2010/main" val="365793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" y="3654425"/>
            <a:ext cx="8826500" cy="1303338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600"/>
              </a:spcAft>
              <a:buFont typeface="Wingdings 2"/>
              <a:buNone/>
              <a:defRPr/>
            </a:pPr>
            <a:r>
              <a:rPr lang="en-US" sz="2200" dirty="0">
                <a:solidFill>
                  <a:srgbClr val="000090"/>
                </a:solidFill>
                <a:ea typeface="+mn-ea"/>
                <a:cs typeface="+mn-cs"/>
              </a:rPr>
              <a:t>NSF Graduate Research </a:t>
            </a:r>
            <a:br>
              <a:rPr lang="en-US" sz="2200" dirty="0">
                <a:solidFill>
                  <a:srgbClr val="000090"/>
                </a:solidFill>
                <a:ea typeface="+mn-ea"/>
                <a:cs typeface="+mn-cs"/>
              </a:rPr>
            </a:br>
            <a:r>
              <a:rPr lang="en-US" sz="2200" dirty="0">
                <a:solidFill>
                  <a:srgbClr val="000090"/>
                </a:solidFill>
                <a:ea typeface="+mn-ea"/>
                <a:cs typeface="+mn-cs"/>
              </a:rPr>
              <a:t>Fellowship Program (GRFP)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None/>
              <a:defRPr/>
            </a:pPr>
            <a:r>
              <a:rPr lang="en-US" sz="2200" dirty="0">
                <a:solidFill>
                  <a:srgbClr val="000090"/>
                </a:solidFill>
                <a:ea typeface="+mn-ea"/>
                <a:cs typeface="+mn-cs"/>
              </a:rPr>
              <a:t>Information Session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None/>
              <a:defRPr/>
            </a:pPr>
            <a:r>
              <a:rPr lang="en-US" sz="2200" dirty="0">
                <a:solidFill>
                  <a:srgbClr val="000090"/>
                </a:solidFill>
                <a:ea typeface="+mn-ea"/>
                <a:cs typeface="+mn-cs"/>
              </a:rPr>
              <a:t>Sept 11, 2019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None/>
              <a:defRPr/>
            </a:pPr>
            <a:endParaRPr lang="en-US" sz="1800" dirty="0">
              <a:solidFill>
                <a:srgbClr val="00009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301625"/>
            <a:ext cx="7772400" cy="11176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The University of Mississippi</a:t>
            </a:r>
          </a:p>
        </p:txBody>
      </p:sp>
      <p:pic>
        <p:nvPicPr>
          <p:cNvPr id="11267" name="Picture 3" descr="199 crest(new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313" y="1463675"/>
            <a:ext cx="1416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750" y="4991100"/>
            <a:ext cx="88265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Robert Doerksen, Ph.D.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Associate Dean of the Graduate School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b="1" dirty="0">
                <a:latin typeface="+mj-lt"/>
                <a:ea typeface="+mn-ea"/>
                <a:cs typeface="+mn-cs"/>
              </a:rPr>
            </a:br>
            <a:r>
              <a:rPr lang="en-US" b="1" dirty="0">
                <a:latin typeface="+mj-lt"/>
                <a:ea typeface="+mn-ea"/>
                <a:cs typeface="+mn-cs"/>
              </a:rPr>
              <a:t>Jason Hale, M.S.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  <a:cs typeface="+mn-cs"/>
              </a:rPr>
              <a:t>Director of Research 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2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Georgia" charset="0"/>
              </a:rPr>
              <a:t>A competitive </a:t>
            </a:r>
            <a:r>
              <a:rPr lang="en-US" sz="3600" dirty="0">
                <a:solidFill>
                  <a:srgbClr val="00B050"/>
                </a:solidFill>
                <a:latin typeface="Georgia" charset="0"/>
              </a:rPr>
              <a:t>Personal State</a:t>
            </a:r>
            <a:r>
              <a:rPr lang="en-US" sz="3200" dirty="0">
                <a:solidFill>
                  <a:srgbClr val="00B050"/>
                </a:solidFill>
                <a:latin typeface="Georgia" charset="0"/>
              </a:rPr>
              <a:t>ment</a:t>
            </a:r>
            <a:endParaRPr lang="en-US" sz="3600" dirty="0">
              <a:solidFill>
                <a:srgbClr val="00B050"/>
              </a:solidFill>
              <a:latin typeface="Georgia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20850"/>
            <a:ext cx="8504238" cy="5041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</a:rPr>
              <a:t>3 pages max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</a:rPr>
              <a:t>Experiences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(personal and professional) </a:t>
            </a:r>
            <a:r>
              <a:rPr lang="en-US" sz="2000" b="1" dirty="0">
                <a:solidFill>
                  <a:srgbClr val="00B050"/>
                </a:solidFill>
              </a:rPr>
              <a:t>contributing</a:t>
            </a:r>
            <a:r>
              <a:rPr lang="en-US" sz="2000" dirty="0"/>
              <a:t> to your </a:t>
            </a:r>
            <a:r>
              <a:rPr lang="en-US" sz="2000" b="1" dirty="0">
                <a:solidFill>
                  <a:srgbClr val="00B050"/>
                </a:solidFill>
              </a:rPr>
              <a:t>motivation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B050"/>
                </a:solidFill>
              </a:rPr>
              <a:t>preparation</a:t>
            </a:r>
            <a:r>
              <a:rPr lang="en-US" sz="2000" dirty="0"/>
              <a:t> for </a:t>
            </a:r>
            <a:r>
              <a:rPr lang="en-US" sz="2000" b="1" dirty="0">
                <a:solidFill>
                  <a:srgbClr val="00B050"/>
                </a:solidFill>
              </a:rPr>
              <a:t>pursuing a STEM career </a:t>
            </a:r>
            <a:endParaRPr lang="en-US" sz="2000" dirty="0"/>
          </a:p>
          <a:p>
            <a:r>
              <a:rPr lang="en-US" sz="2000" dirty="0"/>
              <a:t>Previous </a:t>
            </a:r>
            <a:r>
              <a:rPr lang="en-US" sz="2000" b="1" dirty="0">
                <a:solidFill>
                  <a:srgbClr val="00B050"/>
                </a:solidFill>
              </a:rPr>
              <a:t>research/industrial/professional experiences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What was the project?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How did you become involved?  Where was it done?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Why was this project worth doing?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What was your contribution to the project?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How did your part of the project fit into the whole?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What have you learned? Any advanced course work?  </a:t>
            </a:r>
            <a:endParaRPr lang="en-US" sz="15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</a:rPr>
              <a:t>Career aspirations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</a:rPr>
              <a:t>future goals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1800" i="1" dirty="0">
                <a:solidFill>
                  <a:srgbClr val="000000"/>
                </a:solidFill>
              </a:rPr>
              <a:t>How have your experiences shaped your goals?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Address NSF’s review criteria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500" dirty="0"/>
              <a:t>Labeled Intellectual Merit section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500" dirty="0"/>
              <a:t>Labeled Broader Impacts section</a:t>
            </a:r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altLang="en-US" sz="1800" i="1" dirty="0">
              <a:solidFill>
                <a:srgbClr val="000000"/>
              </a:solidFill>
            </a:endParaRPr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6477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Georgia" charset="0"/>
              </a:rPr>
              <a:t>A competitive </a:t>
            </a:r>
            <a:r>
              <a:rPr lang="en-US" sz="3600" b="1" dirty="0">
                <a:solidFill>
                  <a:srgbClr val="C00000"/>
                </a:solidFill>
                <a:latin typeface="Georgia" charset="0"/>
              </a:rPr>
              <a:t>Research State</a:t>
            </a:r>
            <a:r>
              <a:rPr lang="en-US" sz="3200" b="1" dirty="0">
                <a:solidFill>
                  <a:srgbClr val="C00000"/>
                </a:solidFill>
                <a:latin typeface="Georgia" charset="0"/>
              </a:rPr>
              <a:t>ment</a:t>
            </a:r>
            <a:endParaRPr lang="en-US" sz="3600" b="1" dirty="0">
              <a:solidFill>
                <a:srgbClr val="C00000"/>
              </a:solidFill>
              <a:latin typeface="Georgia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720850"/>
            <a:ext cx="8713283" cy="53469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2 pages max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Describe your </a:t>
            </a:r>
            <a:r>
              <a:rPr lang="en-US" sz="2000" b="1" dirty="0">
                <a:solidFill>
                  <a:srgbClr val="C00000"/>
                </a:solidFill>
              </a:rPr>
              <a:t>Research Plan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</a:rPr>
              <a:t>Communicate your </a:t>
            </a:r>
            <a:r>
              <a:rPr lang="en-US" sz="1900" b="1" dirty="0">
                <a:solidFill>
                  <a:srgbClr val="C00000"/>
                </a:solidFill>
              </a:rPr>
              <a:t>research idea </a:t>
            </a:r>
            <a:r>
              <a:rPr lang="en-US" sz="1900" dirty="0">
                <a:solidFill>
                  <a:schemeClr val="tx1"/>
                </a:solidFill>
              </a:rPr>
              <a:t>and </a:t>
            </a:r>
            <a:r>
              <a:rPr lang="en-US" sz="1900" b="1" dirty="0">
                <a:solidFill>
                  <a:srgbClr val="C00000"/>
                </a:solidFill>
              </a:rPr>
              <a:t>approach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</a:rPr>
              <a:t>Explain your </a:t>
            </a:r>
            <a:r>
              <a:rPr lang="en-US" sz="1900" b="1" dirty="0">
                <a:solidFill>
                  <a:srgbClr val="C00000"/>
                </a:solidFill>
              </a:rPr>
              <a:t>research plan </a:t>
            </a:r>
            <a:r>
              <a:rPr lang="en-US" sz="1900" dirty="0">
                <a:solidFill>
                  <a:schemeClr val="tx1"/>
                </a:solidFill>
              </a:rPr>
              <a:t>and </a:t>
            </a:r>
            <a:r>
              <a:rPr lang="en-US" sz="1900" b="1" dirty="0">
                <a:solidFill>
                  <a:srgbClr val="C00000"/>
                </a:solidFill>
              </a:rPr>
              <a:t>methods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</a:rPr>
              <a:t>What do you expect to </a:t>
            </a:r>
            <a:r>
              <a:rPr lang="en-US" sz="1900" b="1" dirty="0">
                <a:solidFill>
                  <a:srgbClr val="C00000"/>
                </a:solidFill>
              </a:rPr>
              <a:t>learn</a:t>
            </a:r>
            <a:r>
              <a:rPr lang="en-US" sz="1900" dirty="0">
                <a:solidFill>
                  <a:schemeClr val="tx1"/>
                </a:solidFill>
              </a:rPr>
              <a:t>?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</a:rPr>
              <a:t>How will you know if the project is </a:t>
            </a:r>
            <a:r>
              <a:rPr lang="en-US" sz="1900" b="1" dirty="0">
                <a:solidFill>
                  <a:srgbClr val="C00000"/>
                </a:solidFill>
              </a:rPr>
              <a:t>successful</a:t>
            </a:r>
            <a:r>
              <a:rPr lang="en-US" sz="1900" dirty="0">
                <a:solidFill>
                  <a:schemeClr val="tx1"/>
                </a:solidFill>
              </a:rPr>
              <a:t>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</a:rPr>
              <a:t>What would you do </a:t>
            </a:r>
            <a:r>
              <a:rPr lang="en-US" sz="1900" b="1" dirty="0">
                <a:solidFill>
                  <a:srgbClr val="C00000"/>
                </a:solidFill>
              </a:rPr>
              <a:t>next</a:t>
            </a:r>
            <a:r>
              <a:rPr lang="en-US" sz="1900" dirty="0">
                <a:solidFill>
                  <a:schemeClr val="tx1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Address NSF’s review criteria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500" dirty="0"/>
              <a:t>Labeled Intellectual Merit section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500" dirty="0"/>
              <a:t>Labeled Broader Impacts section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Communicate clearly for </a:t>
            </a:r>
            <a:r>
              <a:rPr lang="en-US" sz="2000" b="1" dirty="0">
                <a:solidFill>
                  <a:srgbClr val="C00000"/>
                </a:solidFill>
              </a:rPr>
              <a:t>non-specialist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Avoid jargon</a:t>
            </a:r>
            <a:r>
              <a:rPr lang="en-US" altLang="en-US" sz="2000" dirty="0">
                <a:solidFill>
                  <a:schemeClr val="tx1"/>
                </a:solidFill>
              </a:rPr>
              <a:t>!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Make your </a:t>
            </a:r>
            <a:r>
              <a:rPr lang="en-US" sz="2000" b="1" dirty="0">
                <a:solidFill>
                  <a:srgbClr val="C00000"/>
                </a:solidFill>
              </a:rPr>
              <a:t>contributions clear </a:t>
            </a:r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altLang="en-US" sz="2300" dirty="0">
              <a:solidFill>
                <a:srgbClr val="000000"/>
              </a:solidFill>
            </a:endParaRPr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544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560AC09-AE3E-45AE-90C4-5455E1AE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285CC5"/>
                </a:solidFill>
              </a:rPr>
              <a:t>Formatting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92CB-E1B1-4952-B526-1F360CA6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21908" cy="51355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Follow formatting instructions in the solicitation!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Fonts, margins, number of pages, etc.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Check your application PDF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Applications that don’t comply with format requirements will be </a:t>
            </a:r>
            <a:r>
              <a:rPr lang="en-US" sz="2800" b="1" u="sng" dirty="0"/>
              <a:t>returned without review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6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>
            <a:extLst>
              <a:ext uri="{FF2B5EF4-FFF2-40B4-BE49-F238E27FC236}">
                <a16:creationId xmlns:a16="http://schemas.microsoft.com/office/drawing/2014/main" id="{A9DBBB1A-5047-43EC-8498-4329E53E7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74612"/>
            <a:ext cx="8039100" cy="8397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4400" b="1" dirty="0">
                <a:solidFill>
                  <a:srgbClr val="285CC5"/>
                </a:solidFill>
              </a:rPr>
              <a:t>Standard NSF Review Criteria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BF217-53F3-4475-A952-FD56D191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334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/>
              <a:t>Two National Science Board-approved review criteria: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u="sng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/>
              <a:t>Intellectual Merit </a:t>
            </a:r>
            <a:br>
              <a:rPr lang="en-US" sz="4400" b="1" dirty="0"/>
            </a:br>
            <a:r>
              <a:rPr lang="en-US" sz="2600" dirty="0">
                <a:solidFill>
                  <a:schemeClr val="tx2"/>
                </a:solidFill>
                <a:cs typeface="+mn-cs"/>
              </a:rPr>
              <a:t>How important is the proposed activity to advancing knowledge within its own field or across different fields?</a:t>
            </a:r>
            <a:br>
              <a:rPr lang="en-US" sz="2600" dirty="0"/>
            </a:br>
            <a:endParaRPr lang="en-US" sz="2800" b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/>
              <a:t>Broader Impacts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/>
              <a:t>How well does the proposed activity benefit society or advance desired societal outcomes?</a:t>
            </a:r>
          </a:p>
        </p:txBody>
      </p:sp>
    </p:spTree>
    <p:extLst>
      <p:ext uri="{BB962C8B-B14F-4D97-AF65-F5344CB8AC3E}">
        <p14:creationId xmlns:p14="http://schemas.microsoft.com/office/powerpoint/2010/main" val="28167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D522C2BE-50AD-4524-9F1A-1CEAEAAD2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-152400"/>
            <a:ext cx="7026536" cy="1173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b="1" dirty="0">
                <a:solidFill>
                  <a:srgbClr val="285CC5"/>
                </a:solidFill>
              </a:rPr>
              <a:t>Intellectual Merit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5BD7F1-8BFA-4387-8D73-5D9D0017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31" y="1762344"/>
            <a:ext cx="8872369" cy="4495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dirty="0"/>
              <a:t>Your</a:t>
            </a:r>
            <a:r>
              <a:rPr lang="en-US" sz="2400" b="1" dirty="0"/>
              <a:t> potential to discover new knowledge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Demonstrated </a:t>
            </a:r>
            <a:r>
              <a:rPr lang="en-US" sz="2400" b="1" dirty="0">
                <a:solidFill>
                  <a:schemeClr val="tx2"/>
                </a:solidFill>
              </a:rPr>
              <a:t>intellectual ability </a:t>
            </a:r>
            <a:r>
              <a:rPr lang="en-US" sz="2000" dirty="0"/>
              <a:t>(grades, curricula, awards…)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Other evidence of your </a:t>
            </a:r>
            <a:r>
              <a:rPr lang="en-US" sz="2400" b="1" dirty="0">
                <a:solidFill>
                  <a:schemeClr val="tx2"/>
                </a:solidFill>
              </a:rPr>
              <a:t>potential for scholarly scientific study</a:t>
            </a:r>
            <a:r>
              <a:rPr lang="en-US" sz="2400" dirty="0"/>
              <a:t>, such as your ability to: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Plan and conduct research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Work as a member of a team as well as independently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Interpret and communicate research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Take initiative, solve problems, persist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The </a:t>
            </a:r>
            <a:r>
              <a:rPr lang="en-US" sz="2400" b="1" dirty="0">
                <a:solidFill>
                  <a:schemeClr val="tx2"/>
                </a:solidFill>
              </a:rPr>
              <a:t>potential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chemeClr val="tx2"/>
                </a:solidFill>
              </a:rPr>
              <a:t>your approach </a:t>
            </a:r>
            <a:r>
              <a:rPr lang="en-US" sz="2400" dirty="0"/>
              <a:t>to your </a:t>
            </a:r>
            <a:r>
              <a:rPr lang="en-US" sz="2400" dirty="0">
                <a:solidFill>
                  <a:schemeClr val="tx2"/>
                </a:solidFill>
              </a:rPr>
              <a:t>field of study </a:t>
            </a:r>
            <a:r>
              <a:rPr lang="en-US" sz="2400" dirty="0"/>
              <a:t>and your Research Plan to lead to </a:t>
            </a:r>
            <a:r>
              <a:rPr lang="en-US" sz="2400" b="1" dirty="0">
                <a:solidFill>
                  <a:schemeClr val="tx2"/>
                </a:solidFill>
              </a:rPr>
              <a:t>new knowledge</a:t>
            </a:r>
          </a:p>
        </p:txBody>
      </p:sp>
    </p:spTree>
    <p:extLst>
      <p:ext uri="{BB962C8B-B14F-4D97-AF65-F5344CB8AC3E}">
        <p14:creationId xmlns:p14="http://schemas.microsoft.com/office/powerpoint/2010/main" val="202539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1C196017-61BE-4BC3-8566-A89F14D02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8780" y="-50800"/>
            <a:ext cx="751113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b="1" dirty="0">
                <a:solidFill>
                  <a:srgbClr val="285CC5"/>
                </a:solidFill>
              </a:rPr>
              <a:t>Broader Impacts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3BDC4-3BEC-4AF7-9E2A-8163441D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710467"/>
            <a:ext cx="8539779" cy="449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Your</a:t>
            </a:r>
            <a:r>
              <a:rPr lang="en-US" sz="2400" dirty="0"/>
              <a:t> potential </a:t>
            </a:r>
            <a:r>
              <a:rPr lang="en-US" sz="2400" b="1" dirty="0">
                <a:solidFill>
                  <a:schemeClr val="tx2"/>
                </a:solidFill>
              </a:rPr>
              <a:t>impact on society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</a:rPr>
              <a:t>Your research’s </a:t>
            </a:r>
            <a:r>
              <a:rPr lang="en-US" sz="2400" dirty="0"/>
              <a:t>potential </a:t>
            </a:r>
            <a:r>
              <a:rPr lang="en-US" sz="2400" dirty="0">
                <a:solidFill>
                  <a:schemeClr val="tx2"/>
                </a:solidFill>
              </a:rPr>
              <a:t>impact on society</a:t>
            </a:r>
            <a:r>
              <a:rPr lang="en-US" sz="2400" dirty="0"/>
              <a:t>: why it’s important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Societal benefits may include, but are not limited to: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Increasing participation of underrepresented groups, including women, underrepresented minorities, students with disabilities, veterans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Outreach: Mentoring; improving STEM education in schools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Increasing public scientific literacy; increased public engagement with science and technology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Community outreach: science clubs, radio, TV, newspapers, blogs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Potential to impact a diverse, globally competitive workforce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Increasing collaboration between academia, industry, others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i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532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285CC5"/>
                </a:solidFill>
                <a:latin typeface="Georgia" charset="0"/>
              </a:rPr>
              <a:t>Intellectual Merit &amp; Broader Impacts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89791"/>
            <a:ext cx="8504238" cy="4572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Evidence of </a:t>
            </a:r>
            <a:r>
              <a:rPr lang="en-US" sz="2000" b="1" dirty="0">
                <a:solidFill>
                  <a:schemeClr val="tx2"/>
                </a:solidFill>
              </a:rPr>
              <a:t>intellectual merit </a:t>
            </a:r>
            <a:r>
              <a:rPr lang="en-US" sz="2000" dirty="0"/>
              <a:t>can be found in all </a:t>
            </a:r>
            <a:r>
              <a:rPr lang="en-US" sz="2000" dirty="0">
                <a:solidFill>
                  <a:schemeClr val="tx2"/>
                </a:solidFill>
              </a:rPr>
              <a:t>parts of the application</a:t>
            </a:r>
            <a:r>
              <a:rPr lang="en-US" sz="2000" dirty="0"/>
              <a:t> - Personal Statement, Research Plan, letters, experiences, awards, achievements, transcripts.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Likewise, evidence of </a:t>
            </a:r>
            <a:r>
              <a:rPr lang="en-US" altLang="en-US" sz="2000" b="1" dirty="0">
                <a:solidFill>
                  <a:schemeClr val="tx2"/>
                </a:solidFill>
              </a:rPr>
              <a:t>broader impacts </a:t>
            </a:r>
            <a:r>
              <a:rPr lang="en-US" altLang="en-US" sz="2000" dirty="0">
                <a:solidFill>
                  <a:srgbClr val="000000"/>
                </a:solidFill>
              </a:rPr>
              <a:t>can be found in </a:t>
            </a:r>
            <a:r>
              <a:rPr lang="en-US" altLang="en-US" sz="2000" dirty="0">
                <a:solidFill>
                  <a:schemeClr val="tx2"/>
                </a:solidFill>
              </a:rPr>
              <a:t>all parts of the application</a:t>
            </a:r>
            <a:r>
              <a:rPr lang="en-US" altLang="en-US" sz="2000" dirty="0">
                <a:solidFill>
                  <a:srgbClr val="000000"/>
                </a:solidFill>
              </a:rPr>
              <a:t> - Personal Statement, Research Plan, letters, experiences, awards, achievements.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However, the both the </a:t>
            </a:r>
            <a:r>
              <a:rPr lang="en-US" altLang="en-US" sz="2000" dirty="0">
                <a:solidFill>
                  <a:srgbClr val="00B050"/>
                </a:solidFill>
              </a:rPr>
              <a:t>Personal, Relevant Background, and Future Goals Statement</a:t>
            </a:r>
            <a:r>
              <a:rPr lang="en-US" altLang="en-US" sz="2000" dirty="0">
                <a:solidFill>
                  <a:srgbClr val="000000"/>
                </a:solidFill>
              </a:rPr>
              <a:t>, as well as the </a:t>
            </a:r>
            <a:r>
              <a:rPr lang="en-US" altLang="en-US" sz="2000" dirty="0">
                <a:solidFill>
                  <a:srgbClr val="C00000"/>
                </a:solidFill>
              </a:rPr>
              <a:t>Graduate Research Plan Statement</a:t>
            </a:r>
            <a:r>
              <a:rPr lang="en-US" altLang="en-US" sz="2000" dirty="0">
                <a:solidFill>
                  <a:srgbClr val="000000"/>
                </a:solidFill>
              </a:rPr>
              <a:t>, must </a:t>
            </a:r>
            <a:r>
              <a:rPr lang="en-US" altLang="en-US" sz="2000" b="1" dirty="0">
                <a:solidFill>
                  <a:schemeClr val="tx2"/>
                </a:solidFill>
              </a:rPr>
              <a:t>explicitly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address </a:t>
            </a:r>
            <a:r>
              <a:rPr lang="en-US" altLang="en-US" sz="2000" b="1" dirty="0">
                <a:solidFill>
                  <a:schemeClr val="tx2"/>
                </a:solidFill>
              </a:rPr>
              <a:t>Intellectual Merit </a:t>
            </a:r>
            <a:r>
              <a:rPr lang="en-US" altLang="en-US" sz="2000" dirty="0">
                <a:solidFill>
                  <a:srgbClr val="000000"/>
                </a:solidFill>
              </a:rPr>
              <a:t>and </a:t>
            </a:r>
            <a:r>
              <a:rPr lang="en-US" altLang="en-US" sz="2000" b="1" dirty="0">
                <a:solidFill>
                  <a:schemeClr val="tx2"/>
                </a:solidFill>
              </a:rPr>
              <a:t>Broader Impacts </a:t>
            </a:r>
            <a:r>
              <a:rPr lang="en-US" altLang="en-US" sz="2000" dirty="0">
                <a:solidFill>
                  <a:srgbClr val="000000"/>
                </a:solidFill>
              </a:rPr>
              <a:t>under </a:t>
            </a:r>
            <a:r>
              <a:rPr lang="en-US" altLang="en-US" sz="2000" b="1" dirty="0">
                <a:solidFill>
                  <a:schemeClr val="tx2"/>
                </a:solidFill>
              </a:rPr>
              <a:t>separate headings </a:t>
            </a:r>
            <a:r>
              <a:rPr lang="en-US" altLang="en-US" sz="2000" dirty="0">
                <a:solidFill>
                  <a:srgbClr val="000000"/>
                </a:solidFill>
              </a:rPr>
              <a:t>to help reviewers evaluate these criteria.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626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Additional GRFP Review Criteria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20850"/>
            <a:ext cx="8504238" cy="4572000"/>
          </a:xfrm>
        </p:spPr>
        <p:txBody>
          <a:bodyPr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Applicants’ potential </a:t>
            </a:r>
            <a:r>
              <a:rPr lang="en-US" sz="2000" b="1" dirty="0">
                <a:solidFill>
                  <a:srgbClr val="C00000"/>
                </a:solidFill>
              </a:rPr>
              <a:t>to advance knowledge</a:t>
            </a:r>
            <a:r>
              <a:rPr lang="en-US" sz="2000" dirty="0"/>
              <a:t> and to </a:t>
            </a:r>
            <a:r>
              <a:rPr lang="en-US" sz="2000" b="1" dirty="0">
                <a:solidFill>
                  <a:srgbClr val="C00000"/>
                </a:solidFill>
              </a:rPr>
              <a:t>make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significant research achievements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contributions to their fields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throughout their careers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Reviewers are asked to assess applications using a </a:t>
            </a:r>
            <a:r>
              <a:rPr lang="en-US" sz="2000" b="1" dirty="0">
                <a:solidFill>
                  <a:schemeClr val="tx2"/>
                </a:solidFill>
              </a:rPr>
              <a:t>holistic, comprehensive approach</a:t>
            </a:r>
            <a:r>
              <a:rPr lang="en-US" sz="2000" dirty="0"/>
              <a:t>, giving balanced consideration to all components of the application, including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educational and research record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50"/>
                </a:solidFill>
              </a:rPr>
              <a:t>leadership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7030A0"/>
                </a:solidFill>
              </a:rPr>
              <a:t>outreach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</a:rPr>
              <a:t>service activities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FFC000"/>
                </a:solidFill>
              </a:rPr>
              <a:t>future plans</a:t>
            </a:r>
            <a:r>
              <a:rPr lang="en-US" sz="2000" dirty="0"/>
              <a:t>, as well as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individual competencies, experiences, and other attributes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aim is to recruit and retain a diverse cohort of early-career individuals with high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potential for future achievements</a:t>
            </a:r>
            <a:r>
              <a:rPr lang="en-US" sz="2000" dirty="0"/>
              <a:t>, contributions, and broader impacts in STEM and STEM education.</a:t>
            </a:r>
            <a:endParaRPr lang="en-US" sz="2000" i="1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87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Review Process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20850"/>
            <a:ext cx="8504238" cy="4572000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All applications will be reviewed and rated </a:t>
            </a:r>
            <a:r>
              <a:rPr lang="en-US" sz="2000" dirty="0">
                <a:solidFill>
                  <a:srgbClr val="C00000"/>
                </a:solidFill>
              </a:rPr>
              <a:t>holistically</a:t>
            </a:r>
            <a:r>
              <a:rPr lang="en-US" sz="2000" dirty="0">
                <a:solidFill>
                  <a:schemeClr val="tx2"/>
                </a:solidFill>
              </a:rPr>
              <a:t> by </a:t>
            </a:r>
            <a:r>
              <a:rPr lang="en-US" sz="2000" b="1" dirty="0">
                <a:solidFill>
                  <a:schemeClr val="tx2"/>
                </a:solidFill>
              </a:rPr>
              <a:t>disciplinary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b="1" dirty="0">
                <a:solidFill>
                  <a:schemeClr val="tx2"/>
                </a:solidFill>
              </a:rPr>
              <a:t>interdisciplinary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scientists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b="1" dirty="0">
                <a:solidFill>
                  <a:schemeClr val="tx2"/>
                </a:solidFill>
              </a:rPr>
              <a:t>engineers</a:t>
            </a:r>
            <a:r>
              <a:rPr lang="en-US" sz="2000" dirty="0">
                <a:solidFill>
                  <a:schemeClr val="tx2"/>
                </a:solidFill>
              </a:rPr>
              <a:t>, and </a:t>
            </a:r>
            <a:r>
              <a:rPr lang="en-US" sz="2000" dirty="0">
                <a:solidFill>
                  <a:srgbClr val="C00000"/>
                </a:solidFill>
              </a:rPr>
              <a:t>other professional graduate education experts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NSF will select applications for </a:t>
            </a:r>
            <a:r>
              <a:rPr lang="en-US" sz="2000" b="1" dirty="0">
                <a:solidFill>
                  <a:schemeClr val="tx2"/>
                </a:solidFill>
              </a:rPr>
              <a:t>Fellowships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b="1" dirty="0">
                <a:solidFill>
                  <a:schemeClr val="tx2"/>
                </a:solidFill>
              </a:rPr>
              <a:t>Honorable Mention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Applicants will be able to view </a:t>
            </a:r>
            <a:r>
              <a:rPr lang="en-US" sz="2000" b="1" dirty="0">
                <a:solidFill>
                  <a:schemeClr val="tx2"/>
                </a:solidFill>
              </a:rPr>
              <a:t>reviewer comments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D92DF-9E6C-B94C-8C4E-B833043BD111}"/>
              </a:ext>
            </a:extLst>
          </p:cNvPr>
          <p:cNvSpPr txBox="1"/>
          <p:nvPr/>
        </p:nvSpPr>
        <p:spPr>
          <a:xfrm>
            <a:off x="1809750" y="2962275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Know your audience. Write for your audience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E1948-FD93-E941-BAD8-ABD1CF09AB6C}"/>
              </a:ext>
            </a:extLst>
          </p:cNvPr>
          <p:cNvSpPr txBox="1"/>
          <p:nvPr/>
        </p:nvSpPr>
        <p:spPr>
          <a:xfrm>
            <a:off x="1905000" y="5457825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Ask previous applicants about their reviews.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Last 90 Second GRF Video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CF359-0A4D-3643-9D4E-288E5CF4D6B3}"/>
              </a:ext>
            </a:extLst>
          </p:cNvPr>
          <p:cNvSpPr/>
          <p:nvPr/>
        </p:nvSpPr>
        <p:spPr>
          <a:xfrm>
            <a:off x="419099" y="2000935"/>
            <a:ext cx="848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https://www.nsfgrfp.org/general_resources/60th_anniversary/video_contest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277C8-0A37-BB4E-A070-FF291AE9D5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9954" y="2762250"/>
            <a:ext cx="8209696" cy="7905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Notice there is no jargon!</a:t>
            </a:r>
          </a:p>
        </p:txBody>
      </p:sp>
    </p:spTree>
    <p:extLst>
      <p:ext uri="{BB962C8B-B14F-4D97-AF65-F5344CB8AC3E}">
        <p14:creationId xmlns:p14="http://schemas.microsoft.com/office/powerpoint/2010/main" val="65958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90 Second GRF Video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CF359-0A4D-3643-9D4E-288E5CF4D6B3}"/>
              </a:ext>
            </a:extLst>
          </p:cNvPr>
          <p:cNvSpPr/>
          <p:nvPr/>
        </p:nvSpPr>
        <p:spPr>
          <a:xfrm>
            <a:off x="419099" y="2000935"/>
            <a:ext cx="848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https://www.nsfgrfp.org/general_resources/60th_anniversary/video_contest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277C8-0A37-BB4E-A070-FF291AE9D5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9954" y="2762250"/>
            <a:ext cx="8209696" cy="7905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Ask students to pick which video to watch</a:t>
            </a:r>
          </a:p>
        </p:txBody>
      </p:sp>
    </p:spTree>
    <p:extLst>
      <p:ext uri="{BB962C8B-B14F-4D97-AF65-F5344CB8AC3E}">
        <p14:creationId xmlns:p14="http://schemas.microsoft.com/office/powerpoint/2010/main" val="3839380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>
            <a:extLst>
              <a:ext uri="{FF2B5EF4-FFF2-40B4-BE49-F238E27FC236}">
                <a16:creationId xmlns:a16="http://schemas.microsoft.com/office/drawing/2014/main" id="{D9FAF6B8-106C-4165-849A-4927C5DA1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39200" cy="5257800"/>
          </a:xfrm>
        </p:spPr>
        <p:txBody>
          <a:bodyPr>
            <a:normAutofit/>
          </a:bodyPr>
          <a:lstStyle/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Start early! </a:t>
            </a:r>
            <a:r>
              <a:rPr lang="en-US" altLang="en-US" sz="2000" dirty="0">
                <a:solidFill>
                  <a:schemeClr val="tx1"/>
                </a:solidFill>
              </a:rPr>
              <a:t>Look at the NSF GRFP website (</a:t>
            </a:r>
            <a:r>
              <a:rPr lang="en-US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www.nsfgrfp.org</a:t>
            </a:r>
            <a:r>
              <a:rPr lang="en-US" altLang="en-US" sz="2000" dirty="0">
                <a:solidFill>
                  <a:schemeClr val="tx1"/>
                </a:solidFill>
              </a:rPr>
              <a:t>).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Print, </a:t>
            </a:r>
            <a:r>
              <a:rPr lang="en-US" altLang="en-US" sz="2000" b="1" dirty="0">
                <a:solidFill>
                  <a:srgbClr val="C00000"/>
                </a:solidFill>
              </a:rPr>
              <a:t>read</a:t>
            </a:r>
            <a:r>
              <a:rPr lang="en-US" altLang="en-US" sz="2000" dirty="0">
                <a:solidFill>
                  <a:schemeClr val="tx1"/>
                </a:solidFill>
              </a:rPr>
              <a:t>, highlight, re-read, and refer often back to the latest </a:t>
            </a:r>
            <a:r>
              <a:rPr lang="en-US" altLang="en-US" sz="2000" b="1" dirty="0">
                <a:solidFill>
                  <a:srgbClr val="C00000"/>
                </a:solidFill>
              </a:rPr>
              <a:t>NSF Solicitation (NSF 19-590) </a:t>
            </a:r>
            <a:r>
              <a:rPr lang="en-US" altLang="en-US" sz="2000" dirty="0">
                <a:solidFill>
                  <a:schemeClr val="tx1"/>
                </a:solidFill>
              </a:rPr>
              <a:t>in preparing your application.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Read the </a:t>
            </a:r>
            <a:r>
              <a:rPr lang="en-US" altLang="en-US" sz="2000" b="1" dirty="0">
                <a:solidFill>
                  <a:srgbClr val="C00000"/>
                </a:solidFill>
              </a:rPr>
              <a:t>Frequently Asked Questions (FAQs) (NSF 19-081) </a:t>
            </a:r>
            <a:r>
              <a:rPr lang="en-US" altLang="en-US" sz="2000" dirty="0">
                <a:solidFill>
                  <a:schemeClr val="tx1"/>
                </a:solidFill>
              </a:rPr>
              <a:t>and </a:t>
            </a:r>
            <a:r>
              <a:rPr lang="en-US" altLang="en-US" sz="2000" b="1" dirty="0">
                <a:solidFill>
                  <a:srgbClr val="C00000"/>
                </a:solidFill>
              </a:rPr>
              <a:t>call NSF </a:t>
            </a:r>
            <a:r>
              <a:rPr lang="en-US" altLang="en-US" sz="2000" dirty="0">
                <a:solidFill>
                  <a:schemeClr val="tx1"/>
                </a:solidFill>
              </a:rPr>
              <a:t>if something is confusing to you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Describe your honors, experiences, presentations, and any publications (etc.) </a:t>
            </a:r>
            <a:r>
              <a:rPr lang="en-US" altLang="en-US" sz="2000" dirty="0">
                <a:solidFill>
                  <a:srgbClr val="C00000"/>
                </a:solidFill>
              </a:rPr>
              <a:t>clearly</a:t>
            </a:r>
            <a:r>
              <a:rPr lang="en-US" altLang="en-US" sz="2000" dirty="0">
                <a:solidFill>
                  <a:schemeClr val="tx1"/>
                </a:solidFill>
              </a:rPr>
              <a:t> for the reviewers.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Select and confirm your reference letter writers and monitor receipt of their letters on the GRFP website.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Share your application materials and the merit review criteria with your reference letter writers.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Pay attention to NSF’s merit review criteria</a:t>
            </a:r>
            <a:r>
              <a:rPr lang="en-US" altLang="en-US" sz="2000" dirty="0"/>
              <a:t>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C00000"/>
                </a:solidFill>
              </a:rPr>
              <a:t>Your statements should be interesting and clear.  </a:t>
            </a:r>
            <a:r>
              <a:rPr lang="en-US" altLang="en-US" sz="2000" b="1" dirty="0">
                <a:solidFill>
                  <a:srgbClr val="C00000"/>
                </a:solidFill>
              </a:rPr>
              <a:t>Ask several colleagues to read and comment on drafts.</a:t>
            </a:r>
          </a:p>
          <a:p>
            <a:pPr marL="566738" lvl="1" indent="-4572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Leverage existing UM GRFP experience!</a:t>
            </a:r>
          </a:p>
        </p:txBody>
      </p:sp>
      <p:sp>
        <p:nvSpPr>
          <p:cNvPr id="50179" name="Title 2">
            <a:extLst>
              <a:ext uri="{FF2B5EF4-FFF2-40B4-BE49-F238E27FC236}">
                <a16:creationId xmlns:a16="http://schemas.microsoft.com/office/drawing/2014/main" id="{07B88C55-DE81-427F-891B-D29A934A7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135" y="0"/>
            <a:ext cx="8143042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285CC5"/>
                </a:solidFill>
              </a:rPr>
              <a:t>Tips for a competitive application</a:t>
            </a:r>
          </a:p>
        </p:txBody>
      </p:sp>
    </p:spTree>
    <p:extLst>
      <p:ext uri="{BB962C8B-B14F-4D97-AF65-F5344CB8AC3E}">
        <p14:creationId xmlns:p14="http://schemas.microsoft.com/office/powerpoint/2010/main" val="405866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285CC5"/>
                </a:solidFill>
                <a:latin typeface="Georgia" charset="0"/>
              </a:rPr>
              <a:t>UM NSF GR Fellows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81617-A3BA-C94B-9703-55E1A840C3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3201" y="1796963"/>
            <a:ext cx="4384549" cy="1803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85CC5"/>
                </a:solidFill>
              </a:rPr>
              <a:t>Johnathan Hill</a:t>
            </a:r>
          </a:p>
          <a:p>
            <a:r>
              <a:rPr lang="en-US" sz="2000" dirty="0"/>
              <a:t>Master of Arts Student in Teaching</a:t>
            </a:r>
          </a:p>
          <a:p>
            <a:r>
              <a:rPr lang="en-US" sz="2000" dirty="0"/>
              <a:t>Undergraduate Degree: Math,</a:t>
            </a:r>
            <a:br>
              <a:rPr lang="en-US" sz="2000" dirty="0"/>
            </a:br>
            <a:r>
              <a:rPr lang="en-US" sz="2000" dirty="0"/>
              <a:t>Jackson State University</a:t>
            </a:r>
          </a:p>
          <a:p>
            <a:r>
              <a:rPr lang="en-US" sz="2000" dirty="0"/>
              <a:t>Applied for GRFP in senior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296B9-FD8D-8748-A6F9-AA0BABF98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49" y="1758950"/>
            <a:ext cx="2862263" cy="190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4A63D-719A-8B40-8D8B-A88F461D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048000" cy="30480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343CA2A-E37A-3C4D-9067-B6B923636C41}"/>
              </a:ext>
            </a:extLst>
          </p:cNvPr>
          <p:cNvSpPr txBox="1">
            <a:spLocks/>
          </p:cNvSpPr>
          <p:nvPr/>
        </p:nvSpPr>
        <p:spPr bwMode="auto">
          <a:xfrm>
            <a:off x="2387726" y="4502062"/>
            <a:ext cx="5327523" cy="1936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charset="0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charset="0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 charset="0"/>
              <a:buNone/>
            </a:pPr>
            <a:r>
              <a:rPr lang="en-US" b="1" dirty="0">
                <a:solidFill>
                  <a:srgbClr val="C00000"/>
                </a:solidFill>
              </a:rPr>
              <a:t>Amber Kay</a:t>
            </a:r>
          </a:p>
          <a:p>
            <a:pPr defTabSz="914400"/>
            <a:r>
              <a:rPr lang="en-US" sz="2000" dirty="0"/>
              <a:t>Ph.D. Student in Pharmaceutical Sciences</a:t>
            </a:r>
          </a:p>
          <a:p>
            <a:pPr defTabSz="914400"/>
            <a:r>
              <a:rPr lang="en-US" sz="2000" dirty="0"/>
              <a:t>Undergraduate: Biochemistry and Molecular Biology</a:t>
            </a:r>
            <a:br>
              <a:rPr lang="en-US" sz="2000" dirty="0"/>
            </a:br>
            <a:r>
              <a:rPr lang="en-US" sz="2000" dirty="0"/>
              <a:t>Mississippi State University</a:t>
            </a:r>
          </a:p>
          <a:p>
            <a:pPr defTabSz="914400"/>
            <a:r>
              <a:rPr lang="en-US" sz="2000" dirty="0"/>
              <a:t>Applied for GRFP in senior year</a:t>
            </a:r>
          </a:p>
        </p:txBody>
      </p:sp>
    </p:spTree>
    <p:extLst>
      <p:ext uri="{BB962C8B-B14F-4D97-AF65-F5344CB8AC3E}">
        <p14:creationId xmlns:p14="http://schemas.microsoft.com/office/powerpoint/2010/main" val="398440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NSF GRFP Fellow: Prof. Brian Foster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694F-875C-ED4F-AD43-CEB57193E6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33453"/>
            <a:ext cx="4020002" cy="4572000"/>
          </a:xfrm>
        </p:spPr>
        <p:txBody>
          <a:bodyPr/>
          <a:lstStyle/>
          <a:p>
            <a:r>
              <a:rPr lang="en-US" sz="2400" dirty="0"/>
              <a:t>BA in African American Studies at UM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Ph.D. in Sociology at University of North Carolina at Chapel Hill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latin typeface="Georgia" charset="0"/>
              </a:rPr>
              <a:t>Held NSF GRFP</a:t>
            </a:r>
            <a:br>
              <a:rPr lang="en-US" sz="2400" dirty="0">
                <a:latin typeface="Georgia" charset="0"/>
              </a:rPr>
            </a:br>
            <a:endParaRPr lang="en-US" sz="2400" dirty="0">
              <a:latin typeface="Georgia" charset="0"/>
            </a:endParaRPr>
          </a:p>
          <a:p>
            <a:r>
              <a:rPr lang="en-US" sz="2400" dirty="0">
                <a:latin typeface="Georgia" charset="0"/>
              </a:rPr>
              <a:t>UM Assistant Professor of Sociology &amp; Southern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625" y="6302174"/>
            <a:ext cx="8721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https://www.bbrianfoster.com/single-post/2017/04/13/Use-Three-Hands---A-Note-of-Thanks-to-Folks-and-Things</a:t>
            </a:r>
            <a:r>
              <a:rPr lang="en-US" sz="1600" dirty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27" y="1884135"/>
            <a:ext cx="4245429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eorgia" charset="0"/>
              </a:rPr>
              <a:t>NSF GRFP Reviewer: Prof. Cole Stevens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694F-875C-ED4F-AD43-CEB57193E6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33453"/>
            <a:ext cx="4020002" cy="4572000"/>
          </a:xfrm>
        </p:spPr>
        <p:txBody>
          <a:bodyPr/>
          <a:lstStyle/>
          <a:p>
            <a:r>
              <a:rPr lang="en-US" dirty="0">
                <a:latin typeface="Georgia" charset="0"/>
              </a:rPr>
              <a:t>Served on a review panel for NSF GRFP</a:t>
            </a:r>
          </a:p>
          <a:p>
            <a:r>
              <a:rPr lang="en-US" dirty="0">
                <a:latin typeface="Georgia" charset="0"/>
              </a:rPr>
              <a:t>UM professor in Department of BioMolecular Sciences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625" y="6302174"/>
            <a:ext cx="8721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http://www.stevenslab.com/</a:t>
            </a:r>
            <a:r>
              <a:rPr lang="en-US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14" y="1433452"/>
            <a:ext cx="2843348" cy="42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560AC09-AE3E-45AE-90C4-5455E1AE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285CC5"/>
                </a:solidFill>
              </a:rPr>
              <a:t>Q&amp;A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92CB-E1B1-4952-B526-1F360CA6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21908" cy="51355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50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560AC09-AE3E-45AE-90C4-5455E1AE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3288874"/>
            <a:ext cx="9144000" cy="7589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285CC5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92CB-E1B1-4952-B526-1F360CA6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21908" cy="51355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5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Info Session Learning Goals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191354" y="1850833"/>
            <a:ext cx="8827386" cy="482985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Understand </a:t>
            </a:r>
            <a:r>
              <a:rPr lang="en-US" dirty="0">
                <a:solidFill>
                  <a:schemeClr val="tx2"/>
                </a:solidFill>
              </a:rPr>
              <a:t>what GRFP Fellowships are</a:t>
            </a:r>
          </a:p>
          <a:p>
            <a:r>
              <a:rPr lang="en-US" b="1" dirty="0">
                <a:solidFill>
                  <a:schemeClr val="tx2"/>
                </a:solidFill>
              </a:rPr>
              <a:t>Meet other students </a:t>
            </a:r>
            <a:r>
              <a:rPr lang="en-US" dirty="0">
                <a:solidFill>
                  <a:schemeClr val="tx2"/>
                </a:solidFill>
              </a:rPr>
              <a:t>thinking of applying</a:t>
            </a:r>
          </a:p>
          <a:p>
            <a:r>
              <a:rPr lang="en-US" dirty="0">
                <a:solidFill>
                  <a:schemeClr val="tx2"/>
                </a:solidFill>
              </a:rPr>
              <a:t>Learn wither you are </a:t>
            </a:r>
            <a:r>
              <a:rPr lang="en-US" b="1" dirty="0">
                <a:solidFill>
                  <a:schemeClr val="tx2"/>
                </a:solidFill>
              </a:rPr>
              <a:t>eligible</a:t>
            </a:r>
          </a:p>
          <a:p>
            <a:r>
              <a:rPr lang="en-US" dirty="0">
                <a:solidFill>
                  <a:schemeClr val="tx2"/>
                </a:solidFill>
              </a:rPr>
              <a:t>Learn~ whether </a:t>
            </a:r>
            <a:r>
              <a:rPr lang="en-US" b="1" dirty="0">
                <a:solidFill>
                  <a:schemeClr val="tx2"/>
                </a:solidFill>
              </a:rPr>
              <a:t>field of study </a:t>
            </a:r>
            <a:r>
              <a:rPr lang="en-US" dirty="0">
                <a:solidFill>
                  <a:schemeClr val="tx2"/>
                </a:solidFill>
              </a:rPr>
              <a:t>qualifies</a:t>
            </a:r>
          </a:p>
          <a:p>
            <a:r>
              <a:rPr lang="en-US" dirty="0">
                <a:solidFill>
                  <a:schemeClr val="tx2"/>
                </a:solidFill>
              </a:rPr>
              <a:t>General idea of </a:t>
            </a:r>
            <a:r>
              <a:rPr lang="en-US" b="1" dirty="0">
                <a:solidFill>
                  <a:schemeClr val="tx2"/>
                </a:solidFill>
              </a:rPr>
              <a:t>how, where,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b="1" dirty="0">
                <a:solidFill>
                  <a:schemeClr val="tx2"/>
                </a:solidFill>
              </a:rPr>
              <a:t> when to apply</a:t>
            </a:r>
          </a:p>
          <a:p>
            <a:r>
              <a:rPr lang="en-US" dirty="0">
                <a:solidFill>
                  <a:schemeClr val="tx2"/>
                </a:solidFill>
              </a:rPr>
              <a:t>Learn how NSF will </a:t>
            </a:r>
            <a:r>
              <a:rPr lang="en-US" b="1" dirty="0">
                <a:solidFill>
                  <a:schemeClr val="tx2"/>
                </a:solidFill>
              </a:rPr>
              <a:t>evaluate </a:t>
            </a:r>
            <a:r>
              <a:rPr lang="en-US" dirty="0">
                <a:solidFill>
                  <a:schemeClr val="tx2"/>
                </a:solidFill>
              </a:rPr>
              <a:t>your application</a:t>
            </a:r>
          </a:p>
          <a:p>
            <a:r>
              <a:rPr lang="en-US" b="1" dirty="0">
                <a:solidFill>
                  <a:schemeClr val="tx2"/>
                </a:solidFill>
              </a:rPr>
              <a:t>Get tips </a:t>
            </a:r>
            <a:r>
              <a:rPr lang="en-US" dirty="0">
                <a:solidFill>
                  <a:schemeClr val="tx2"/>
                </a:solidFill>
              </a:rPr>
              <a:t>on making a competitive application</a:t>
            </a:r>
          </a:p>
          <a:p>
            <a:r>
              <a:rPr lang="en-US" dirty="0">
                <a:solidFill>
                  <a:schemeClr val="tx2"/>
                </a:solidFill>
              </a:rPr>
              <a:t>Answer your </a:t>
            </a:r>
            <a:r>
              <a:rPr lang="en-US" b="1" dirty="0">
                <a:solidFill>
                  <a:schemeClr val="tx2"/>
                </a:solidFill>
              </a:rPr>
              <a:t>questions</a:t>
            </a:r>
            <a:r>
              <a:rPr lang="en-US" dirty="0">
                <a:solidFill>
                  <a:schemeClr val="tx2"/>
                </a:solidFill>
              </a:rPr>
              <a:t>, or show you where to find answers and additional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58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285CC5"/>
                </a:solidFill>
                <a:latin typeface="Georgia" charset="0"/>
              </a:rPr>
              <a:t>What are GRFP fellowships?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141248" y="1625365"/>
            <a:ext cx="8877491" cy="4988377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Graduate student </a:t>
            </a:r>
            <a:r>
              <a:rPr lang="en-US" sz="2400" b="1" dirty="0">
                <a:solidFill>
                  <a:schemeClr val="tx2"/>
                </a:solidFill>
              </a:rPr>
              <a:t>fellowships </a:t>
            </a:r>
            <a:r>
              <a:rPr lang="en-US" sz="2400" dirty="0">
                <a:solidFill>
                  <a:schemeClr val="tx2"/>
                </a:solidFill>
              </a:rPr>
              <a:t>funded by </a:t>
            </a:r>
            <a:r>
              <a:rPr lang="en-US" sz="2400" b="1" dirty="0">
                <a:solidFill>
                  <a:schemeClr val="tx2"/>
                </a:solidFill>
              </a:rPr>
              <a:t>NSF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Investments in </a:t>
            </a:r>
            <a:r>
              <a:rPr lang="en-US" sz="1900" b="1" dirty="0">
                <a:solidFill>
                  <a:srgbClr val="C00000"/>
                </a:solidFill>
              </a:rPr>
              <a:t>YOU! 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Bets on the</a:t>
            </a:r>
            <a:r>
              <a:rPr lang="en-US" sz="1900" b="1" dirty="0">
                <a:solidFill>
                  <a:schemeClr val="tx2"/>
                </a:solidFill>
              </a:rPr>
              <a:t> future U.S. STEM workforce.</a:t>
            </a:r>
          </a:p>
          <a:p>
            <a:r>
              <a:rPr lang="en-US" sz="2400" dirty="0">
                <a:solidFill>
                  <a:schemeClr val="tx2"/>
                </a:solidFill>
              </a:rPr>
              <a:t>Provides</a:t>
            </a:r>
            <a:r>
              <a:rPr lang="en-US" sz="2400" b="1" dirty="0">
                <a:solidFill>
                  <a:schemeClr val="tx2"/>
                </a:solidFill>
              </a:rPr>
              <a:t> financial support </a:t>
            </a:r>
            <a:r>
              <a:rPr lang="en-US" sz="2400" dirty="0">
                <a:solidFill>
                  <a:schemeClr val="tx2"/>
                </a:solidFill>
              </a:rPr>
              <a:t>for graduate school 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Only for </a:t>
            </a:r>
            <a:r>
              <a:rPr lang="en-US" sz="2400" b="1" dirty="0">
                <a:solidFill>
                  <a:schemeClr val="tx2"/>
                </a:solidFill>
              </a:rPr>
              <a:t>eligible STEM graduate programs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qualifying STEM research topics</a:t>
            </a:r>
          </a:p>
          <a:p>
            <a:r>
              <a:rPr lang="en-US" sz="2400" dirty="0">
                <a:solidFill>
                  <a:schemeClr val="tx2"/>
                </a:solidFill>
              </a:rPr>
              <a:t>Very </a:t>
            </a:r>
            <a:r>
              <a:rPr lang="en-US" sz="2400" b="1" dirty="0">
                <a:solidFill>
                  <a:schemeClr val="tx2"/>
                </a:solidFill>
              </a:rPr>
              <a:t>student-driven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flexible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vs. typical graduate assistantships (faculty or department driven)</a:t>
            </a:r>
          </a:p>
          <a:p>
            <a:r>
              <a:rPr lang="en-US" sz="2400" dirty="0">
                <a:solidFill>
                  <a:schemeClr val="tx2"/>
                </a:solidFill>
              </a:rPr>
              <a:t>Very </a:t>
            </a:r>
            <a:r>
              <a:rPr lang="en-US" sz="2400" b="1" dirty="0">
                <a:solidFill>
                  <a:schemeClr val="tx2"/>
                </a:solidFill>
              </a:rPr>
              <a:t>prestigious, </a:t>
            </a:r>
            <a:r>
              <a:rPr lang="en-US" sz="2400" dirty="0">
                <a:solidFill>
                  <a:schemeClr val="tx2"/>
                </a:solidFill>
              </a:rPr>
              <a:t>and very </a:t>
            </a:r>
            <a:r>
              <a:rPr lang="en-US" sz="2400" b="1" dirty="0">
                <a:solidFill>
                  <a:schemeClr val="tx2"/>
                </a:solidFill>
              </a:rPr>
              <a:t>competitive! 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~16% of applications are awarded</a:t>
            </a:r>
          </a:p>
          <a:p>
            <a:pPr lvl="1"/>
            <a:r>
              <a:rPr lang="en-US" b="1" dirty="0"/>
              <a:t>Honorable Mentions </a:t>
            </a:r>
            <a:r>
              <a:rPr lang="en-US" dirty="0"/>
              <a:t>for meritorious, but unawarded, applications are still </a:t>
            </a:r>
            <a:r>
              <a:rPr lang="en-US" b="1" dirty="0"/>
              <a:t>significant national achievements!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5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9F91A14B-5C1E-4DC3-90AD-FAF299F67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999" y="152400"/>
            <a:ext cx="860163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285CC5"/>
                </a:solidFill>
              </a:rPr>
              <a:t>What GR Fellowships Offer?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3C246C-48DD-4C23-A1B6-222587C8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30" y="1473797"/>
            <a:ext cx="8317733" cy="55266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Five Year Award – $138,000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3 years </a:t>
            </a:r>
            <a:r>
              <a:rPr lang="en-US" sz="2400" dirty="0"/>
              <a:t>of support towards graduate study (over 5 years)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/>
              <a:t>$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34,000 Stipend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per year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12,000 Educational allowance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 institution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/>
              <a:t>For tuition, fees, and other educational expenses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900" dirty="0">
                <a:solidFill>
                  <a:schemeClr val="tx2"/>
                </a:solidFill>
              </a:rPr>
              <a:t>Flexible</a:t>
            </a:r>
            <a:r>
              <a:rPr lang="en-US" sz="2900" dirty="0"/>
              <a:t> choice of </a:t>
            </a:r>
            <a:r>
              <a:rPr lang="en-US" sz="2900" dirty="0">
                <a:solidFill>
                  <a:schemeClr val="tx2"/>
                </a:solidFill>
              </a:rPr>
              <a:t>project</a:t>
            </a:r>
            <a:r>
              <a:rPr lang="en-US" sz="2900" dirty="0"/>
              <a:t>, </a:t>
            </a:r>
            <a:r>
              <a:rPr lang="en-US" sz="2900" dirty="0">
                <a:solidFill>
                  <a:schemeClr val="tx2"/>
                </a:solidFill>
              </a:rPr>
              <a:t>advisor</a:t>
            </a:r>
            <a:r>
              <a:rPr lang="en-US" sz="2900" dirty="0"/>
              <a:t>, &amp; </a:t>
            </a:r>
            <a:r>
              <a:rPr lang="en-US" sz="2900" dirty="0">
                <a:solidFill>
                  <a:schemeClr val="tx2"/>
                </a:solidFill>
              </a:rPr>
              <a:t>program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900" dirty="0">
                <a:solidFill>
                  <a:srgbClr val="C00000"/>
                </a:solidFill>
              </a:rPr>
              <a:t>Portability</a:t>
            </a:r>
            <a:r>
              <a:rPr lang="en-US" sz="2900" dirty="0"/>
              <a:t> to any accredited institution located in the US to pursue Master’s or Ph.D. degree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9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900" i="1" dirty="0"/>
              <a:t>1,600 fellowship awards expected in 2020!</a:t>
            </a:r>
          </a:p>
          <a:p>
            <a:pPr fontAlgn="auto">
              <a:spcAft>
                <a:spcPts val="0"/>
              </a:spcAft>
              <a:defRPr/>
            </a:pPr>
            <a:endParaRPr lang="en-US" sz="29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72258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3116118B-B084-4AA7-B95C-CEFBC9615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79388"/>
            <a:ext cx="7429500" cy="604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285CC5"/>
                </a:solidFill>
              </a:rPr>
              <a:t>Are </a:t>
            </a:r>
            <a:r>
              <a:rPr lang="en-US" altLang="en-US" b="1" dirty="0">
                <a:solidFill>
                  <a:srgbClr val="285CC5"/>
                </a:solidFill>
              </a:rPr>
              <a:t>You </a:t>
            </a:r>
            <a:r>
              <a:rPr lang="en-US" altLang="en-US" sz="4000" b="1" dirty="0">
                <a:solidFill>
                  <a:srgbClr val="285CC5"/>
                </a:solidFill>
              </a:rPr>
              <a:t>Eligible?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EAC67EBC-761A-429B-8043-58D11C2FE4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918" y="1583652"/>
            <a:ext cx="8907082" cy="610630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U.S.</a:t>
            </a:r>
            <a:r>
              <a:rPr lang="en-US" altLang="en-US" sz="2400" b="1" dirty="0"/>
              <a:t> </a:t>
            </a:r>
            <a:r>
              <a:rPr lang="en-US" altLang="en-US" sz="2400" dirty="0"/>
              <a:t>citizens, nationals, and permanent residents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00B050"/>
                </a:solidFill>
              </a:rPr>
              <a:t>Early-career</a:t>
            </a:r>
            <a:r>
              <a:rPr lang="en-US" altLang="en-US" sz="2400" dirty="0"/>
              <a:t>: undergraduates, baccalaureate recipients, or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&amp;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year graduate students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in Science, Technology, Engineering, or Mathematics (</a:t>
            </a:r>
            <a:r>
              <a:rPr lang="en-US" altLang="en-US" sz="2400" b="1" dirty="0">
                <a:solidFill>
                  <a:srgbClr val="C00000"/>
                </a:solidFill>
              </a:rPr>
              <a:t>STEM</a:t>
            </a:r>
            <a:r>
              <a:rPr lang="en-US" altLang="en-US" sz="2400" dirty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sz="2400" dirty="0"/>
              <a:t>To </a:t>
            </a:r>
            <a:r>
              <a:rPr lang="en-US" sz="2400" b="1" dirty="0">
                <a:solidFill>
                  <a:srgbClr val="00B050"/>
                </a:solidFill>
              </a:rPr>
              <a:t>accep</a:t>
            </a:r>
            <a:r>
              <a:rPr lang="en-US" sz="2400" dirty="0"/>
              <a:t>t a fellowship offer, you must be </a:t>
            </a:r>
            <a:r>
              <a:rPr lang="en-US" sz="2400" b="1" dirty="0">
                <a:solidFill>
                  <a:srgbClr val="00B050"/>
                </a:solidFill>
              </a:rPr>
              <a:t>accepted</a:t>
            </a:r>
            <a:r>
              <a:rPr lang="en-US" sz="2400" dirty="0"/>
              <a:t> to a </a:t>
            </a:r>
            <a:r>
              <a:rPr lang="en-US" sz="2400" b="1" dirty="0">
                <a:solidFill>
                  <a:srgbClr val="00B050"/>
                </a:solidFill>
              </a:rPr>
              <a:t>qualifying graduate program</a:t>
            </a:r>
            <a:endParaRPr lang="en-US" altLang="en-US" sz="2400" b="1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Must (be)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enroll</a:t>
            </a:r>
            <a:r>
              <a:rPr lang="en-US" altLang="en-US" sz="2400" dirty="0"/>
              <a:t>(ed) in a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full-time</a:t>
            </a:r>
            <a:r>
              <a:rPr lang="en-US" altLang="en-US" sz="2400" dirty="0"/>
              <a:t>,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research-based</a:t>
            </a:r>
            <a:r>
              <a:rPr lang="en-US" altLang="en-US" sz="2400" dirty="0"/>
              <a:t>,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M.S. or Ph.D.</a:t>
            </a:r>
            <a:r>
              <a:rPr lang="en-US" altLang="en-US" sz="2400" dirty="0"/>
              <a:t> degree program in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summer</a:t>
            </a:r>
            <a:r>
              <a:rPr lang="en-US" altLang="en-US" sz="2400" dirty="0"/>
              <a:t> or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fall</a:t>
            </a:r>
            <a:r>
              <a:rPr lang="en-US" altLang="en-US" sz="2400" dirty="0"/>
              <a:t> of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GRFP award offer year </a:t>
            </a:r>
            <a:r>
              <a:rPr lang="en-US" altLang="en-US" sz="2400" dirty="0"/>
              <a:t>(not necessarily at the time of application).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7086427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50792DA7-195E-4550-AB94-BE5192FF9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41288"/>
            <a:ext cx="8585616" cy="6635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285CC5"/>
                </a:solidFill>
              </a:rPr>
              <a:t>GRFP Eligibility- Academic Levels</a:t>
            </a:r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id="{1C599312-C90A-4B94-BCCC-F016F5B49D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395" y="1742739"/>
            <a:ext cx="8842786" cy="567055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u="sng" dirty="0"/>
              <a:t>Academic Levels</a:t>
            </a:r>
          </a:p>
          <a:p>
            <a:pPr>
              <a:buNone/>
              <a:defRPr/>
            </a:pPr>
            <a:r>
              <a:rPr lang="en-US" altLang="en-US" sz="2400" dirty="0"/>
              <a:t>Applicants compete against others from same Academic Level</a:t>
            </a:r>
            <a:br>
              <a:rPr lang="en-US" altLang="en-US" sz="2400" u="sng" dirty="0"/>
            </a:br>
            <a:endParaRPr lang="en-US" altLang="en-US" sz="2400" u="sng" dirty="0">
              <a:solidFill>
                <a:srgbClr val="0070C0"/>
              </a:solidFill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r>
              <a:rPr lang="en-US" altLang="en-US" sz="2400" b="1" dirty="0"/>
              <a:t>1: </a:t>
            </a:r>
            <a:r>
              <a:rPr lang="en-US" altLang="en-US" sz="2400" dirty="0">
                <a:solidFill>
                  <a:schemeClr val="tx2"/>
                </a:solidFill>
              </a:rPr>
              <a:t>Seniors</a:t>
            </a:r>
            <a:r>
              <a:rPr lang="en-US" altLang="en-US" sz="2400" dirty="0"/>
              <a:t> or baccalaureate recipients with no graduate study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400" i="1" dirty="0">
                <a:solidFill>
                  <a:srgbClr val="C00000"/>
                </a:solidFill>
              </a:rPr>
              <a:t>How many in this category? </a:t>
            </a:r>
            <a:br>
              <a:rPr lang="en-US" altLang="en-US" i="1" dirty="0">
                <a:solidFill>
                  <a:srgbClr val="C00000"/>
                </a:solidFill>
              </a:rPr>
            </a:br>
            <a:br>
              <a:rPr lang="en-US" altLang="en-US" i="1" dirty="0">
                <a:solidFill>
                  <a:schemeClr val="tx2"/>
                </a:solidFill>
              </a:rPr>
            </a:br>
            <a:r>
              <a:rPr lang="en-US" altLang="en-US" sz="2400" b="1" dirty="0"/>
              <a:t>2: </a:t>
            </a:r>
            <a:r>
              <a:rPr lang="en-US" altLang="en-US" sz="2400" dirty="0">
                <a:solidFill>
                  <a:schemeClr val="tx2"/>
                </a:solidFill>
              </a:rPr>
              <a:t>First-year</a:t>
            </a:r>
            <a:r>
              <a:rPr lang="en-US" altLang="en-US" sz="2400" dirty="0"/>
              <a:t> graduate students. </a:t>
            </a:r>
            <a:r>
              <a:rPr lang="en-US" altLang="en-US" sz="2400" i="1" dirty="0">
                <a:solidFill>
                  <a:srgbClr val="C00000"/>
                </a:solidFill>
              </a:rPr>
              <a:t>How many?</a:t>
            </a:r>
            <a:endParaRPr lang="en-US" altLang="en-US" dirty="0">
              <a:solidFill>
                <a:srgbClr val="C00000"/>
              </a:solidFill>
            </a:endParaRPr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US" altLang="en-US" sz="2400" b="1" dirty="0"/>
              <a:t>3: </a:t>
            </a:r>
            <a:r>
              <a:rPr lang="en-US" altLang="en-US" sz="2400" dirty="0">
                <a:solidFill>
                  <a:schemeClr val="tx2"/>
                </a:solidFill>
              </a:rPr>
              <a:t>2nd-year</a:t>
            </a:r>
            <a:r>
              <a:rPr lang="en-US" altLang="en-US" sz="2400" dirty="0"/>
              <a:t> grad students (no more than 1 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of graduate study)</a:t>
            </a:r>
            <a:endParaRPr lang="en-US" altLang="en-US" dirty="0"/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US" altLang="en-US" sz="2400" b="1" dirty="0"/>
              <a:t>4: </a:t>
            </a:r>
            <a:r>
              <a:rPr lang="en-US" altLang="en-US" sz="2400" dirty="0"/>
              <a:t>More than 12 months of graduate study with an  interruption of greater than 2 years </a:t>
            </a:r>
            <a:r>
              <a:rPr lang="en-US" altLang="en-US" sz="2400" i="1" dirty="0"/>
              <a:t>(can have M.S. degree)</a:t>
            </a:r>
          </a:p>
        </p:txBody>
      </p:sp>
    </p:spTree>
    <p:extLst>
      <p:ext uri="{BB962C8B-B14F-4D97-AF65-F5344CB8AC3E}">
        <p14:creationId xmlns:p14="http://schemas.microsoft.com/office/powerpoint/2010/main" val="178423255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DC763680-8577-44F5-8EE2-478D9EE24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285CC5"/>
                </a:solidFill>
              </a:rPr>
              <a:t>How often can you apply?</a:t>
            </a:r>
          </a:p>
        </p:txBody>
      </p:sp>
      <p:sp>
        <p:nvSpPr>
          <p:cNvPr id="23555" name="Content Placeholder 4">
            <a:extLst>
              <a:ext uri="{FF2B5EF4-FFF2-40B4-BE49-F238E27FC236}">
                <a16:creationId xmlns:a16="http://schemas.microsoft.com/office/drawing/2014/main" id="{92F321A0-EA4B-43BC-B091-335106DD5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6052" y="2057345"/>
            <a:ext cx="8376734" cy="44196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1000" b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100" u="sng" dirty="0"/>
              <a:t>Academic Levels</a:t>
            </a:r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US" altLang="en-US" sz="2600" b="1" dirty="0"/>
              <a:t>1: </a:t>
            </a:r>
            <a:r>
              <a:rPr lang="en-US" altLang="en-US" sz="2600" dirty="0"/>
              <a:t>Seniors or baccalaureates with no graduate study</a:t>
            </a:r>
            <a:br>
              <a:rPr lang="en-US" altLang="en-US" sz="2600" dirty="0"/>
            </a:br>
            <a:br>
              <a:rPr lang="en-US" altLang="en-US" sz="2600" dirty="0"/>
            </a:br>
            <a:br>
              <a:rPr lang="en-US" altLang="en-US" sz="2600" dirty="0"/>
            </a:br>
            <a:r>
              <a:rPr lang="en-US" altLang="en-US" sz="2600" b="1" dirty="0"/>
              <a:t>2: </a:t>
            </a:r>
            <a:r>
              <a:rPr lang="en-US" altLang="en-US" sz="2600" dirty="0"/>
              <a:t>First-year graduate students</a:t>
            </a:r>
          </a:p>
          <a:p>
            <a:pPr eaLnBrk="1" hangingPunct="1">
              <a:spcAft>
                <a:spcPts val="1800"/>
              </a:spcAft>
              <a:defRPr/>
            </a:pPr>
            <a:endParaRPr lang="en-US" altLang="en-US" sz="2600" b="1" dirty="0"/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US" altLang="en-US" sz="2600" b="1" dirty="0"/>
              <a:t>3: </a:t>
            </a:r>
            <a:r>
              <a:rPr lang="en-US" altLang="en-US" sz="2600" dirty="0"/>
              <a:t>Second-year graduate students </a:t>
            </a:r>
            <a:br>
              <a:rPr lang="en-US" altLang="en-US" sz="3100" dirty="0">
                <a:solidFill>
                  <a:srgbClr val="0070C0"/>
                </a:solidFill>
              </a:rPr>
            </a:b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45E2CA17-0E97-4C05-B83A-FFD65B2E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93" y="3359729"/>
            <a:ext cx="8077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/>
              <a:t>No restriction </a:t>
            </a:r>
            <a:r>
              <a:rPr lang="en-US" altLang="en-US" sz="2400" i="1" dirty="0"/>
              <a:t>– </a:t>
            </a:r>
            <a:r>
              <a:rPr lang="en-US" altLang="en-US" sz="2000" i="1" dirty="0"/>
              <a:t>can apply every year until enrolled in graduate school</a:t>
            </a:r>
            <a:endParaRPr lang="en-US" altLang="en-US" sz="2000" dirty="0"/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0FE40B8A-7F12-43D8-BAB0-8EBD2504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28" y="4644185"/>
            <a:ext cx="6465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</a:rPr>
              <a:t>Apply only once, in 1</a:t>
            </a:r>
            <a:r>
              <a:rPr lang="en-US" altLang="en-US" sz="2400" b="1" i="1" baseline="30000" dirty="0">
                <a:solidFill>
                  <a:srgbClr val="000000"/>
                </a:solidFill>
              </a:rPr>
              <a:t>st</a:t>
            </a:r>
            <a:r>
              <a:rPr lang="en-US" altLang="en-US" sz="2400" b="1" i="1" dirty="0">
                <a:solidFill>
                  <a:srgbClr val="000000"/>
                </a:solidFill>
              </a:rPr>
              <a:t> </a:t>
            </a:r>
            <a:r>
              <a:rPr lang="en-US" altLang="en-US" sz="2400" b="1" i="1" u="sng" dirty="0">
                <a:solidFill>
                  <a:srgbClr val="000000"/>
                </a:solidFill>
              </a:rPr>
              <a:t>or</a:t>
            </a:r>
            <a:r>
              <a:rPr lang="en-US" altLang="en-US" sz="2400" b="1" i="1" dirty="0">
                <a:solidFill>
                  <a:srgbClr val="000000"/>
                </a:solidFill>
              </a:rPr>
              <a:t>  2</a:t>
            </a:r>
            <a:r>
              <a:rPr lang="en-US" altLang="en-US" sz="2400" b="1" i="1" baseline="30000" dirty="0">
                <a:solidFill>
                  <a:srgbClr val="000000"/>
                </a:solidFill>
              </a:rPr>
              <a:t>nd</a:t>
            </a:r>
            <a:r>
              <a:rPr lang="en-US" altLang="en-US" sz="2400" b="1" i="1" dirty="0">
                <a:solidFill>
                  <a:srgbClr val="000000"/>
                </a:solidFill>
              </a:rPr>
              <a:t> year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7655" name="TextBox 2">
            <a:extLst>
              <a:ext uri="{FF2B5EF4-FFF2-40B4-BE49-F238E27FC236}">
                <a16:creationId xmlns:a16="http://schemas.microsoft.com/office/drawing/2014/main" id="{402CD3F7-845A-4D37-B4FB-E7B40281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33301"/>
            <a:ext cx="7339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Only one application per person per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annual competition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8BB0C37-8A2D-9D45-B8B4-B6A45A60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22" y="5829319"/>
            <a:ext cx="6455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Calibri" panose="020F0502020204030204" pitchFamily="34" charset="0"/>
              </a:rPr>
              <a:t> No more than one year of graduate study as of August 1 of the year the application is submitted)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A4E7251-32FC-F343-A665-DF6F6FC2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3947926"/>
            <a:ext cx="2298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</a:rPr>
              <a:t>How many have </a:t>
            </a:r>
            <a:br>
              <a:rPr lang="en-US" altLang="en-US" sz="2400" b="1" i="1" dirty="0">
                <a:solidFill>
                  <a:srgbClr val="C00000"/>
                </a:solidFill>
              </a:rPr>
            </a:br>
            <a:r>
              <a:rPr lang="en-US" altLang="en-US" sz="2400" b="1" i="1" dirty="0">
                <a:solidFill>
                  <a:srgbClr val="C00000"/>
                </a:solidFill>
              </a:rPr>
              <a:t>applied before?</a:t>
            </a:r>
          </a:p>
        </p:txBody>
      </p:sp>
    </p:spTree>
    <p:extLst>
      <p:ext uri="{BB962C8B-B14F-4D97-AF65-F5344CB8AC3E}">
        <p14:creationId xmlns:p14="http://schemas.microsoft.com/office/powerpoint/2010/main" val="381671871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rk Life Balance 2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tx1"/>
          </a:solidFill>
        </a:ln>
        <a:effectLst/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0B75DE42CD1847AD2131094D0DA900" ma:contentTypeVersion="2" ma:contentTypeDescription="Create a new document." ma:contentTypeScope="" ma:versionID="a3256a24703ce2ad1354a2b83fa9362b">
  <xsd:schema xmlns:xsd="http://www.w3.org/2001/XMLSchema" xmlns:xs="http://www.w3.org/2001/XMLSchema" xmlns:p="http://schemas.microsoft.com/office/2006/metadata/properties" xmlns:ns2="583b4b30-64c5-4dba-8c46-97266c783d8b" targetNamespace="http://schemas.microsoft.com/office/2006/metadata/properties" ma:root="true" ma:fieldsID="105518035c976589e5a5a74c5644ceca" ns2:_="">
    <xsd:import namespace="583b4b30-64c5-4dba-8c46-97266c78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b4b30-64c5-4dba-8c46-97266c783d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F2154-83D4-4F6A-BE20-B0A7B518674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6AE336-B7C4-4B0A-ADD4-D1EB5ED02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A466A-2146-4C53-BE9F-52BC6FBD3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b4b30-64c5-4dba-8c46-97266c78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 Life Balance 2.2014.pot</Template>
  <TotalTime>38654</TotalTime>
  <Words>2150</Words>
  <Application>Microsoft Macintosh PowerPoint</Application>
  <PresentationFormat>On-screen Show (4:3)</PresentationFormat>
  <Paragraphs>335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Wingdings</vt:lpstr>
      <vt:lpstr>Wingdings 2</vt:lpstr>
      <vt:lpstr>Work Life Balance 2.2014</vt:lpstr>
      <vt:lpstr>GRFP Info Session Agenda</vt:lpstr>
      <vt:lpstr>The University of Mississippi</vt:lpstr>
      <vt:lpstr>90 Second GRF Video</vt:lpstr>
      <vt:lpstr>Info Session Learning Goals</vt:lpstr>
      <vt:lpstr>What are GRFP fellowships?</vt:lpstr>
      <vt:lpstr>What GR Fellowships Offer?</vt:lpstr>
      <vt:lpstr>Are You Eligible?</vt:lpstr>
      <vt:lpstr>GRFP Eligibility- Academic Levels</vt:lpstr>
      <vt:lpstr>How often can you apply?</vt:lpstr>
      <vt:lpstr>Concurrent Table Activity </vt:lpstr>
      <vt:lpstr>90 Second GRF Video</vt:lpstr>
      <vt:lpstr>GRFP Fields of Study</vt:lpstr>
      <vt:lpstr>NOT SUPPORTED</vt:lpstr>
      <vt:lpstr>Are your program and  research area supported?</vt:lpstr>
      <vt:lpstr>GRF Ops Center</vt:lpstr>
      <vt:lpstr>How to Apply?</vt:lpstr>
      <vt:lpstr>GRFP Solicitation (NSF 19-590)</vt:lpstr>
      <vt:lpstr>GRFP Application Timeline</vt:lpstr>
      <vt:lpstr>  GRFP Complete Application</vt:lpstr>
      <vt:lpstr>A competitive Personal Statement</vt:lpstr>
      <vt:lpstr>A competitive Research Statement</vt:lpstr>
      <vt:lpstr>Formatting your application</vt:lpstr>
      <vt:lpstr>Standard NSF Review Criteria</vt:lpstr>
      <vt:lpstr>Intellectual Merit</vt:lpstr>
      <vt:lpstr>Broader Impacts</vt:lpstr>
      <vt:lpstr>Intellectual Merit &amp; Broader Impacts</vt:lpstr>
      <vt:lpstr>Additional GRFP Review Criteria</vt:lpstr>
      <vt:lpstr>Review Process</vt:lpstr>
      <vt:lpstr>Last 90 Second GRF Video</vt:lpstr>
      <vt:lpstr>Tips for a competitive application</vt:lpstr>
      <vt:lpstr>UM NSF GR Fellows</vt:lpstr>
      <vt:lpstr>NSF GRFP Fellow: Prof. Brian Foster</vt:lpstr>
      <vt:lpstr>NSF GRFP Reviewer: Prof. Cole Stevens</vt:lpstr>
      <vt:lpstr>Q&amp;A and Discussion</vt:lpstr>
      <vt:lpstr>Thank you!</vt:lpstr>
    </vt:vector>
  </TitlesOfParts>
  <Company>USC Moore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THELIN: CHAPTER 3</dc:title>
  <dc:creator>Christine LaCola</dc:creator>
  <cp:lastModifiedBy>Jason H.</cp:lastModifiedBy>
  <cp:revision>424</cp:revision>
  <cp:lastPrinted>2017-01-11T18:53:37Z</cp:lastPrinted>
  <dcterms:created xsi:type="dcterms:W3CDTF">2010-01-07T12:27:42Z</dcterms:created>
  <dcterms:modified xsi:type="dcterms:W3CDTF">2019-09-11T15:17:30Z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0x010100B70B75DE42CD1847AD2131094D0DA900</vt:lpwstr>
  </property>
</Properties>
</file>