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3" r:id="rId2"/>
  </p:sldMasterIdLst>
  <p:notesMasterIdLst>
    <p:notesMasterId r:id="rId40"/>
  </p:notesMasterIdLst>
  <p:handoutMasterIdLst>
    <p:handoutMasterId r:id="rId41"/>
  </p:handoutMasterIdLst>
  <p:sldIdLst>
    <p:sldId id="605" r:id="rId3"/>
    <p:sldId id="648" r:id="rId4"/>
    <p:sldId id="732" r:id="rId5"/>
    <p:sldId id="752" r:id="rId6"/>
    <p:sldId id="771" r:id="rId7"/>
    <p:sldId id="753" r:id="rId8"/>
    <p:sldId id="759" r:id="rId9"/>
    <p:sldId id="760" r:id="rId10"/>
    <p:sldId id="761" r:id="rId11"/>
    <p:sldId id="762" r:id="rId12"/>
    <p:sldId id="763" r:id="rId13"/>
    <p:sldId id="764" r:id="rId14"/>
    <p:sldId id="765" r:id="rId15"/>
    <p:sldId id="766" r:id="rId16"/>
    <p:sldId id="754" r:id="rId17"/>
    <p:sldId id="767" r:id="rId18"/>
    <p:sldId id="768" r:id="rId19"/>
    <p:sldId id="755" r:id="rId20"/>
    <p:sldId id="770" r:id="rId21"/>
    <p:sldId id="769" r:id="rId22"/>
    <p:sldId id="777" r:id="rId23"/>
    <p:sldId id="778" r:id="rId24"/>
    <p:sldId id="779" r:id="rId25"/>
    <p:sldId id="780" r:id="rId26"/>
    <p:sldId id="772" r:id="rId27"/>
    <p:sldId id="785" r:id="rId28"/>
    <p:sldId id="783" r:id="rId29"/>
    <p:sldId id="784" r:id="rId30"/>
    <p:sldId id="781" r:id="rId31"/>
    <p:sldId id="782" r:id="rId32"/>
    <p:sldId id="756" r:id="rId33"/>
    <p:sldId id="757" r:id="rId34"/>
    <p:sldId id="774" r:id="rId35"/>
    <p:sldId id="775" r:id="rId36"/>
    <p:sldId id="773" r:id="rId37"/>
    <p:sldId id="758" r:id="rId38"/>
    <p:sldId id="776" r:id="rId39"/>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1A20"/>
    <a:srgbClr val="000000"/>
    <a:srgbClr val="91C161"/>
    <a:srgbClr val="99CC66"/>
    <a:srgbClr val="162B48"/>
    <a:srgbClr val="C7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4" autoAdjust="0"/>
    <p:restoredTop sz="92371" autoAdjust="0"/>
  </p:normalViewPr>
  <p:slideViewPr>
    <p:cSldViewPr snapToGrid="0" snapToObjects="1">
      <p:cViewPr>
        <p:scale>
          <a:sx n="100" d="100"/>
          <a:sy n="100" d="100"/>
        </p:scale>
        <p:origin x="-432" y="-8"/>
      </p:cViewPr>
      <p:guideLst>
        <p:guide orient="horz" pos="224"/>
        <p:guide pos="1416"/>
      </p:guideLst>
    </p:cSldViewPr>
  </p:slideViewPr>
  <p:outlineViewPr>
    <p:cViewPr>
      <p:scale>
        <a:sx n="33" d="100"/>
        <a:sy n="33" d="100"/>
      </p:scale>
      <p:origin x="0" y="4496"/>
    </p:cViewPr>
  </p:outlineViewPr>
  <p:notesTextViewPr>
    <p:cViewPr>
      <p:scale>
        <a:sx n="100" d="100"/>
        <a:sy n="100" d="100"/>
      </p:scale>
      <p:origin x="0" y="0"/>
    </p:cViewPr>
  </p:notesTextViewPr>
  <p:sorterViewPr>
    <p:cViewPr>
      <p:scale>
        <a:sx n="93" d="100"/>
        <a:sy n="93" d="100"/>
      </p:scale>
      <p:origin x="0" y="0"/>
    </p:cViewPr>
  </p:sorterViewPr>
  <p:notesViewPr>
    <p:cSldViewPr snapToGrid="0" snapToObjects="1">
      <p:cViewPr>
        <p:scale>
          <a:sx n="100" d="100"/>
          <a:sy n="100" d="100"/>
        </p:scale>
        <p:origin x="-6368" y="-496"/>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38" tIns="45719" rIns="91438" bIns="45719" rtlCol="0"/>
          <a:lstStyle>
            <a:lvl1pPr algn="l">
              <a:defRPr sz="1200"/>
            </a:lvl1pPr>
          </a:lstStyle>
          <a:p>
            <a:endParaRPr lang="en-US" dirty="0"/>
          </a:p>
        </p:txBody>
      </p:sp>
      <p:sp>
        <p:nvSpPr>
          <p:cNvPr id="3" name="Date Placeholder 2"/>
          <p:cNvSpPr>
            <a:spLocks noGrp="1"/>
          </p:cNvSpPr>
          <p:nvPr>
            <p:ph type="dt" sz="quarter" idx="1"/>
          </p:nvPr>
        </p:nvSpPr>
        <p:spPr>
          <a:xfrm>
            <a:off x="3978275" y="0"/>
            <a:ext cx="3043238" cy="465138"/>
          </a:xfrm>
          <a:prstGeom prst="rect">
            <a:avLst/>
          </a:prstGeom>
        </p:spPr>
        <p:txBody>
          <a:bodyPr vert="horz" lIns="91438" tIns="45719" rIns="91438" bIns="45719" rtlCol="0"/>
          <a:lstStyle>
            <a:lvl1pPr algn="r">
              <a:defRPr sz="1200"/>
            </a:lvl1pPr>
          </a:lstStyle>
          <a:p>
            <a:fld id="{1E86A71D-AB58-428A-8C9D-05D456B01ED9}" type="datetimeFigureOut">
              <a:rPr lang="en-US" smtClean="0"/>
              <a:pPr/>
              <a:t>1/17/17</a:t>
            </a:fld>
            <a:endParaRPr lang="en-US" dirty="0"/>
          </a:p>
        </p:txBody>
      </p:sp>
      <p:sp>
        <p:nvSpPr>
          <p:cNvPr id="4" name="Footer Placeholder 3"/>
          <p:cNvSpPr>
            <a:spLocks noGrp="1"/>
          </p:cNvSpPr>
          <p:nvPr>
            <p:ph type="ftr" sz="quarter" idx="2"/>
          </p:nvPr>
        </p:nvSpPr>
        <p:spPr>
          <a:xfrm>
            <a:off x="0" y="8842376"/>
            <a:ext cx="3043238" cy="465138"/>
          </a:xfrm>
          <a:prstGeom prst="rect">
            <a:avLst/>
          </a:prstGeom>
        </p:spPr>
        <p:txBody>
          <a:bodyPr vert="horz" lIns="91438" tIns="45719" rIns="91438" bIns="4571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275" y="8842376"/>
            <a:ext cx="3043238" cy="465138"/>
          </a:xfrm>
          <a:prstGeom prst="rect">
            <a:avLst/>
          </a:prstGeom>
        </p:spPr>
        <p:txBody>
          <a:bodyPr vert="horz" lIns="91438" tIns="45719" rIns="91438" bIns="45719" rtlCol="0" anchor="b"/>
          <a:lstStyle>
            <a:lvl1pPr algn="r">
              <a:defRPr sz="1200"/>
            </a:lvl1pPr>
          </a:lstStyle>
          <a:p>
            <a:fld id="{DD3398B2-148A-47B0-BF7C-249C52EC6061}" type="slidenum">
              <a:rPr lang="en-US" smtClean="0"/>
              <a:pPr/>
              <a:t>‹#›</a:t>
            </a:fld>
            <a:endParaRPr lang="en-US" dirty="0"/>
          </a:p>
        </p:txBody>
      </p:sp>
    </p:spTree>
    <p:extLst>
      <p:ext uri="{BB962C8B-B14F-4D97-AF65-F5344CB8AC3E}">
        <p14:creationId xmlns:p14="http://schemas.microsoft.com/office/powerpoint/2010/main" val="6363819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38" tIns="45719" rIns="91438" bIns="45719" rtlCol="0"/>
          <a:lstStyle>
            <a:lvl1pPr algn="l">
              <a:defRPr sz="1200"/>
            </a:lvl1pPr>
          </a:lstStyle>
          <a:p>
            <a:endParaRPr lang="en-US" dirty="0"/>
          </a:p>
        </p:txBody>
      </p:sp>
      <p:sp>
        <p:nvSpPr>
          <p:cNvPr id="3" name="Date Placeholder 2"/>
          <p:cNvSpPr>
            <a:spLocks noGrp="1"/>
          </p:cNvSpPr>
          <p:nvPr>
            <p:ph type="dt" idx="1"/>
          </p:nvPr>
        </p:nvSpPr>
        <p:spPr>
          <a:xfrm>
            <a:off x="3978275" y="0"/>
            <a:ext cx="3043238" cy="465138"/>
          </a:xfrm>
          <a:prstGeom prst="rect">
            <a:avLst/>
          </a:prstGeom>
        </p:spPr>
        <p:txBody>
          <a:bodyPr vert="horz" lIns="91438" tIns="45719" rIns="91438" bIns="45719" rtlCol="0"/>
          <a:lstStyle>
            <a:lvl1pPr algn="r">
              <a:defRPr sz="1200"/>
            </a:lvl1pPr>
          </a:lstStyle>
          <a:p>
            <a:fld id="{BF5D282F-DEC4-40AF-9C9F-C010C3565B4E}" type="datetimeFigureOut">
              <a:rPr lang="en-US" smtClean="0"/>
              <a:pPr/>
              <a:t>1/17/17</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38" tIns="45719" rIns="91438" bIns="45719" rtlCol="0" anchor="ctr"/>
          <a:lstStyle/>
          <a:p>
            <a:endParaRPr lang="en-US" dirty="0"/>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38" tIns="45719" rIns="91438" bIns="457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6"/>
            <a:ext cx="3043238" cy="465138"/>
          </a:xfrm>
          <a:prstGeom prst="rect">
            <a:avLst/>
          </a:prstGeom>
        </p:spPr>
        <p:txBody>
          <a:bodyPr vert="horz" lIns="91438" tIns="45719" rIns="91438" bIns="4571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275" y="8842376"/>
            <a:ext cx="3043238" cy="465138"/>
          </a:xfrm>
          <a:prstGeom prst="rect">
            <a:avLst/>
          </a:prstGeom>
        </p:spPr>
        <p:txBody>
          <a:bodyPr vert="horz" lIns="91438" tIns="45719" rIns="91438" bIns="45719" rtlCol="0" anchor="b"/>
          <a:lstStyle>
            <a:lvl1pPr algn="r">
              <a:defRPr sz="1200"/>
            </a:lvl1pPr>
          </a:lstStyle>
          <a:p>
            <a:fld id="{1C6F8E75-0316-4789-A3AC-2313E323D9A3}" type="slidenum">
              <a:rPr lang="en-US" smtClean="0"/>
              <a:pPr/>
              <a:t>‹#›</a:t>
            </a:fld>
            <a:endParaRPr lang="en-US" dirty="0"/>
          </a:p>
        </p:txBody>
      </p:sp>
    </p:spTree>
    <p:extLst>
      <p:ext uri="{BB962C8B-B14F-4D97-AF65-F5344CB8AC3E}">
        <p14:creationId xmlns:p14="http://schemas.microsoft.com/office/powerpoint/2010/main" val="1105780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6F8E75-0316-4789-A3AC-2313E323D9A3}" type="slidenum">
              <a:rPr lang="en-US" smtClean="0"/>
              <a:pPr/>
              <a:t>1</a:t>
            </a:fld>
            <a:endParaRPr lang="en-US" dirty="0"/>
          </a:p>
        </p:txBody>
      </p:sp>
    </p:spTree>
    <p:extLst>
      <p:ext uri="{BB962C8B-B14F-4D97-AF65-F5344CB8AC3E}">
        <p14:creationId xmlns:p14="http://schemas.microsoft.com/office/powerpoint/2010/main" val="2849658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6F8E75-0316-4789-A3AC-2313E323D9A3}" type="slidenum">
              <a:rPr lang="en-US" smtClean="0"/>
              <a:pPr/>
              <a:t>10</a:t>
            </a:fld>
            <a:endParaRPr lang="en-US" dirty="0"/>
          </a:p>
        </p:txBody>
      </p:sp>
    </p:spTree>
    <p:extLst>
      <p:ext uri="{BB962C8B-B14F-4D97-AF65-F5344CB8AC3E}">
        <p14:creationId xmlns:p14="http://schemas.microsoft.com/office/powerpoint/2010/main" val="829700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6F8E75-0316-4789-A3AC-2313E323D9A3}" type="slidenum">
              <a:rPr lang="en-US" smtClean="0"/>
              <a:pPr/>
              <a:t>11</a:t>
            </a:fld>
            <a:endParaRPr lang="en-US" dirty="0"/>
          </a:p>
        </p:txBody>
      </p:sp>
    </p:spTree>
    <p:extLst>
      <p:ext uri="{BB962C8B-B14F-4D97-AF65-F5344CB8AC3E}">
        <p14:creationId xmlns:p14="http://schemas.microsoft.com/office/powerpoint/2010/main" val="829700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6F8E75-0316-4789-A3AC-2313E323D9A3}" type="slidenum">
              <a:rPr lang="en-US" smtClean="0"/>
              <a:pPr/>
              <a:t>12</a:t>
            </a:fld>
            <a:endParaRPr lang="en-US" dirty="0"/>
          </a:p>
        </p:txBody>
      </p:sp>
    </p:spTree>
    <p:extLst>
      <p:ext uri="{BB962C8B-B14F-4D97-AF65-F5344CB8AC3E}">
        <p14:creationId xmlns:p14="http://schemas.microsoft.com/office/powerpoint/2010/main" val="829700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6F8E75-0316-4789-A3AC-2313E323D9A3}" type="slidenum">
              <a:rPr lang="en-US" smtClean="0"/>
              <a:pPr/>
              <a:t>15</a:t>
            </a:fld>
            <a:endParaRPr lang="en-US" dirty="0"/>
          </a:p>
        </p:txBody>
      </p:sp>
    </p:spTree>
    <p:extLst>
      <p:ext uri="{BB962C8B-B14F-4D97-AF65-F5344CB8AC3E}">
        <p14:creationId xmlns:p14="http://schemas.microsoft.com/office/powerpoint/2010/main" val="829700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6F8E75-0316-4789-A3AC-2313E323D9A3}" type="slidenum">
              <a:rPr lang="en-US" smtClean="0"/>
              <a:pPr/>
              <a:t>16</a:t>
            </a:fld>
            <a:endParaRPr lang="en-US" dirty="0"/>
          </a:p>
        </p:txBody>
      </p:sp>
    </p:spTree>
    <p:extLst>
      <p:ext uri="{BB962C8B-B14F-4D97-AF65-F5344CB8AC3E}">
        <p14:creationId xmlns:p14="http://schemas.microsoft.com/office/powerpoint/2010/main" val="8297001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6F8E75-0316-4789-A3AC-2313E323D9A3}" type="slidenum">
              <a:rPr lang="en-US" smtClean="0"/>
              <a:pPr/>
              <a:t>17</a:t>
            </a:fld>
            <a:endParaRPr lang="en-US" dirty="0"/>
          </a:p>
        </p:txBody>
      </p:sp>
    </p:spTree>
    <p:extLst>
      <p:ext uri="{BB962C8B-B14F-4D97-AF65-F5344CB8AC3E}">
        <p14:creationId xmlns:p14="http://schemas.microsoft.com/office/powerpoint/2010/main" val="8297001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6F8E75-0316-4789-A3AC-2313E323D9A3}" type="slidenum">
              <a:rPr lang="en-US" smtClean="0"/>
              <a:pPr/>
              <a:t>18</a:t>
            </a:fld>
            <a:endParaRPr lang="en-US" dirty="0"/>
          </a:p>
        </p:txBody>
      </p:sp>
    </p:spTree>
    <p:extLst>
      <p:ext uri="{BB962C8B-B14F-4D97-AF65-F5344CB8AC3E}">
        <p14:creationId xmlns:p14="http://schemas.microsoft.com/office/powerpoint/2010/main" val="8297001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6F8E75-0316-4789-A3AC-2313E323D9A3}" type="slidenum">
              <a:rPr lang="en-US" smtClean="0"/>
              <a:pPr/>
              <a:t>19</a:t>
            </a:fld>
            <a:endParaRPr lang="en-US" dirty="0"/>
          </a:p>
        </p:txBody>
      </p:sp>
    </p:spTree>
    <p:extLst>
      <p:ext uri="{BB962C8B-B14F-4D97-AF65-F5344CB8AC3E}">
        <p14:creationId xmlns:p14="http://schemas.microsoft.com/office/powerpoint/2010/main" val="8297001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6F8E75-0316-4789-A3AC-2313E323D9A3}" type="slidenum">
              <a:rPr lang="en-US" smtClean="0"/>
              <a:pPr/>
              <a:t>20</a:t>
            </a:fld>
            <a:endParaRPr lang="en-US" dirty="0"/>
          </a:p>
        </p:txBody>
      </p:sp>
    </p:spTree>
    <p:extLst>
      <p:ext uri="{BB962C8B-B14F-4D97-AF65-F5344CB8AC3E}">
        <p14:creationId xmlns:p14="http://schemas.microsoft.com/office/powerpoint/2010/main" val="8297001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6F8E75-0316-4789-A3AC-2313E323D9A3}" type="slidenum">
              <a:rPr lang="en-US" smtClean="0"/>
              <a:pPr/>
              <a:t>21</a:t>
            </a:fld>
            <a:endParaRPr lang="en-US" dirty="0"/>
          </a:p>
        </p:txBody>
      </p:sp>
    </p:spTree>
    <p:extLst>
      <p:ext uri="{BB962C8B-B14F-4D97-AF65-F5344CB8AC3E}">
        <p14:creationId xmlns:p14="http://schemas.microsoft.com/office/powerpoint/2010/main" val="829700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6F8E75-0316-4789-A3AC-2313E323D9A3}" type="slidenum">
              <a:rPr lang="en-US" smtClean="0"/>
              <a:pPr/>
              <a:t>2</a:t>
            </a:fld>
            <a:endParaRPr lang="en-US" dirty="0"/>
          </a:p>
        </p:txBody>
      </p:sp>
    </p:spTree>
    <p:extLst>
      <p:ext uri="{BB962C8B-B14F-4D97-AF65-F5344CB8AC3E}">
        <p14:creationId xmlns:p14="http://schemas.microsoft.com/office/powerpoint/2010/main" val="8297001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6F8E75-0316-4789-A3AC-2313E323D9A3}" type="slidenum">
              <a:rPr lang="en-US" smtClean="0"/>
              <a:pPr/>
              <a:t>22</a:t>
            </a:fld>
            <a:endParaRPr lang="en-US" dirty="0"/>
          </a:p>
        </p:txBody>
      </p:sp>
    </p:spTree>
    <p:extLst>
      <p:ext uri="{BB962C8B-B14F-4D97-AF65-F5344CB8AC3E}">
        <p14:creationId xmlns:p14="http://schemas.microsoft.com/office/powerpoint/2010/main" val="8297001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6F8E75-0316-4789-A3AC-2313E323D9A3}" type="slidenum">
              <a:rPr lang="en-US" smtClean="0"/>
              <a:pPr/>
              <a:t>23</a:t>
            </a:fld>
            <a:endParaRPr lang="en-US" dirty="0"/>
          </a:p>
        </p:txBody>
      </p:sp>
    </p:spTree>
    <p:extLst>
      <p:ext uri="{BB962C8B-B14F-4D97-AF65-F5344CB8AC3E}">
        <p14:creationId xmlns:p14="http://schemas.microsoft.com/office/powerpoint/2010/main" val="8297001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6F8E75-0316-4789-A3AC-2313E323D9A3}" type="slidenum">
              <a:rPr lang="en-US" smtClean="0"/>
              <a:pPr/>
              <a:t>24</a:t>
            </a:fld>
            <a:endParaRPr lang="en-US" dirty="0"/>
          </a:p>
        </p:txBody>
      </p:sp>
    </p:spTree>
    <p:extLst>
      <p:ext uri="{BB962C8B-B14F-4D97-AF65-F5344CB8AC3E}">
        <p14:creationId xmlns:p14="http://schemas.microsoft.com/office/powerpoint/2010/main" val="8297001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6F8E75-0316-4789-A3AC-2313E323D9A3}" type="slidenum">
              <a:rPr lang="en-US" smtClean="0"/>
              <a:pPr/>
              <a:t>25</a:t>
            </a:fld>
            <a:endParaRPr lang="en-US" dirty="0"/>
          </a:p>
        </p:txBody>
      </p:sp>
    </p:spTree>
    <p:extLst>
      <p:ext uri="{BB962C8B-B14F-4D97-AF65-F5344CB8AC3E}">
        <p14:creationId xmlns:p14="http://schemas.microsoft.com/office/powerpoint/2010/main" val="8297001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6F8E75-0316-4789-A3AC-2313E323D9A3}" type="slidenum">
              <a:rPr lang="en-US" smtClean="0"/>
              <a:pPr/>
              <a:t>26</a:t>
            </a:fld>
            <a:endParaRPr lang="en-US" dirty="0"/>
          </a:p>
        </p:txBody>
      </p:sp>
    </p:spTree>
    <p:extLst>
      <p:ext uri="{BB962C8B-B14F-4D97-AF65-F5344CB8AC3E}">
        <p14:creationId xmlns:p14="http://schemas.microsoft.com/office/powerpoint/2010/main" val="8297001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6F8E75-0316-4789-A3AC-2313E323D9A3}" type="slidenum">
              <a:rPr lang="en-US" smtClean="0"/>
              <a:pPr/>
              <a:t>27</a:t>
            </a:fld>
            <a:endParaRPr lang="en-US" dirty="0"/>
          </a:p>
        </p:txBody>
      </p:sp>
    </p:spTree>
    <p:extLst>
      <p:ext uri="{BB962C8B-B14F-4D97-AF65-F5344CB8AC3E}">
        <p14:creationId xmlns:p14="http://schemas.microsoft.com/office/powerpoint/2010/main" val="8297001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6F8E75-0316-4789-A3AC-2313E323D9A3}" type="slidenum">
              <a:rPr lang="en-US" smtClean="0"/>
              <a:pPr/>
              <a:t>28</a:t>
            </a:fld>
            <a:endParaRPr lang="en-US" dirty="0"/>
          </a:p>
        </p:txBody>
      </p:sp>
    </p:spTree>
    <p:extLst>
      <p:ext uri="{BB962C8B-B14F-4D97-AF65-F5344CB8AC3E}">
        <p14:creationId xmlns:p14="http://schemas.microsoft.com/office/powerpoint/2010/main" val="8297001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6F8E75-0316-4789-A3AC-2313E323D9A3}" type="slidenum">
              <a:rPr lang="en-US" smtClean="0"/>
              <a:pPr/>
              <a:t>29</a:t>
            </a:fld>
            <a:endParaRPr lang="en-US" dirty="0"/>
          </a:p>
        </p:txBody>
      </p:sp>
    </p:spTree>
    <p:extLst>
      <p:ext uri="{BB962C8B-B14F-4D97-AF65-F5344CB8AC3E}">
        <p14:creationId xmlns:p14="http://schemas.microsoft.com/office/powerpoint/2010/main" val="8297001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6F8E75-0316-4789-A3AC-2313E323D9A3}" type="slidenum">
              <a:rPr lang="en-US" smtClean="0"/>
              <a:pPr/>
              <a:t>30</a:t>
            </a:fld>
            <a:endParaRPr lang="en-US" dirty="0"/>
          </a:p>
        </p:txBody>
      </p:sp>
    </p:spTree>
    <p:extLst>
      <p:ext uri="{BB962C8B-B14F-4D97-AF65-F5344CB8AC3E}">
        <p14:creationId xmlns:p14="http://schemas.microsoft.com/office/powerpoint/2010/main" val="8297001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6F8E75-0316-4789-A3AC-2313E323D9A3}" type="slidenum">
              <a:rPr lang="en-US" smtClean="0"/>
              <a:pPr/>
              <a:t>31</a:t>
            </a:fld>
            <a:endParaRPr lang="en-US" dirty="0"/>
          </a:p>
        </p:txBody>
      </p:sp>
    </p:spTree>
    <p:extLst>
      <p:ext uri="{BB962C8B-B14F-4D97-AF65-F5344CB8AC3E}">
        <p14:creationId xmlns:p14="http://schemas.microsoft.com/office/powerpoint/2010/main" val="829700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6F8E75-0316-4789-A3AC-2313E323D9A3}" type="slidenum">
              <a:rPr lang="en-US" smtClean="0"/>
              <a:pPr/>
              <a:t>3</a:t>
            </a:fld>
            <a:endParaRPr lang="en-US" dirty="0"/>
          </a:p>
        </p:txBody>
      </p:sp>
    </p:spTree>
    <p:extLst>
      <p:ext uri="{BB962C8B-B14F-4D97-AF65-F5344CB8AC3E}">
        <p14:creationId xmlns:p14="http://schemas.microsoft.com/office/powerpoint/2010/main" val="8297001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6F8E75-0316-4789-A3AC-2313E323D9A3}" type="slidenum">
              <a:rPr lang="en-US" smtClean="0"/>
              <a:pPr/>
              <a:t>32</a:t>
            </a:fld>
            <a:endParaRPr lang="en-US" dirty="0"/>
          </a:p>
        </p:txBody>
      </p:sp>
    </p:spTree>
    <p:extLst>
      <p:ext uri="{BB962C8B-B14F-4D97-AF65-F5344CB8AC3E}">
        <p14:creationId xmlns:p14="http://schemas.microsoft.com/office/powerpoint/2010/main" val="8297001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6F8E75-0316-4789-A3AC-2313E323D9A3}" type="slidenum">
              <a:rPr lang="en-US" smtClean="0"/>
              <a:pPr/>
              <a:t>33</a:t>
            </a:fld>
            <a:endParaRPr lang="en-US" dirty="0"/>
          </a:p>
        </p:txBody>
      </p:sp>
    </p:spTree>
    <p:extLst>
      <p:ext uri="{BB962C8B-B14F-4D97-AF65-F5344CB8AC3E}">
        <p14:creationId xmlns:p14="http://schemas.microsoft.com/office/powerpoint/2010/main" val="8297001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6F8E75-0316-4789-A3AC-2313E323D9A3}" type="slidenum">
              <a:rPr lang="en-US" smtClean="0"/>
              <a:pPr/>
              <a:t>34</a:t>
            </a:fld>
            <a:endParaRPr lang="en-US" dirty="0"/>
          </a:p>
        </p:txBody>
      </p:sp>
    </p:spTree>
    <p:extLst>
      <p:ext uri="{BB962C8B-B14F-4D97-AF65-F5344CB8AC3E}">
        <p14:creationId xmlns:p14="http://schemas.microsoft.com/office/powerpoint/2010/main" val="8297001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6F8E75-0316-4789-A3AC-2313E323D9A3}" type="slidenum">
              <a:rPr lang="en-US" smtClean="0"/>
              <a:pPr/>
              <a:t>35</a:t>
            </a:fld>
            <a:endParaRPr lang="en-US" dirty="0"/>
          </a:p>
        </p:txBody>
      </p:sp>
    </p:spTree>
    <p:extLst>
      <p:ext uri="{BB962C8B-B14F-4D97-AF65-F5344CB8AC3E}">
        <p14:creationId xmlns:p14="http://schemas.microsoft.com/office/powerpoint/2010/main" val="8297001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6F8E75-0316-4789-A3AC-2313E323D9A3}" type="slidenum">
              <a:rPr lang="en-US" smtClean="0"/>
              <a:pPr/>
              <a:t>36</a:t>
            </a:fld>
            <a:endParaRPr lang="en-US" dirty="0"/>
          </a:p>
        </p:txBody>
      </p:sp>
    </p:spTree>
    <p:extLst>
      <p:ext uri="{BB962C8B-B14F-4D97-AF65-F5344CB8AC3E}">
        <p14:creationId xmlns:p14="http://schemas.microsoft.com/office/powerpoint/2010/main" val="8297001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6F8E75-0316-4789-A3AC-2313E323D9A3}" type="slidenum">
              <a:rPr lang="en-US" smtClean="0"/>
              <a:pPr/>
              <a:t>37</a:t>
            </a:fld>
            <a:endParaRPr lang="en-US" dirty="0"/>
          </a:p>
        </p:txBody>
      </p:sp>
    </p:spTree>
    <p:extLst>
      <p:ext uri="{BB962C8B-B14F-4D97-AF65-F5344CB8AC3E}">
        <p14:creationId xmlns:p14="http://schemas.microsoft.com/office/powerpoint/2010/main" val="829700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6F8E75-0316-4789-A3AC-2313E323D9A3}" type="slidenum">
              <a:rPr lang="en-US" smtClean="0"/>
              <a:pPr/>
              <a:t>4</a:t>
            </a:fld>
            <a:endParaRPr lang="en-US" dirty="0"/>
          </a:p>
        </p:txBody>
      </p:sp>
    </p:spTree>
    <p:extLst>
      <p:ext uri="{BB962C8B-B14F-4D97-AF65-F5344CB8AC3E}">
        <p14:creationId xmlns:p14="http://schemas.microsoft.com/office/powerpoint/2010/main" val="829700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6F8E75-0316-4789-A3AC-2313E323D9A3}" type="slidenum">
              <a:rPr lang="en-US" smtClean="0"/>
              <a:pPr/>
              <a:t>5</a:t>
            </a:fld>
            <a:endParaRPr lang="en-US" dirty="0"/>
          </a:p>
        </p:txBody>
      </p:sp>
    </p:spTree>
    <p:extLst>
      <p:ext uri="{BB962C8B-B14F-4D97-AF65-F5344CB8AC3E}">
        <p14:creationId xmlns:p14="http://schemas.microsoft.com/office/powerpoint/2010/main" val="829700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6F8E75-0316-4789-A3AC-2313E323D9A3}" type="slidenum">
              <a:rPr lang="en-US" smtClean="0"/>
              <a:pPr/>
              <a:t>6</a:t>
            </a:fld>
            <a:endParaRPr lang="en-US" dirty="0"/>
          </a:p>
        </p:txBody>
      </p:sp>
    </p:spTree>
    <p:extLst>
      <p:ext uri="{BB962C8B-B14F-4D97-AF65-F5344CB8AC3E}">
        <p14:creationId xmlns:p14="http://schemas.microsoft.com/office/powerpoint/2010/main" val="829700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6F8E75-0316-4789-A3AC-2313E323D9A3}" type="slidenum">
              <a:rPr lang="en-US" smtClean="0"/>
              <a:pPr/>
              <a:t>7</a:t>
            </a:fld>
            <a:endParaRPr lang="en-US" dirty="0"/>
          </a:p>
        </p:txBody>
      </p:sp>
    </p:spTree>
    <p:extLst>
      <p:ext uri="{BB962C8B-B14F-4D97-AF65-F5344CB8AC3E}">
        <p14:creationId xmlns:p14="http://schemas.microsoft.com/office/powerpoint/2010/main" val="829700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6F8E75-0316-4789-A3AC-2313E323D9A3}" type="slidenum">
              <a:rPr lang="en-US" smtClean="0"/>
              <a:pPr/>
              <a:t>8</a:t>
            </a:fld>
            <a:endParaRPr lang="en-US" dirty="0"/>
          </a:p>
        </p:txBody>
      </p:sp>
    </p:spTree>
    <p:extLst>
      <p:ext uri="{BB962C8B-B14F-4D97-AF65-F5344CB8AC3E}">
        <p14:creationId xmlns:p14="http://schemas.microsoft.com/office/powerpoint/2010/main" val="829700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6F8E75-0316-4789-A3AC-2313E323D9A3}" type="slidenum">
              <a:rPr lang="en-US" smtClean="0"/>
              <a:pPr/>
              <a:t>9</a:t>
            </a:fld>
            <a:endParaRPr lang="en-US" dirty="0"/>
          </a:p>
        </p:txBody>
      </p:sp>
    </p:spTree>
    <p:extLst>
      <p:ext uri="{BB962C8B-B14F-4D97-AF65-F5344CB8AC3E}">
        <p14:creationId xmlns:p14="http://schemas.microsoft.com/office/powerpoint/2010/main" val="829700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3563710"/>
            <a:ext cx="6400800" cy="1752600"/>
          </a:xfrm>
        </p:spPr>
        <p:txBody>
          <a:bodyPr/>
          <a:lstStyle>
            <a:lvl1pPr marL="0" indent="0" algn="ctr">
              <a:buNone/>
              <a:defRPr sz="1600" b="1" cap="all" spc="250" baseline="0">
                <a:solidFill>
                  <a:srgbClr val="162B48"/>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7" name="Straight Connector 6"/>
          <p:cNvSpPr>
            <a:spLocks noChangeShapeType="1"/>
          </p:cNvSpPr>
          <p:nvPr/>
        </p:nvSpPr>
        <p:spPr bwMode="auto">
          <a:xfrm>
            <a:off x="155448" y="2047857"/>
            <a:ext cx="3676219"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bg1">
                <a:lumMod val="50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Title Placeholder 21"/>
          <p:cNvSpPr txBox="1">
            <a:spLocks/>
          </p:cNvSpPr>
          <p:nvPr userDrawn="1"/>
        </p:nvSpPr>
        <p:spPr>
          <a:xfrm>
            <a:off x="0" y="468083"/>
            <a:ext cx="9144000" cy="758952"/>
          </a:xfrm>
          <a:prstGeom prst="rect">
            <a:avLst/>
          </a:prstGeom>
        </p:spPr>
        <p:txBody>
          <a:bodyPr vert="horz" anchor="b">
            <a:normAutofit/>
          </a:bodyPr>
          <a:lstStyle>
            <a:lvl1pPr algn="ctr" rtl="0" eaLnBrk="1" latinLnBrk="0" hangingPunct="1">
              <a:spcBef>
                <a:spcPct val="0"/>
              </a:spcBef>
              <a:buNone/>
              <a:defRPr kumimoji="0" sz="4000" kern="1200" baseline="0">
                <a:solidFill>
                  <a:srgbClr val="162B48"/>
                </a:solidFill>
                <a:latin typeface="+mj-lt"/>
                <a:ea typeface="+mj-ea"/>
                <a:cs typeface="+mj-cs"/>
              </a:defRPr>
            </a:lvl1pPr>
          </a:lstStyle>
          <a:p>
            <a:r>
              <a:rPr lang="en-US" b="1" i="0" dirty="0" smtClean="0"/>
              <a:t>The University of Mississippi</a:t>
            </a:r>
            <a:endParaRPr lang="en-US" b="1" i="0" dirty="0"/>
          </a:p>
        </p:txBody>
      </p:sp>
      <p:pic>
        <p:nvPicPr>
          <p:cNvPr id="12" name="Picture 11" descr="Crest_TM.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997284" y="1404195"/>
            <a:ext cx="1163463" cy="1415205"/>
          </a:xfrm>
          <a:prstGeom prst="rect">
            <a:avLst/>
          </a:prstGeom>
        </p:spPr>
      </p:pic>
      <p:sp>
        <p:nvSpPr>
          <p:cNvPr id="13" name="Straight Connector 12"/>
          <p:cNvSpPr>
            <a:spLocks noChangeShapeType="1"/>
          </p:cNvSpPr>
          <p:nvPr userDrawn="1"/>
        </p:nvSpPr>
        <p:spPr bwMode="auto">
          <a:xfrm>
            <a:off x="5309597" y="2047857"/>
            <a:ext cx="3675908"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301752" y="2058357"/>
            <a:ext cx="8503920" cy="4434843"/>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7" name="Text Placeholder 6"/>
          <p:cNvSpPr>
            <a:spLocks noGrp="1"/>
          </p:cNvSpPr>
          <p:nvPr>
            <p:ph type="body" sz="quarter" idx="10" hasCustomPrompt="1"/>
          </p:nvPr>
        </p:nvSpPr>
        <p:spPr>
          <a:xfrm>
            <a:off x="153988" y="98425"/>
            <a:ext cx="8834437" cy="985838"/>
          </a:xfrm>
        </p:spPr>
        <p:txBody>
          <a:bodyPr>
            <a:normAutofit/>
          </a:bodyPr>
          <a:lstStyle>
            <a:lvl1pPr marL="0" indent="0" algn="ctr">
              <a:buFontTx/>
              <a:buNone/>
              <a:defRPr sz="4000" b="1" i="0" baseline="0"/>
            </a:lvl1pPr>
          </a:lstStyle>
          <a:p>
            <a:pPr lvl="0"/>
            <a:r>
              <a:rPr lang="en-US" dirty="0" smtClean="0"/>
              <a:t>Click to Edit Title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0738" y="4155141"/>
            <a:ext cx="7542212" cy="1013012"/>
          </a:xfrm>
          <a:prstGeom prst="rect">
            <a:avLst/>
          </a:prstGeom>
        </p:spPr>
        <p:txBody>
          <a:bodyPr anchor="b" anchorCtr="0">
            <a:noAutofit/>
          </a:bodyPr>
          <a:lstStyle/>
          <a:p>
            <a:r>
              <a:rPr lang="en-US" smtClean="0"/>
              <a:t>Click to edit Master title style</a:t>
            </a:r>
            <a:endParaRPr/>
          </a:p>
        </p:txBody>
      </p:sp>
      <p:sp>
        <p:nvSpPr>
          <p:cNvPr id="3" name="Subtitle 2"/>
          <p:cNvSpPr>
            <a:spLocks noGrp="1"/>
          </p:cNvSpPr>
          <p:nvPr>
            <p:ph type="subTitle" idx="1"/>
          </p:nvPr>
        </p:nvSpPr>
        <p:spPr>
          <a:xfrm>
            <a:off x="820738" y="5230906"/>
            <a:ext cx="7542212" cy="1030942"/>
          </a:xfrm>
        </p:spPr>
        <p:txBody>
          <a:bodyPr/>
          <a:lstStyle>
            <a:lvl1pPr marL="0" indent="0" algn="ctr">
              <a:spcBef>
                <a:spcPct val="30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6651812" y="6356350"/>
            <a:ext cx="2133600" cy="365125"/>
          </a:xfrm>
          <a:prstGeom prst="rect">
            <a:avLst/>
          </a:prstGeom>
        </p:spPr>
        <p:txBody>
          <a:bodyPr/>
          <a:lstStyle/>
          <a:p>
            <a:fld id="{21F5E558-4079-9F40-9583-D4B5D7C2677B}" type="datetime1">
              <a:rPr lang="en-US" smtClean="0"/>
              <a:pPr/>
              <a:t>1/17/17</a:t>
            </a:fld>
            <a:endParaRPr lang="en-US"/>
          </a:p>
        </p:txBody>
      </p:sp>
      <p:sp>
        <p:nvSpPr>
          <p:cNvPr id="5" name="Footer Placeholder 4"/>
          <p:cNvSpPr>
            <a:spLocks noGrp="1"/>
          </p:cNvSpPr>
          <p:nvPr>
            <p:ph type="ftr" sz="quarter" idx="11"/>
          </p:nvPr>
        </p:nvSpPr>
        <p:spPr>
          <a:xfrm>
            <a:off x="354106"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4191000" y="6356350"/>
            <a:ext cx="762000" cy="365125"/>
          </a:xfrm>
          <a:prstGeom prst="rect">
            <a:avLst/>
          </a:prstGeom>
        </p:spPr>
        <p:txBody>
          <a:bodyPr/>
          <a:lstStyle/>
          <a:p>
            <a:fld id="{B9D2C864-9362-43C7-A136-D9C41D93A96D}" type="slidenum">
              <a:rPr lang="en-US" smtClean="0"/>
              <a:pPr/>
              <a:t>‹#›</a:t>
            </a:fld>
            <a:endParaRPr lang="en-US"/>
          </a:p>
        </p:txBody>
      </p:sp>
    </p:spTree>
    <p:extLst>
      <p:ext uri="{BB962C8B-B14F-4D97-AF65-F5344CB8AC3E}">
        <p14:creationId xmlns:p14="http://schemas.microsoft.com/office/powerpoint/2010/main" val="2956048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301752" y="1637684"/>
            <a:ext cx="8534400" cy="4577227"/>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3" name="Text Placeholder 2"/>
          <p:cNvSpPr>
            <a:spLocks noGrp="1"/>
          </p:cNvSpPr>
          <p:nvPr>
            <p:ph type="body" sz="quarter" idx="10" hasCustomPrompt="1"/>
          </p:nvPr>
        </p:nvSpPr>
        <p:spPr>
          <a:xfrm>
            <a:off x="301752" y="443632"/>
            <a:ext cx="8534273" cy="903992"/>
          </a:xfrm>
        </p:spPr>
        <p:txBody>
          <a:bodyPr>
            <a:normAutofit/>
          </a:bodyPr>
          <a:lstStyle>
            <a:lvl1pPr marL="0" indent="0" algn="ctr">
              <a:buFontTx/>
              <a:buNone/>
              <a:defRPr sz="4000" b="1" i="0" baseline="0"/>
            </a:lvl1pPr>
          </a:lstStyle>
          <a:p>
            <a:pPr lvl="0"/>
            <a:r>
              <a:rPr lang="en-US" dirty="0" smtClean="0"/>
              <a:t>Click to Edit Title</a:t>
            </a:r>
            <a:endParaRPr lang="en-US" dirty="0"/>
          </a:p>
        </p:txBody>
      </p:sp>
      <p:cxnSp>
        <p:nvCxnSpPr>
          <p:cNvPr id="10" name="Straight Connector 9"/>
          <p:cNvCxnSpPr/>
          <p:nvPr userDrawn="1"/>
        </p:nvCxnSpPr>
        <p:spPr>
          <a:xfrm>
            <a:off x="301752" y="6609451"/>
            <a:ext cx="6860659"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pic>
        <p:nvPicPr>
          <p:cNvPr id="2" name="Picture 1" descr="CrestUM-Horizontal_186_2767-TMR.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39828" y="6324600"/>
            <a:ext cx="1596324" cy="385226"/>
          </a:xfrm>
          <a:prstGeom prst="rect">
            <a:avLst/>
          </a:prstGeom>
        </p:spPr>
      </p:pic>
    </p:spTree>
    <p:extLst>
      <p:ext uri="{BB962C8B-B14F-4D97-AF65-F5344CB8AC3E}">
        <p14:creationId xmlns:p14="http://schemas.microsoft.com/office/powerpoint/2010/main" val="13750991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lIns="82058" tIns="41029" rIns="82058" bIns="41029"/>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lIns="82058" tIns="41029" rIns="82058" bIns="41029"/>
          <a:lstStyle/>
          <a:p>
            <a:pPr lvl="0"/>
            <a:endParaRPr lang="en-US" noProof="0" smtClean="0"/>
          </a:p>
        </p:txBody>
      </p:sp>
      <p:sp>
        <p:nvSpPr>
          <p:cNvPr id="4" name="Rectangle 2"/>
          <p:cNvSpPr>
            <a:spLocks noGrp="1" noChangeArrowheads="1"/>
          </p:cNvSpPr>
          <p:nvPr>
            <p:ph type="dt" sz="half" idx="10"/>
          </p:nvPr>
        </p:nvSpPr>
        <p:spPr>
          <a:xfrm>
            <a:off x="685800" y="6248400"/>
            <a:ext cx="1905000" cy="457200"/>
          </a:xfrm>
          <a:prstGeom prst="rect">
            <a:avLst/>
          </a:prstGeom>
          <a:ln/>
        </p:spPr>
        <p:txBody>
          <a:bodyPr lIns="82058" tIns="41029" rIns="82058" bIns="41029"/>
          <a:lstStyle>
            <a:lvl1pPr>
              <a:defRPr/>
            </a:lvl1pPr>
          </a:lstStyle>
          <a:p>
            <a:pPr>
              <a:defRPr/>
            </a:pPr>
            <a:endParaRPr lang="en-US"/>
          </a:p>
        </p:txBody>
      </p:sp>
      <p:sp>
        <p:nvSpPr>
          <p:cNvPr id="5" name="Rectangle 3"/>
          <p:cNvSpPr>
            <a:spLocks noGrp="1" noChangeArrowheads="1"/>
          </p:cNvSpPr>
          <p:nvPr>
            <p:ph type="ftr" sz="quarter" idx="11"/>
          </p:nvPr>
        </p:nvSpPr>
        <p:spPr>
          <a:xfrm>
            <a:off x="3124200" y="6248400"/>
            <a:ext cx="2895600" cy="457200"/>
          </a:xfrm>
          <a:prstGeom prst="rect">
            <a:avLst/>
          </a:prstGeom>
          <a:ln/>
        </p:spPr>
        <p:txBody>
          <a:bodyPr lIns="82058" tIns="41029" rIns="82058" bIns="41029"/>
          <a:lstStyle>
            <a:lvl1pPr>
              <a:defRPr/>
            </a:lvl1pPr>
          </a:lstStyle>
          <a:p>
            <a:pPr>
              <a:defRPr/>
            </a:pPr>
            <a:endParaRPr lang="en-US"/>
          </a:p>
        </p:txBody>
      </p:sp>
      <p:sp>
        <p:nvSpPr>
          <p:cNvPr id="6" name="Rectangle 4"/>
          <p:cNvSpPr>
            <a:spLocks noGrp="1" noChangeArrowheads="1"/>
          </p:cNvSpPr>
          <p:nvPr>
            <p:ph type="sldNum" sz="quarter" idx="12"/>
          </p:nvPr>
        </p:nvSpPr>
        <p:spPr>
          <a:xfrm>
            <a:off x="6553200" y="6248400"/>
            <a:ext cx="1905000" cy="457200"/>
          </a:xfrm>
          <a:prstGeom prst="rect">
            <a:avLst/>
          </a:prstGeom>
          <a:ln/>
        </p:spPr>
        <p:txBody>
          <a:bodyPr lIns="82058" tIns="41029" rIns="82058" bIns="41029"/>
          <a:lstStyle>
            <a:lvl1pPr>
              <a:defRPr/>
            </a:lvl1pPr>
          </a:lstStyle>
          <a:p>
            <a:pPr>
              <a:defRPr/>
            </a:pPr>
            <a:fld id="{3993A109-E148-4F5B-BE27-89846B173537}" type="slidenum">
              <a:rPr lang="en-US"/>
              <a:pPr>
                <a:defRPr/>
              </a:pPr>
              <a:t>‹#›</a:t>
            </a:fld>
            <a:endParaRPr lang="en-US"/>
          </a:p>
        </p:txBody>
      </p:sp>
    </p:spTree>
    <p:extLst>
      <p:ext uri="{BB962C8B-B14F-4D97-AF65-F5344CB8AC3E}">
        <p14:creationId xmlns:p14="http://schemas.microsoft.com/office/powerpoint/2010/main" val="337400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301752" y="1637684"/>
            <a:ext cx="8534400" cy="4577227"/>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3" name="Text Placeholder 2"/>
          <p:cNvSpPr>
            <a:spLocks noGrp="1"/>
          </p:cNvSpPr>
          <p:nvPr>
            <p:ph type="body" sz="quarter" idx="10" hasCustomPrompt="1"/>
          </p:nvPr>
        </p:nvSpPr>
        <p:spPr>
          <a:xfrm>
            <a:off x="301752" y="443632"/>
            <a:ext cx="8534273" cy="903992"/>
          </a:xfrm>
        </p:spPr>
        <p:txBody>
          <a:bodyPr>
            <a:normAutofit/>
          </a:bodyPr>
          <a:lstStyle>
            <a:lvl1pPr marL="0" indent="0" algn="ctr">
              <a:buFontTx/>
              <a:buNone/>
              <a:defRPr sz="4000" b="1" i="0" baseline="0"/>
            </a:lvl1pPr>
          </a:lstStyle>
          <a:p>
            <a:pPr lvl="0"/>
            <a:r>
              <a:rPr lang="en-US" dirty="0" smtClean="0"/>
              <a:t>Click to Edit Title</a:t>
            </a:r>
            <a:endParaRPr lang="en-US" dirty="0"/>
          </a:p>
        </p:txBody>
      </p:sp>
      <p:pic>
        <p:nvPicPr>
          <p:cNvPr id="8" name="Picture 7" descr="OleMissScript_186-2767.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65304" y="6330957"/>
            <a:ext cx="1170848" cy="377381"/>
          </a:xfrm>
          <a:prstGeom prst="rect">
            <a:avLst/>
          </a:prstGeom>
        </p:spPr>
      </p:pic>
      <p:cxnSp>
        <p:nvCxnSpPr>
          <p:cNvPr id="10" name="Straight Connector 9"/>
          <p:cNvCxnSpPr/>
          <p:nvPr userDrawn="1"/>
        </p:nvCxnSpPr>
        <p:spPr>
          <a:xfrm>
            <a:off x="301752" y="6609451"/>
            <a:ext cx="7299042"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22191327"/>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301752" y="1637684"/>
            <a:ext cx="8534400" cy="4577227"/>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3" name="Text Placeholder 2"/>
          <p:cNvSpPr>
            <a:spLocks noGrp="1"/>
          </p:cNvSpPr>
          <p:nvPr>
            <p:ph type="body" sz="quarter" idx="10" hasCustomPrompt="1"/>
          </p:nvPr>
        </p:nvSpPr>
        <p:spPr>
          <a:xfrm>
            <a:off x="301752" y="348713"/>
            <a:ext cx="8534273" cy="1093830"/>
          </a:xfrm>
        </p:spPr>
        <p:txBody>
          <a:bodyPr>
            <a:normAutofit/>
          </a:bodyPr>
          <a:lstStyle>
            <a:lvl1pPr marL="0" indent="0" algn="ctr">
              <a:buFontTx/>
              <a:buNone/>
              <a:defRPr sz="4000" b="1" i="0" baseline="0"/>
            </a:lvl1pPr>
          </a:lstStyle>
          <a:p>
            <a:pPr lvl="0"/>
            <a:r>
              <a:rPr lang="en-US" dirty="0" smtClean="0"/>
              <a:t>Click to Edit Title</a:t>
            </a:r>
            <a:endParaRPr lang="en-US" dirty="0"/>
          </a:p>
        </p:txBody>
      </p:sp>
      <p:cxnSp>
        <p:nvCxnSpPr>
          <p:cNvPr id="10" name="Straight Connector 9"/>
          <p:cNvCxnSpPr/>
          <p:nvPr userDrawn="1"/>
        </p:nvCxnSpPr>
        <p:spPr>
          <a:xfrm>
            <a:off x="301752" y="6609451"/>
            <a:ext cx="6860659"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pic>
        <p:nvPicPr>
          <p:cNvPr id="2" name="Picture 1" descr="CrestUM-Horizontal_186_2767-TMR.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39828" y="6324600"/>
            <a:ext cx="1596324" cy="385226"/>
          </a:xfrm>
          <a:prstGeom prst="rect">
            <a:avLst/>
          </a:prstGeom>
        </p:spPr>
      </p:pic>
    </p:spTree>
    <p:extLst>
      <p:ext uri="{BB962C8B-B14F-4D97-AF65-F5344CB8AC3E}">
        <p14:creationId xmlns:p14="http://schemas.microsoft.com/office/powerpoint/2010/main" val="3280388177"/>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pic>
        <p:nvPicPr>
          <p:cNvPr id="4" name="Picture 8" descr="199 crest(new).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89413" y="763588"/>
            <a:ext cx="782637"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65100" y="102825"/>
            <a:ext cx="8813800" cy="608375"/>
          </a:xfrm>
        </p:spPr>
        <p:txBody>
          <a:bodyPr>
            <a:noAutofit/>
          </a:bodyPr>
          <a:lstStyle>
            <a:lvl1pPr>
              <a:defRPr sz="3600">
                <a:solidFill>
                  <a:schemeClr val="tx2">
                    <a:lumMod val="50000"/>
                  </a:schemeClr>
                </a:solidFill>
                <a:latin typeface="+mj-lt"/>
              </a:defRPr>
            </a:lvl1pPr>
          </a:lstStyle>
          <a:p>
            <a:r>
              <a:rPr lang="en-US" dirty="0" smtClean="0"/>
              <a:t>Click to edit Master title style</a:t>
            </a:r>
            <a:endParaRPr lang="en-US" dirty="0"/>
          </a:p>
        </p:txBody>
      </p:sp>
      <p:sp>
        <p:nvSpPr>
          <p:cNvPr id="8" name="Content Placeholder 7"/>
          <p:cNvSpPr>
            <a:spLocks noGrp="1"/>
          </p:cNvSpPr>
          <p:nvPr>
            <p:ph sz="quarter" idx="1"/>
          </p:nvPr>
        </p:nvSpPr>
        <p:spPr>
          <a:xfrm>
            <a:off x="152400" y="1816100"/>
            <a:ext cx="8839200" cy="4851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9050687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4" Type="http://schemas.openxmlformats.org/officeDocument/2006/relationships/theme" Target="../theme/theme2.xml"/><Relationship Id="rId1" Type="http://schemas.openxmlformats.org/officeDocument/2006/relationships/slideLayout" Target="../slideLayouts/slideLayout6.xml"/><Relationship Id="rId2"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auto">
          <a:xfrm>
            <a:off x="152400" y="91650"/>
            <a:ext cx="8833104" cy="6606298"/>
          </a:xfrm>
          <a:prstGeom prst="rect">
            <a:avLst/>
          </a:prstGeom>
          <a:noFill/>
          <a:ln w="9525" cap="flat" cmpd="sng" algn="ctr">
            <a:solidFill>
              <a:schemeClr val="bg1">
                <a:lumMod val="50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5029200" y="1479897"/>
            <a:ext cx="3931062" cy="0"/>
          </a:xfrm>
          <a:prstGeom prst="line">
            <a:avLst/>
          </a:prstGeom>
          <a:noFill/>
          <a:ln w="9525"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3" name="Text Placeholder 12"/>
          <p:cNvSpPr>
            <a:spLocks noGrp="1"/>
          </p:cNvSpPr>
          <p:nvPr>
            <p:ph type="body" idx="1"/>
          </p:nvPr>
        </p:nvSpPr>
        <p:spPr>
          <a:xfrm>
            <a:off x="301752" y="1964927"/>
            <a:ext cx="8534400" cy="4486019"/>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pic>
        <p:nvPicPr>
          <p:cNvPr id="3" name="Picture 2" descr="Crest_TM.eps"/>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216236" y="1068223"/>
            <a:ext cx="737195" cy="896704"/>
          </a:xfrm>
          <a:prstGeom prst="rect">
            <a:avLst/>
          </a:prstGeom>
        </p:spPr>
      </p:pic>
      <p:sp>
        <p:nvSpPr>
          <p:cNvPr id="11" name="Straight Connector 10"/>
          <p:cNvSpPr>
            <a:spLocks noChangeShapeType="1"/>
          </p:cNvSpPr>
          <p:nvPr/>
        </p:nvSpPr>
        <p:spPr bwMode="auto">
          <a:xfrm>
            <a:off x="152400" y="1479897"/>
            <a:ext cx="3931062" cy="0"/>
          </a:xfrm>
          <a:prstGeom prst="line">
            <a:avLst/>
          </a:prstGeom>
          <a:noFill/>
          <a:ln w="9525"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9" r:id="rId3"/>
    <p:sldLayoutId id="2147483671" r:id="rId4"/>
    <p:sldLayoutId id="2147483672" r:id="rId5"/>
  </p:sldLayoutIdLst>
  <p:txStyles>
    <p:titleStyle>
      <a:lvl1pPr algn="ctr" rtl="0" eaLnBrk="1" latinLnBrk="0" hangingPunct="1">
        <a:spcBef>
          <a:spcPct val="0"/>
        </a:spcBef>
        <a:buNone/>
        <a:defRPr kumimoji="0" sz="4000" b="1" i="0" kern="1200" baseline="0">
          <a:solidFill>
            <a:srgbClr val="162B48"/>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rgbClr val="162B48"/>
          </a:solidFill>
          <a:latin typeface="Calibri"/>
          <a:ea typeface="+mn-ea"/>
          <a:cs typeface="Calibri"/>
        </a:defRPr>
      </a:lvl1pPr>
      <a:lvl2pPr marL="548640" indent="-274320" algn="l" rtl="0" eaLnBrk="1" latinLnBrk="0" hangingPunct="1">
        <a:spcBef>
          <a:spcPct val="20000"/>
        </a:spcBef>
        <a:buClr>
          <a:schemeClr val="accent2"/>
        </a:buClr>
        <a:buSzPct val="70000"/>
        <a:buFont typeface="Wingdings"/>
        <a:buChar char=""/>
        <a:defRPr kumimoji="0" sz="2200" kern="1200">
          <a:solidFill>
            <a:srgbClr val="162B48"/>
          </a:solidFill>
          <a:latin typeface="Calibri"/>
          <a:ea typeface="+mn-ea"/>
          <a:cs typeface="Calibri"/>
        </a:defRPr>
      </a:lvl2pPr>
      <a:lvl3pPr marL="822960" indent="-228600" algn="l" rtl="0" eaLnBrk="1" latinLnBrk="0" hangingPunct="1">
        <a:spcBef>
          <a:spcPct val="20000"/>
        </a:spcBef>
        <a:buClr>
          <a:schemeClr val="accent3"/>
        </a:buClr>
        <a:buSzPct val="75000"/>
        <a:buFont typeface="Wingdings 2"/>
        <a:buChar char=""/>
        <a:defRPr kumimoji="0" sz="2000" kern="1200">
          <a:solidFill>
            <a:srgbClr val="162B48"/>
          </a:solidFill>
          <a:latin typeface="Calibri"/>
          <a:ea typeface="+mn-ea"/>
          <a:cs typeface="Calibri"/>
        </a:defRPr>
      </a:lvl3pPr>
      <a:lvl4pPr marL="1097280" indent="-228600" algn="l" rtl="0" eaLnBrk="1" latinLnBrk="0" hangingPunct="1">
        <a:spcBef>
          <a:spcPct val="20000"/>
        </a:spcBef>
        <a:buClr>
          <a:schemeClr val="accent4"/>
        </a:buClr>
        <a:buSzPct val="70000"/>
        <a:buFont typeface="Wingdings"/>
        <a:buChar char=""/>
        <a:defRPr kumimoji="0" sz="2000" kern="1200">
          <a:solidFill>
            <a:srgbClr val="162B48"/>
          </a:solidFill>
          <a:latin typeface="Calibri"/>
          <a:ea typeface="+mn-ea"/>
          <a:cs typeface="Calibri"/>
        </a:defRPr>
      </a:lvl4pPr>
      <a:lvl5pPr marL="1371600" indent="-228600" algn="l" rtl="0" eaLnBrk="1" latinLnBrk="0" hangingPunct="1">
        <a:spcBef>
          <a:spcPct val="20000"/>
        </a:spcBef>
        <a:buClr>
          <a:schemeClr val="accent5"/>
        </a:buClr>
        <a:buFontTx/>
        <a:buChar char="•"/>
        <a:defRPr kumimoji="0" sz="1800" kern="1200">
          <a:solidFill>
            <a:srgbClr val="162B48"/>
          </a:solidFill>
          <a:latin typeface="Calibri"/>
          <a:ea typeface="+mn-ea"/>
          <a:cs typeface="Calibri"/>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6DDBED-3FA6-6D45-B68F-E362174CF834}" type="datetimeFigureOut">
              <a:rPr lang="en-US" smtClean="0"/>
              <a:pPr/>
              <a:t>1/17/17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90F7B7-8D9A-6B47-B68F-3480DAF5EFCF}" type="slidenum">
              <a:rPr lang="en-US" smtClean="0"/>
              <a:pPr/>
              <a:t>‹#›</a:t>
            </a:fld>
            <a:endParaRPr lang="en-US"/>
          </a:p>
        </p:txBody>
      </p:sp>
    </p:spTree>
    <p:extLst>
      <p:ext uri="{BB962C8B-B14F-4D97-AF65-F5344CB8AC3E}">
        <p14:creationId xmlns:p14="http://schemas.microsoft.com/office/powerpoint/2010/main" val="2824041990"/>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8"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hyperlink" Target="http://www.research.olemiss.edu/presentations" TargetMode="External"/><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hyperlink" Target="http://research.olemiss.edu/resources/faculty-travel"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hyperlink" Target="http://research.olemiss.edu/SEC-FacultyTravel-2017"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1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6.xml.rels><?xml version="1.0" encoding="UTF-8" standalone="yes"?>
<Relationships xmlns="http://schemas.openxmlformats.org/package/2006/relationships"><Relationship Id="rId3" Type="http://schemas.openxmlformats.org/officeDocument/2006/relationships/hyperlink" Target="http://research.olemiss.edu/proposal-development" TargetMode="External"/><Relationship Id="rId4" Type="http://schemas.openxmlformats.org/officeDocument/2006/relationships/hyperlink" Target="http://research.olemiss.edu/resources/faculty-travel" TargetMode="External"/><Relationship Id="rId5" Type="http://schemas.openxmlformats.org/officeDocument/2006/relationships/hyperlink" Target="http://research.olemiss.edu/resources/students" TargetMode="External"/><Relationship Id="rId6" Type="http://schemas.openxmlformats.org/officeDocument/2006/relationships/hyperlink" Target="https://research.olemiss.edu/r2d1" TargetMode="External"/><Relationship Id="rId7" Type="http://schemas.openxmlformats.org/officeDocument/2006/relationships/hyperlink" Target="http://www.research.olemiss.edu/upcoming-presentations" TargetMode="External"/><Relationship Id="rId8" Type="http://schemas.openxmlformats.org/officeDocument/2006/relationships/hyperlink" Target="http://www.research.olemiss.edu/presentations" TargetMode="External"/><Relationship Id="rId9" Type="http://schemas.openxmlformats.org/officeDocument/2006/relationships/hyperlink" Target="http://pivot.cos.com/about_pivot" TargetMode="External"/><Relationship Id="rId10" Type="http://schemas.openxmlformats.org/officeDocument/2006/relationships/hyperlink" Target="http://research.olemiss.edu/uniform-guidance" TargetMode="External"/><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25061" y="3336753"/>
            <a:ext cx="7893879" cy="1752600"/>
          </a:xfrm>
        </p:spPr>
        <p:txBody>
          <a:bodyPr>
            <a:normAutofit/>
          </a:bodyPr>
          <a:lstStyle/>
          <a:p>
            <a:r>
              <a:rPr lang="en-US" sz="2800" dirty="0" smtClean="0"/>
              <a:t>ORSP: Challenging Assumptions</a:t>
            </a:r>
          </a:p>
          <a:p>
            <a:endParaRPr lang="en-US" dirty="0"/>
          </a:p>
          <a:p>
            <a:r>
              <a:rPr lang="en-US" dirty="0" smtClean="0"/>
              <a:t>College of Liberal Arts Chairs Retreat</a:t>
            </a:r>
          </a:p>
          <a:p>
            <a:r>
              <a:rPr lang="en-US" dirty="0" smtClean="0"/>
              <a:t>January 17, 2017</a:t>
            </a:r>
          </a:p>
          <a:p>
            <a:endParaRPr lang="en-US" dirty="0" smtClean="0">
              <a:latin typeface="+mn-lt"/>
            </a:endParaRPr>
          </a:p>
        </p:txBody>
      </p:sp>
    </p:spTree>
    <p:extLst>
      <p:ext uri="{BB962C8B-B14F-4D97-AF65-F5344CB8AC3E}">
        <p14:creationId xmlns:p14="http://schemas.microsoft.com/office/powerpoint/2010/main" val="185523439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ormAutofit/>
          </a:bodyPr>
          <a:lstStyle/>
          <a:p>
            <a:pPr lvl="0" defTabSz="914400">
              <a:buClr>
                <a:schemeClr val="accent1"/>
              </a:buClr>
              <a:buSzPct val="85000"/>
              <a:defRPr/>
            </a:pPr>
            <a:r>
              <a:rPr lang="en-US" sz="2400" b="0" dirty="0" smtClean="0">
                <a:solidFill>
                  <a:srgbClr val="162B48"/>
                </a:solidFill>
                <a:latin typeface="Calibri"/>
                <a:cs typeface="Calibri"/>
              </a:rPr>
              <a:t>What You Should Know about</a:t>
            </a:r>
            <a:endParaRPr lang="en-US" sz="2400" b="0" dirty="0">
              <a:solidFill>
                <a:srgbClr val="162B48"/>
              </a:solidFill>
              <a:latin typeface="Calibri"/>
              <a:cs typeface="Calibri"/>
            </a:endParaRPr>
          </a:p>
          <a:p>
            <a:pPr defTabSz="914400">
              <a:buClr>
                <a:schemeClr val="accent1"/>
              </a:buClr>
              <a:buSzPct val="85000"/>
            </a:pPr>
            <a:r>
              <a:rPr lang="en-US" sz="2400" dirty="0" smtClean="0">
                <a:solidFill>
                  <a:srgbClr val="162B48"/>
                </a:solidFill>
                <a:latin typeface="Calibri"/>
                <a:cs typeface="Calibri"/>
              </a:rPr>
              <a:t>DEVELOPING and SUBMITITING PROPOSALS</a:t>
            </a:r>
            <a:endParaRPr lang="en-US" sz="4400" dirty="0">
              <a:solidFill>
                <a:srgbClr val="162B48"/>
              </a:solidFill>
              <a:latin typeface="Calibri"/>
              <a:cs typeface="Calibri"/>
            </a:endParaRPr>
          </a:p>
          <a:p>
            <a:endParaRPr lang="en-US" dirty="0">
              <a:solidFill>
                <a:srgbClr val="162B48"/>
              </a:solidFill>
              <a:latin typeface="Calibri"/>
              <a:cs typeface="Calibri"/>
            </a:endParaRPr>
          </a:p>
        </p:txBody>
      </p:sp>
      <p:cxnSp>
        <p:nvCxnSpPr>
          <p:cNvPr id="6" name="Straight Connector 5"/>
          <p:cNvCxnSpPr/>
          <p:nvPr/>
        </p:nvCxnSpPr>
        <p:spPr>
          <a:xfrm>
            <a:off x="301752" y="1366343"/>
            <a:ext cx="8534273" cy="1588"/>
          </a:xfrm>
          <a:prstGeom prst="line">
            <a:avLst/>
          </a:prstGeom>
          <a:ln w="158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7" name="Content Placeholder 1"/>
          <p:cNvSpPr>
            <a:spLocks noGrp="1"/>
          </p:cNvSpPr>
          <p:nvPr>
            <p:ph idx="1"/>
          </p:nvPr>
        </p:nvSpPr>
        <p:spPr>
          <a:xfrm>
            <a:off x="187452" y="1367931"/>
            <a:ext cx="8397748" cy="5055832"/>
          </a:xfrm>
        </p:spPr>
        <p:txBody>
          <a:bodyPr>
            <a:normAutofit fontScale="92500"/>
          </a:bodyPr>
          <a:lstStyle/>
          <a:p>
            <a:pPr marL="0" indent="0">
              <a:buNone/>
            </a:pPr>
            <a:r>
              <a:rPr lang="en-US" b="1" dirty="0" smtClean="0">
                <a:solidFill>
                  <a:srgbClr val="162B48"/>
                </a:solidFill>
                <a:latin typeface="Calibri"/>
                <a:cs typeface="Calibri"/>
              </a:rPr>
              <a:t>Finding Funding Opportunities &amp; Collaborators</a:t>
            </a:r>
          </a:p>
          <a:p>
            <a:pPr marL="457200" lvl="1" indent="0">
              <a:buNone/>
            </a:pPr>
            <a:r>
              <a:rPr lang="en-US" b="1" dirty="0" smtClean="0">
                <a:solidFill>
                  <a:srgbClr val="B523B4"/>
                </a:solidFill>
                <a:latin typeface="Calibri"/>
                <a:cs typeface="Calibri"/>
              </a:rPr>
              <a:t>Assumption: </a:t>
            </a:r>
            <a:r>
              <a:rPr lang="en-US" dirty="0" smtClean="0">
                <a:solidFill>
                  <a:srgbClr val="B523B4"/>
                </a:solidFill>
                <a:latin typeface="Calibri"/>
                <a:cs typeface="Calibri"/>
              </a:rPr>
              <a:t>It is ORSP’s role to find funding ops for PIs</a:t>
            </a:r>
            <a:r>
              <a:rPr lang="en-US" b="1" dirty="0" smtClean="0">
                <a:solidFill>
                  <a:srgbClr val="162B48"/>
                </a:solidFill>
                <a:latin typeface="Calibri"/>
                <a:cs typeface="Calibri"/>
              </a:rPr>
              <a:t>.</a:t>
            </a:r>
          </a:p>
          <a:p>
            <a:pPr lvl="1"/>
            <a:r>
              <a:rPr lang="en-US" b="1" dirty="0" smtClean="0">
                <a:solidFill>
                  <a:srgbClr val="162B48"/>
                </a:solidFill>
                <a:latin typeface="Calibri"/>
                <a:cs typeface="Calibri"/>
              </a:rPr>
              <a:t>PIVOT</a:t>
            </a:r>
          </a:p>
          <a:p>
            <a:pPr lvl="2"/>
            <a:r>
              <a:rPr lang="en-US" dirty="0" smtClean="0">
                <a:solidFill>
                  <a:srgbClr val="162B48"/>
                </a:solidFill>
                <a:latin typeface="Calibri"/>
                <a:cs typeface="Calibri"/>
              </a:rPr>
              <a:t>Online subscription service for funding opportunities</a:t>
            </a:r>
          </a:p>
          <a:p>
            <a:pPr lvl="2"/>
            <a:r>
              <a:rPr lang="en-US" dirty="0" smtClean="0">
                <a:solidFill>
                  <a:srgbClr val="162B48"/>
                </a:solidFill>
                <a:latin typeface="Calibri"/>
                <a:cs typeface="Calibri"/>
              </a:rPr>
              <a:t>Customize your profile and receive individualized alerts</a:t>
            </a:r>
          </a:p>
          <a:p>
            <a:pPr lvl="2"/>
            <a:r>
              <a:rPr lang="en-US" dirty="0" smtClean="0">
                <a:solidFill>
                  <a:srgbClr val="162B48"/>
                </a:solidFill>
                <a:latin typeface="Calibri"/>
                <a:cs typeface="Calibri"/>
              </a:rPr>
              <a:t>Any UM employee can access, customize</a:t>
            </a:r>
          </a:p>
          <a:p>
            <a:pPr lvl="2"/>
            <a:r>
              <a:rPr lang="en-US" dirty="0" smtClean="0">
                <a:solidFill>
                  <a:srgbClr val="162B48"/>
                </a:solidFill>
                <a:latin typeface="Calibri"/>
                <a:cs typeface="Calibri"/>
              </a:rPr>
              <a:t>ORSP gives several workshops yearly on </a:t>
            </a:r>
            <a:r>
              <a:rPr lang="en-US" dirty="0">
                <a:solidFill>
                  <a:srgbClr val="162B48"/>
                </a:solidFill>
                <a:latin typeface="Calibri"/>
                <a:cs typeface="Calibri"/>
              </a:rPr>
              <a:t>using PIVOT</a:t>
            </a:r>
            <a:br>
              <a:rPr lang="en-US" dirty="0">
                <a:solidFill>
                  <a:srgbClr val="162B48"/>
                </a:solidFill>
                <a:latin typeface="Calibri"/>
                <a:cs typeface="Calibri"/>
              </a:rPr>
            </a:br>
            <a:r>
              <a:rPr lang="en-US" dirty="0">
                <a:solidFill>
                  <a:srgbClr val="162B48"/>
                </a:solidFill>
                <a:latin typeface="Calibri"/>
                <a:cs typeface="Calibri"/>
              </a:rPr>
              <a:t>http://</a:t>
            </a:r>
            <a:r>
              <a:rPr lang="en-US" dirty="0" err="1">
                <a:solidFill>
                  <a:srgbClr val="162B48"/>
                </a:solidFill>
                <a:latin typeface="Calibri"/>
                <a:cs typeface="Calibri"/>
              </a:rPr>
              <a:t>www.research.olemiss.edu</a:t>
            </a:r>
            <a:r>
              <a:rPr lang="en-US" dirty="0">
                <a:solidFill>
                  <a:srgbClr val="162B48"/>
                </a:solidFill>
                <a:latin typeface="Calibri"/>
                <a:cs typeface="Calibri"/>
              </a:rPr>
              <a:t>/presentations</a:t>
            </a:r>
            <a:endParaRPr lang="en-US" dirty="0" smtClean="0">
              <a:solidFill>
                <a:srgbClr val="162B48"/>
              </a:solidFill>
              <a:latin typeface="Calibri"/>
              <a:cs typeface="Calibri"/>
            </a:endParaRPr>
          </a:p>
          <a:p>
            <a:pPr lvl="2"/>
            <a:r>
              <a:rPr lang="en-US" dirty="0" smtClean="0">
                <a:solidFill>
                  <a:srgbClr val="162B48"/>
                </a:solidFill>
                <a:latin typeface="Calibri"/>
                <a:cs typeface="Calibri"/>
              </a:rPr>
              <a:t>ORSP will give this (or any) workshop to your department upon request</a:t>
            </a:r>
          </a:p>
          <a:p>
            <a:pPr lvl="2"/>
            <a:r>
              <a:rPr lang="en-US" dirty="0" smtClean="0">
                <a:solidFill>
                  <a:srgbClr val="162B48"/>
                </a:solidFill>
                <a:latin typeface="Calibri"/>
                <a:cs typeface="Calibri"/>
              </a:rPr>
              <a:t>ORSP Program Development Specialist assist individual faculty in learning to use and customize their profile</a:t>
            </a:r>
          </a:p>
          <a:p>
            <a:endParaRPr lang="en-US" dirty="0" smtClean="0">
              <a:solidFill>
                <a:srgbClr val="162B48"/>
              </a:solidFill>
              <a:latin typeface="Calibri"/>
              <a:cs typeface="Calibri"/>
            </a:endParaRPr>
          </a:p>
          <a:p>
            <a:endParaRPr lang="en-US" dirty="0" smtClean="0">
              <a:solidFill>
                <a:srgbClr val="162B48"/>
              </a:solidFill>
              <a:latin typeface="Calibri"/>
              <a:cs typeface="Calibri"/>
            </a:endParaRPr>
          </a:p>
          <a:p>
            <a:endParaRPr lang="en-US" dirty="0" smtClean="0">
              <a:solidFill>
                <a:srgbClr val="162B48"/>
              </a:solidFill>
              <a:latin typeface="Calibri"/>
              <a:cs typeface="Calibri"/>
            </a:endParaRPr>
          </a:p>
          <a:p>
            <a:endParaRPr lang="en-US" dirty="0" smtClean="0">
              <a:solidFill>
                <a:srgbClr val="162B48"/>
              </a:solidFill>
              <a:latin typeface="Calibri"/>
              <a:cs typeface="Calibri"/>
            </a:endParaRPr>
          </a:p>
          <a:p>
            <a:endParaRPr lang="en-US" dirty="0" smtClean="0">
              <a:solidFill>
                <a:srgbClr val="162B48"/>
              </a:solidFill>
              <a:latin typeface="Calibri"/>
              <a:cs typeface="Calibri"/>
            </a:endParaRPr>
          </a:p>
        </p:txBody>
      </p:sp>
    </p:spTree>
    <p:extLst>
      <p:ext uri="{BB962C8B-B14F-4D97-AF65-F5344CB8AC3E}">
        <p14:creationId xmlns:p14="http://schemas.microsoft.com/office/powerpoint/2010/main" val="54199389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ormAutofit/>
          </a:bodyPr>
          <a:lstStyle/>
          <a:p>
            <a:pPr lvl="0" defTabSz="914400">
              <a:buClr>
                <a:schemeClr val="accent1"/>
              </a:buClr>
              <a:buSzPct val="85000"/>
              <a:defRPr/>
            </a:pPr>
            <a:r>
              <a:rPr lang="en-US" sz="2400" b="0" dirty="0" smtClean="0">
                <a:solidFill>
                  <a:srgbClr val="162B48"/>
                </a:solidFill>
                <a:latin typeface="Calibri"/>
                <a:cs typeface="Calibri"/>
              </a:rPr>
              <a:t>What You Should Know about</a:t>
            </a:r>
            <a:endParaRPr lang="en-US" sz="2400" b="0" dirty="0">
              <a:solidFill>
                <a:srgbClr val="162B48"/>
              </a:solidFill>
              <a:latin typeface="Calibri"/>
              <a:cs typeface="Calibri"/>
            </a:endParaRPr>
          </a:p>
          <a:p>
            <a:pPr defTabSz="914400">
              <a:buClr>
                <a:schemeClr val="accent1"/>
              </a:buClr>
              <a:buSzPct val="85000"/>
            </a:pPr>
            <a:r>
              <a:rPr lang="en-US" sz="2400" b="0" dirty="0" smtClean="0">
                <a:solidFill>
                  <a:srgbClr val="162B48"/>
                </a:solidFill>
                <a:latin typeface="Calibri"/>
                <a:cs typeface="Calibri"/>
              </a:rPr>
              <a:t>DEVELOPING and SUBMITITING PROPOSALS</a:t>
            </a:r>
            <a:endParaRPr lang="en-US" sz="4400" dirty="0">
              <a:solidFill>
                <a:srgbClr val="162B48"/>
              </a:solidFill>
              <a:latin typeface="Calibri"/>
              <a:cs typeface="Calibri"/>
            </a:endParaRPr>
          </a:p>
          <a:p>
            <a:endParaRPr lang="en-US" dirty="0">
              <a:solidFill>
                <a:srgbClr val="162B48"/>
              </a:solidFill>
              <a:latin typeface="Calibri"/>
              <a:cs typeface="Calibri"/>
            </a:endParaRPr>
          </a:p>
        </p:txBody>
      </p:sp>
      <p:cxnSp>
        <p:nvCxnSpPr>
          <p:cNvPr id="6" name="Straight Connector 5"/>
          <p:cNvCxnSpPr/>
          <p:nvPr/>
        </p:nvCxnSpPr>
        <p:spPr>
          <a:xfrm>
            <a:off x="301752" y="1366343"/>
            <a:ext cx="8534273" cy="1588"/>
          </a:xfrm>
          <a:prstGeom prst="line">
            <a:avLst/>
          </a:prstGeom>
          <a:ln w="158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7" name="Content Placeholder 1"/>
          <p:cNvSpPr>
            <a:spLocks noGrp="1"/>
          </p:cNvSpPr>
          <p:nvPr>
            <p:ph idx="1"/>
          </p:nvPr>
        </p:nvSpPr>
        <p:spPr>
          <a:xfrm>
            <a:off x="187452" y="1442543"/>
            <a:ext cx="8397748" cy="5055832"/>
          </a:xfrm>
        </p:spPr>
        <p:txBody>
          <a:bodyPr>
            <a:normAutofit fontScale="92500" lnSpcReduction="10000"/>
          </a:bodyPr>
          <a:lstStyle/>
          <a:p>
            <a:pPr marL="0" indent="0">
              <a:buNone/>
            </a:pPr>
            <a:r>
              <a:rPr lang="en-US" b="1" dirty="0" smtClean="0">
                <a:solidFill>
                  <a:srgbClr val="162B48"/>
                </a:solidFill>
                <a:latin typeface="Calibri"/>
                <a:cs typeface="Calibri"/>
              </a:rPr>
              <a:t>Finding Collaborators: Current</a:t>
            </a:r>
          </a:p>
          <a:p>
            <a:pPr marL="400050" lvl="1" indent="0">
              <a:buNone/>
            </a:pPr>
            <a:r>
              <a:rPr lang="en-US" b="1" dirty="0" smtClean="0">
                <a:solidFill>
                  <a:srgbClr val="B523B4"/>
                </a:solidFill>
                <a:latin typeface="Calibri"/>
                <a:cs typeface="Calibri"/>
              </a:rPr>
              <a:t>Assumption: </a:t>
            </a:r>
            <a:r>
              <a:rPr lang="en-US" dirty="0" smtClean="0">
                <a:solidFill>
                  <a:srgbClr val="B523B4"/>
                </a:solidFill>
                <a:latin typeface="Calibri"/>
                <a:cs typeface="Calibri"/>
              </a:rPr>
              <a:t>It is ORSP’s role to find me collaborators</a:t>
            </a:r>
            <a:r>
              <a:rPr lang="en-US" b="1" dirty="0" smtClean="0">
                <a:solidFill>
                  <a:srgbClr val="162B48"/>
                </a:solidFill>
                <a:latin typeface="Calibri"/>
                <a:cs typeface="Calibri"/>
              </a:rPr>
              <a:t>.</a:t>
            </a:r>
          </a:p>
          <a:p>
            <a:pPr lvl="1"/>
            <a:r>
              <a:rPr lang="en-US" b="1" dirty="0" smtClean="0">
                <a:solidFill>
                  <a:srgbClr val="162B48"/>
                </a:solidFill>
                <a:latin typeface="Calibri"/>
                <a:cs typeface="Calibri"/>
              </a:rPr>
              <a:t>Research Resources Directory (R2D1)</a:t>
            </a:r>
          </a:p>
          <a:p>
            <a:pPr lvl="2"/>
            <a:r>
              <a:rPr lang="en-US" dirty="0" smtClean="0">
                <a:solidFill>
                  <a:srgbClr val="162B48"/>
                </a:solidFill>
                <a:latin typeface="Calibri"/>
                <a:cs typeface="Calibri"/>
              </a:rPr>
              <a:t>Centralized information repository</a:t>
            </a:r>
          </a:p>
          <a:p>
            <a:pPr lvl="2"/>
            <a:r>
              <a:rPr lang="en-US" dirty="0" smtClean="0">
                <a:solidFill>
                  <a:srgbClr val="162B48"/>
                </a:solidFill>
                <a:latin typeface="Calibri"/>
                <a:cs typeface="Calibri"/>
              </a:rPr>
              <a:t>Accessible/searchable by anyone with a UM </a:t>
            </a:r>
            <a:r>
              <a:rPr lang="en-US" dirty="0" err="1" smtClean="0">
                <a:solidFill>
                  <a:srgbClr val="162B48"/>
                </a:solidFill>
                <a:latin typeface="Calibri"/>
                <a:cs typeface="Calibri"/>
              </a:rPr>
              <a:t>WebId</a:t>
            </a:r>
            <a:endParaRPr lang="en-US" dirty="0" smtClean="0">
              <a:solidFill>
                <a:srgbClr val="162B48"/>
              </a:solidFill>
              <a:latin typeface="Calibri"/>
              <a:cs typeface="Calibri"/>
            </a:endParaRPr>
          </a:p>
          <a:p>
            <a:pPr lvl="2"/>
            <a:r>
              <a:rPr lang="en-US" dirty="0" smtClean="0">
                <a:solidFill>
                  <a:srgbClr val="162B48"/>
                </a:solidFill>
                <a:latin typeface="Calibri"/>
                <a:cs typeface="Calibri"/>
              </a:rPr>
              <a:t>Editable by anyone who comes to ORSP workshop or otherwise requests edit access</a:t>
            </a:r>
          </a:p>
          <a:p>
            <a:pPr lvl="2"/>
            <a:r>
              <a:rPr lang="en-US" dirty="0" smtClean="0">
                <a:solidFill>
                  <a:srgbClr val="162B48"/>
                </a:solidFill>
                <a:latin typeface="Calibri"/>
                <a:cs typeface="Calibri"/>
              </a:rPr>
              <a:t>ORSP </a:t>
            </a:r>
            <a:r>
              <a:rPr lang="en-US" dirty="0" err="1" smtClean="0">
                <a:solidFill>
                  <a:srgbClr val="162B48"/>
                </a:solidFill>
                <a:latin typeface="Calibri"/>
                <a:cs typeface="Calibri"/>
              </a:rPr>
              <a:t>PreAward</a:t>
            </a:r>
            <a:r>
              <a:rPr lang="en-US" dirty="0" smtClean="0">
                <a:solidFill>
                  <a:srgbClr val="162B48"/>
                </a:solidFill>
                <a:latin typeface="Calibri"/>
                <a:cs typeface="Calibri"/>
              </a:rPr>
              <a:t> team members can edit for you</a:t>
            </a:r>
          </a:p>
          <a:p>
            <a:pPr lvl="2"/>
            <a:r>
              <a:rPr lang="en-US" dirty="0" smtClean="0">
                <a:solidFill>
                  <a:srgbClr val="162B48"/>
                </a:solidFill>
                <a:latin typeface="Calibri"/>
                <a:cs typeface="Calibri"/>
              </a:rPr>
              <a:t>Lists equipment, facilities, programs, &amp; other resources</a:t>
            </a:r>
          </a:p>
          <a:p>
            <a:pPr lvl="2"/>
            <a:r>
              <a:rPr lang="en-US" dirty="0" smtClean="0">
                <a:solidFill>
                  <a:srgbClr val="162B48"/>
                </a:solidFill>
                <a:latin typeface="Calibri"/>
                <a:cs typeface="Calibri"/>
              </a:rPr>
              <a:t>Entries can be tagged with multiple applications </a:t>
            </a:r>
          </a:p>
          <a:p>
            <a:pPr lvl="2"/>
            <a:r>
              <a:rPr lang="en-US" dirty="0" smtClean="0">
                <a:solidFill>
                  <a:srgbClr val="800000"/>
                </a:solidFill>
                <a:latin typeface="Calibri"/>
                <a:cs typeface="Calibri"/>
              </a:rPr>
              <a:t>Very underutilized! </a:t>
            </a:r>
          </a:p>
          <a:p>
            <a:pPr lvl="2"/>
            <a:r>
              <a:rPr lang="en-US" dirty="0">
                <a:solidFill>
                  <a:srgbClr val="162B48"/>
                </a:solidFill>
                <a:latin typeface="Calibri"/>
                <a:cs typeface="Calibri"/>
              </a:rPr>
              <a:t>https://</a:t>
            </a:r>
            <a:r>
              <a:rPr lang="en-US" dirty="0" err="1">
                <a:solidFill>
                  <a:srgbClr val="162B48"/>
                </a:solidFill>
                <a:latin typeface="Calibri"/>
                <a:cs typeface="Calibri"/>
              </a:rPr>
              <a:t>research.olemiss.edu</a:t>
            </a:r>
            <a:r>
              <a:rPr lang="en-US" dirty="0">
                <a:solidFill>
                  <a:srgbClr val="162B48"/>
                </a:solidFill>
                <a:latin typeface="Calibri"/>
                <a:cs typeface="Calibri"/>
              </a:rPr>
              <a:t>/</a:t>
            </a:r>
            <a:r>
              <a:rPr lang="en-US" dirty="0" smtClean="0">
                <a:solidFill>
                  <a:srgbClr val="162B48"/>
                </a:solidFill>
                <a:latin typeface="Calibri"/>
                <a:cs typeface="Calibri"/>
              </a:rPr>
              <a:t>r2d1 </a:t>
            </a:r>
          </a:p>
          <a:p>
            <a:pPr lvl="2"/>
            <a:r>
              <a:rPr lang="en-US" dirty="0">
                <a:solidFill>
                  <a:srgbClr val="162B48"/>
                </a:solidFill>
                <a:latin typeface="Calibri"/>
                <a:cs typeface="Calibri"/>
              </a:rPr>
              <a:t>http://</a:t>
            </a:r>
            <a:r>
              <a:rPr lang="en-US" dirty="0" err="1">
                <a:solidFill>
                  <a:srgbClr val="162B48"/>
                </a:solidFill>
                <a:latin typeface="Calibri"/>
                <a:cs typeface="Calibri"/>
              </a:rPr>
              <a:t>www.research.olemiss.edu</a:t>
            </a:r>
            <a:r>
              <a:rPr lang="en-US" dirty="0">
                <a:solidFill>
                  <a:srgbClr val="162B48"/>
                </a:solidFill>
                <a:latin typeface="Calibri"/>
                <a:cs typeface="Calibri"/>
              </a:rPr>
              <a:t>/</a:t>
            </a:r>
            <a:r>
              <a:rPr lang="en-US" dirty="0" smtClean="0">
                <a:solidFill>
                  <a:srgbClr val="162B48"/>
                </a:solidFill>
                <a:latin typeface="Calibri"/>
                <a:cs typeface="Calibri"/>
              </a:rPr>
              <a:t>presentations</a:t>
            </a:r>
            <a:endParaRPr lang="en-US" dirty="0">
              <a:solidFill>
                <a:srgbClr val="162B48"/>
              </a:solidFill>
              <a:latin typeface="Calibri"/>
              <a:cs typeface="Calibri"/>
            </a:endParaRPr>
          </a:p>
          <a:p>
            <a:pPr lvl="2"/>
            <a:endParaRPr lang="en-US" dirty="0" smtClean="0">
              <a:solidFill>
                <a:srgbClr val="162B48"/>
              </a:solidFill>
              <a:latin typeface="Calibri"/>
              <a:cs typeface="Calibri"/>
            </a:endParaRPr>
          </a:p>
          <a:p>
            <a:endParaRPr lang="en-US" dirty="0" smtClean="0">
              <a:solidFill>
                <a:srgbClr val="162B48"/>
              </a:solidFill>
              <a:latin typeface="Calibri"/>
              <a:cs typeface="Calibri"/>
            </a:endParaRPr>
          </a:p>
          <a:p>
            <a:endParaRPr lang="en-US" dirty="0" smtClean="0">
              <a:solidFill>
                <a:srgbClr val="162B48"/>
              </a:solidFill>
              <a:latin typeface="Calibri"/>
              <a:cs typeface="Calibri"/>
            </a:endParaRPr>
          </a:p>
          <a:p>
            <a:endParaRPr lang="en-US" dirty="0" smtClean="0">
              <a:solidFill>
                <a:srgbClr val="162B48"/>
              </a:solidFill>
              <a:latin typeface="Calibri"/>
              <a:cs typeface="Calibri"/>
            </a:endParaRPr>
          </a:p>
          <a:p>
            <a:endParaRPr lang="en-US" dirty="0" smtClean="0">
              <a:solidFill>
                <a:srgbClr val="162B48"/>
              </a:solidFill>
              <a:latin typeface="Calibri"/>
              <a:cs typeface="Calibri"/>
            </a:endParaRPr>
          </a:p>
        </p:txBody>
      </p:sp>
    </p:spTree>
    <p:extLst>
      <p:ext uri="{BB962C8B-B14F-4D97-AF65-F5344CB8AC3E}">
        <p14:creationId xmlns:p14="http://schemas.microsoft.com/office/powerpoint/2010/main" val="70626740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ormAutofit/>
          </a:bodyPr>
          <a:lstStyle/>
          <a:p>
            <a:pPr lvl="0" defTabSz="914400">
              <a:buClr>
                <a:schemeClr val="accent1"/>
              </a:buClr>
              <a:buSzPct val="85000"/>
              <a:defRPr/>
            </a:pPr>
            <a:r>
              <a:rPr lang="en-US" sz="2400" b="0" dirty="0" smtClean="0">
                <a:solidFill>
                  <a:srgbClr val="162B48"/>
                </a:solidFill>
                <a:latin typeface="Calibri"/>
                <a:cs typeface="Calibri"/>
              </a:rPr>
              <a:t>What You Should Know about</a:t>
            </a:r>
            <a:endParaRPr lang="en-US" sz="2400" b="0" dirty="0">
              <a:solidFill>
                <a:srgbClr val="162B48"/>
              </a:solidFill>
              <a:latin typeface="Calibri"/>
              <a:cs typeface="Calibri"/>
            </a:endParaRPr>
          </a:p>
          <a:p>
            <a:pPr defTabSz="914400">
              <a:buClr>
                <a:schemeClr val="accent1"/>
              </a:buClr>
              <a:buSzPct val="85000"/>
            </a:pPr>
            <a:r>
              <a:rPr lang="en-US" sz="2400" dirty="0" smtClean="0">
                <a:solidFill>
                  <a:srgbClr val="162B48"/>
                </a:solidFill>
                <a:latin typeface="Calibri"/>
                <a:cs typeface="Calibri"/>
              </a:rPr>
              <a:t>DEVELOPING and SUBMITITING PROPOSALS</a:t>
            </a:r>
            <a:endParaRPr lang="en-US" sz="4400" dirty="0">
              <a:solidFill>
                <a:srgbClr val="162B48"/>
              </a:solidFill>
              <a:latin typeface="Calibri"/>
              <a:cs typeface="Calibri"/>
            </a:endParaRPr>
          </a:p>
          <a:p>
            <a:endParaRPr lang="en-US" dirty="0">
              <a:solidFill>
                <a:srgbClr val="162B48"/>
              </a:solidFill>
              <a:latin typeface="Calibri"/>
              <a:cs typeface="Calibri"/>
            </a:endParaRPr>
          </a:p>
        </p:txBody>
      </p:sp>
      <p:cxnSp>
        <p:nvCxnSpPr>
          <p:cNvPr id="6" name="Straight Connector 5"/>
          <p:cNvCxnSpPr/>
          <p:nvPr/>
        </p:nvCxnSpPr>
        <p:spPr>
          <a:xfrm>
            <a:off x="301752" y="1366343"/>
            <a:ext cx="8534273" cy="1588"/>
          </a:xfrm>
          <a:prstGeom prst="line">
            <a:avLst/>
          </a:prstGeom>
          <a:ln w="158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7" name="Content Placeholder 1"/>
          <p:cNvSpPr>
            <a:spLocks noGrp="1"/>
          </p:cNvSpPr>
          <p:nvPr>
            <p:ph idx="1"/>
          </p:nvPr>
        </p:nvSpPr>
        <p:spPr>
          <a:xfrm>
            <a:off x="187452" y="1624368"/>
            <a:ext cx="8397748" cy="5055832"/>
          </a:xfrm>
        </p:spPr>
        <p:txBody>
          <a:bodyPr>
            <a:normAutofit lnSpcReduction="10000"/>
          </a:bodyPr>
          <a:lstStyle/>
          <a:p>
            <a:pPr marL="0" indent="0">
              <a:buNone/>
            </a:pPr>
            <a:r>
              <a:rPr lang="en-US" b="1" dirty="0" smtClean="0">
                <a:solidFill>
                  <a:srgbClr val="162B48"/>
                </a:solidFill>
                <a:latin typeface="Calibri"/>
                <a:cs typeface="Calibri"/>
              </a:rPr>
              <a:t>Finding Collaborators: Future</a:t>
            </a:r>
          </a:p>
          <a:p>
            <a:pPr lvl="1"/>
            <a:r>
              <a:rPr lang="en-US" dirty="0" smtClean="0">
                <a:solidFill>
                  <a:srgbClr val="162B48"/>
                </a:solidFill>
                <a:latin typeface="Calibri"/>
                <a:cs typeface="Calibri"/>
              </a:rPr>
              <a:t>Subscription service populated from published sources (journals, conference proceedings, funding agencies, patents, etc.)</a:t>
            </a:r>
          </a:p>
          <a:p>
            <a:pPr lvl="2"/>
            <a:r>
              <a:rPr lang="en-US" dirty="0" smtClean="0">
                <a:solidFill>
                  <a:srgbClr val="162B48"/>
                </a:solidFill>
                <a:latin typeface="Calibri"/>
                <a:cs typeface="Calibri"/>
              </a:rPr>
              <a:t>Searchable by concept (not just keyword)</a:t>
            </a:r>
          </a:p>
          <a:p>
            <a:pPr lvl="2"/>
            <a:r>
              <a:rPr lang="en-US" dirty="0" smtClean="0">
                <a:solidFill>
                  <a:srgbClr val="162B48"/>
                </a:solidFill>
                <a:latin typeface="Calibri"/>
                <a:cs typeface="Calibri"/>
              </a:rPr>
              <a:t>Populated by automatically by algorithms, not manually by humans</a:t>
            </a:r>
          </a:p>
          <a:p>
            <a:pPr lvl="2"/>
            <a:r>
              <a:rPr lang="en-US" dirty="0" smtClean="0">
                <a:solidFill>
                  <a:srgbClr val="162B48"/>
                </a:solidFill>
                <a:latin typeface="Calibri"/>
                <a:cs typeface="Calibri"/>
              </a:rPr>
              <a:t>Mississippi Business </a:t>
            </a:r>
            <a:r>
              <a:rPr lang="en-US" dirty="0">
                <a:solidFill>
                  <a:srgbClr val="162B48"/>
                </a:solidFill>
                <a:latin typeface="Calibri"/>
                <a:cs typeface="Calibri"/>
              </a:rPr>
              <a:t>Engagement Network: </a:t>
            </a:r>
            <a:r>
              <a:rPr lang="en-US" dirty="0" smtClean="0">
                <a:solidFill>
                  <a:srgbClr val="162B48"/>
                </a:solidFill>
                <a:latin typeface="Calibri"/>
                <a:cs typeface="Calibri"/>
              </a:rPr>
              <a:t/>
            </a:r>
            <a:br>
              <a:rPr lang="en-US" dirty="0" smtClean="0">
                <a:solidFill>
                  <a:srgbClr val="162B48"/>
                </a:solidFill>
                <a:latin typeface="Calibri"/>
                <a:cs typeface="Calibri"/>
              </a:rPr>
            </a:br>
            <a:r>
              <a:rPr lang="en-US" dirty="0" smtClean="0">
                <a:solidFill>
                  <a:srgbClr val="162B48"/>
                </a:solidFill>
                <a:latin typeface="Calibri"/>
                <a:cs typeface="Calibri"/>
              </a:rPr>
              <a:t>http</a:t>
            </a:r>
            <a:r>
              <a:rPr lang="en-US" dirty="0">
                <a:solidFill>
                  <a:srgbClr val="162B48"/>
                </a:solidFill>
                <a:latin typeface="Calibri"/>
                <a:cs typeface="Calibri"/>
              </a:rPr>
              <a:t>://msben.com</a:t>
            </a:r>
            <a:r>
              <a:rPr lang="en-US" dirty="0" smtClean="0">
                <a:solidFill>
                  <a:srgbClr val="162B48"/>
                </a:solidFill>
                <a:latin typeface="Calibri"/>
                <a:cs typeface="Calibri"/>
              </a:rPr>
              <a:t>/ (“under construction”)</a:t>
            </a:r>
          </a:p>
          <a:p>
            <a:pPr lvl="2"/>
            <a:r>
              <a:rPr lang="en-US" dirty="0" smtClean="0">
                <a:solidFill>
                  <a:srgbClr val="162B48"/>
                </a:solidFill>
                <a:latin typeface="Calibri"/>
                <a:cs typeface="Calibri"/>
              </a:rPr>
              <a:t>Vendors such as Academic Analytics or </a:t>
            </a:r>
            <a:r>
              <a:rPr lang="en-US" dirty="0" err="1" smtClean="0">
                <a:solidFill>
                  <a:srgbClr val="162B48"/>
                </a:solidFill>
                <a:latin typeface="Calibri"/>
                <a:cs typeface="Calibri"/>
              </a:rPr>
              <a:t>SciVal</a:t>
            </a:r>
            <a:endParaRPr lang="en-US" dirty="0" smtClean="0">
              <a:solidFill>
                <a:srgbClr val="162B48"/>
              </a:solidFill>
              <a:latin typeface="Calibri"/>
              <a:cs typeface="Calibri"/>
            </a:endParaRPr>
          </a:p>
          <a:p>
            <a:pPr lvl="1"/>
            <a:r>
              <a:rPr lang="en-US" dirty="0" smtClean="0">
                <a:solidFill>
                  <a:srgbClr val="162B48"/>
                </a:solidFill>
                <a:latin typeface="Calibri"/>
                <a:cs typeface="Calibri"/>
              </a:rPr>
              <a:t>Aspirational Model: </a:t>
            </a:r>
            <a:r>
              <a:rPr lang="en-US" dirty="0">
                <a:solidFill>
                  <a:srgbClr val="162B48"/>
                </a:solidFill>
                <a:latin typeface="Calibri"/>
                <a:cs typeface="Calibri"/>
              </a:rPr>
              <a:t>Michigan Experts </a:t>
            </a:r>
            <a:r>
              <a:rPr lang="en-US" dirty="0" smtClean="0">
                <a:solidFill>
                  <a:srgbClr val="162B48"/>
                </a:solidFill>
                <a:latin typeface="Calibri"/>
                <a:cs typeface="Calibri"/>
              </a:rPr>
              <a:t/>
            </a:r>
            <a:br>
              <a:rPr lang="en-US" dirty="0" smtClean="0">
                <a:solidFill>
                  <a:srgbClr val="162B48"/>
                </a:solidFill>
                <a:latin typeface="Calibri"/>
                <a:cs typeface="Calibri"/>
              </a:rPr>
            </a:br>
            <a:r>
              <a:rPr lang="en-US" sz="2000" dirty="0" smtClean="0">
                <a:solidFill>
                  <a:srgbClr val="162B48"/>
                </a:solidFill>
                <a:latin typeface="Calibri"/>
                <a:cs typeface="Calibri"/>
              </a:rPr>
              <a:t>https</a:t>
            </a:r>
            <a:r>
              <a:rPr lang="en-US" sz="2000" dirty="0">
                <a:solidFill>
                  <a:srgbClr val="162B48"/>
                </a:solidFill>
                <a:latin typeface="Calibri"/>
                <a:cs typeface="Calibri"/>
              </a:rPr>
              <a:t>://</a:t>
            </a:r>
            <a:r>
              <a:rPr lang="en-US" sz="2000" dirty="0" err="1">
                <a:solidFill>
                  <a:srgbClr val="162B48"/>
                </a:solidFill>
                <a:latin typeface="Calibri"/>
                <a:cs typeface="Calibri"/>
              </a:rPr>
              <a:t>experts.umich.edu</a:t>
            </a:r>
            <a:r>
              <a:rPr lang="en-US" sz="2000" dirty="0" smtClean="0">
                <a:solidFill>
                  <a:srgbClr val="162B48"/>
                </a:solidFill>
                <a:latin typeface="Calibri"/>
                <a:cs typeface="Calibri"/>
              </a:rPr>
              <a:t>/ </a:t>
            </a:r>
          </a:p>
          <a:p>
            <a:pPr lvl="1"/>
            <a:endParaRPr lang="en-US" dirty="0">
              <a:solidFill>
                <a:srgbClr val="162B48"/>
              </a:solidFill>
              <a:latin typeface="Calibri"/>
              <a:cs typeface="Calibri"/>
            </a:endParaRPr>
          </a:p>
          <a:p>
            <a:pPr lvl="2"/>
            <a:endParaRPr lang="en-US" dirty="0" smtClean="0">
              <a:solidFill>
                <a:srgbClr val="162B48"/>
              </a:solidFill>
              <a:latin typeface="Calibri"/>
              <a:cs typeface="Calibri"/>
            </a:endParaRPr>
          </a:p>
          <a:p>
            <a:endParaRPr lang="en-US" dirty="0" smtClean="0">
              <a:solidFill>
                <a:srgbClr val="162B48"/>
              </a:solidFill>
              <a:latin typeface="Calibri"/>
              <a:cs typeface="Calibri"/>
            </a:endParaRPr>
          </a:p>
          <a:p>
            <a:endParaRPr lang="en-US" dirty="0" smtClean="0">
              <a:solidFill>
                <a:srgbClr val="162B48"/>
              </a:solidFill>
              <a:latin typeface="Calibri"/>
              <a:cs typeface="Calibri"/>
            </a:endParaRPr>
          </a:p>
          <a:p>
            <a:endParaRPr lang="en-US" dirty="0" smtClean="0">
              <a:solidFill>
                <a:srgbClr val="162B48"/>
              </a:solidFill>
              <a:latin typeface="Calibri"/>
              <a:cs typeface="Calibri"/>
            </a:endParaRPr>
          </a:p>
          <a:p>
            <a:endParaRPr lang="en-US" dirty="0" smtClean="0">
              <a:solidFill>
                <a:srgbClr val="162B48"/>
              </a:solidFill>
              <a:latin typeface="Calibri"/>
              <a:cs typeface="Calibri"/>
            </a:endParaRPr>
          </a:p>
        </p:txBody>
      </p:sp>
    </p:spTree>
    <p:extLst>
      <p:ext uri="{BB962C8B-B14F-4D97-AF65-F5344CB8AC3E}">
        <p14:creationId xmlns:p14="http://schemas.microsoft.com/office/powerpoint/2010/main" val="75668413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584200"/>
            <a:ext cx="9144000" cy="5678268"/>
          </a:xfrm>
          <a:prstGeom prst="rect">
            <a:avLst/>
          </a:prstGeom>
        </p:spPr>
      </p:pic>
    </p:spTree>
    <p:extLst>
      <p:ext uri="{BB962C8B-B14F-4D97-AF65-F5344CB8AC3E}">
        <p14:creationId xmlns:p14="http://schemas.microsoft.com/office/powerpoint/2010/main" val="2142425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546100"/>
            <a:ext cx="9144000" cy="5761529"/>
          </a:xfrm>
          <a:prstGeom prst="rect">
            <a:avLst/>
          </a:prstGeom>
        </p:spPr>
      </p:pic>
    </p:spTree>
    <p:extLst>
      <p:ext uri="{BB962C8B-B14F-4D97-AF65-F5344CB8AC3E}">
        <p14:creationId xmlns:p14="http://schemas.microsoft.com/office/powerpoint/2010/main" val="379193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ormAutofit/>
          </a:bodyPr>
          <a:lstStyle/>
          <a:p>
            <a:pPr lvl="0" defTabSz="914400">
              <a:buClr>
                <a:schemeClr val="accent1"/>
              </a:buClr>
              <a:buSzPct val="85000"/>
              <a:defRPr/>
            </a:pPr>
            <a:r>
              <a:rPr lang="en-US" sz="2400" b="0" dirty="0" smtClean="0">
                <a:solidFill>
                  <a:srgbClr val="162B48"/>
                </a:solidFill>
                <a:latin typeface="Calibri"/>
                <a:cs typeface="Calibri"/>
              </a:rPr>
              <a:t>What You Should Know about</a:t>
            </a:r>
            <a:endParaRPr lang="en-US" sz="2400" b="0" dirty="0">
              <a:solidFill>
                <a:srgbClr val="162B48"/>
              </a:solidFill>
              <a:latin typeface="Calibri"/>
              <a:cs typeface="Calibri"/>
            </a:endParaRPr>
          </a:p>
          <a:p>
            <a:pPr defTabSz="914400">
              <a:buClr>
                <a:schemeClr val="accent1"/>
              </a:buClr>
              <a:buSzPct val="85000"/>
            </a:pPr>
            <a:r>
              <a:rPr lang="en-US" sz="2400" dirty="0" smtClean="0">
                <a:solidFill>
                  <a:srgbClr val="162B48"/>
                </a:solidFill>
                <a:latin typeface="Calibri"/>
                <a:cs typeface="Calibri"/>
              </a:rPr>
              <a:t>DEVLOPING and SUBMITTING PROPOSALS</a:t>
            </a:r>
            <a:endParaRPr lang="en-US" sz="4400" dirty="0">
              <a:solidFill>
                <a:srgbClr val="162B48"/>
              </a:solidFill>
              <a:latin typeface="Calibri"/>
              <a:cs typeface="Calibri"/>
            </a:endParaRPr>
          </a:p>
          <a:p>
            <a:endParaRPr lang="en-US" dirty="0">
              <a:solidFill>
                <a:srgbClr val="162B48"/>
              </a:solidFill>
              <a:latin typeface="Calibri"/>
              <a:cs typeface="Calibri"/>
            </a:endParaRPr>
          </a:p>
        </p:txBody>
      </p:sp>
      <p:cxnSp>
        <p:nvCxnSpPr>
          <p:cNvPr id="6" name="Straight Connector 5"/>
          <p:cNvCxnSpPr/>
          <p:nvPr/>
        </p:nvCxnSpPr>
        <p:spPr>
          <a:xfrm>
            <a:off x="301752" y="1366343"/>
            <a:ext cx="8534273" cy="1588"/>
          </a:xfrm>
          <a:prstGeom prst="line">
            <a:avLst/>
          </a:prstGeom>
          <a:ln w="158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7" name="Content Placeholder 1"/>
          <p:cNvSpPr>
            <a:spLocks noGrp="1"/>
          </p:cNvSpPr>
          <p:nvPr>
            <p:ph idx="1"/>
          </p:nvPr>
        </p:nvSpPr>
        <p:spPr>
          <a:xfrm>
            <a:off x="784351" y="1713268"/>
            <a:ext cx="8051673" cy="5055832"/>
          </a:xfrm>
        </p:spPr>
        <p:txBody>
          <a:bodyPr>
            <a:normAutofit/>
          </a:bodyPr>
          <a:lstStyle/>
          <a:p>
            <a:pPr marL="0" indent="0">
              <a:buNone/>
            </a:pPr>
            <a:r>
              <a:rPr lang="en-US" b="1" dirty="0" smtClean="0">
                <a:solidFill>
                  <a:srgbClr val="008000"/>
                </a:solidFill>
                <a:latin typeface="Calibri"/>
                <a:cs typeface="Calibri"/>
              </a:rPr>
              <a:t>Assumption</a:t>
            </a:r>
            <a:r>
              <a:rPr lang="en-US" b="1" dirty="0" smtClean="0">
                <a:solidFill>
                  <a:srgbClr val="162B48"/>
                </a:solidFill>
                <a:latin typeface="Calibri"/>
                <a:cs typeface="Calibri"/>
              </a:rPr>
              <a:t>: </a:t>
            </a:r>
            <a:r>
              <a:rPr lang="en-US" dirty="0" smtClean="0">
                <a:solidFill>
                  <a:srgbClr val="162B48"/>
                </a:solidFill>
                <a:latin typeface="Calibri"/>
                <a:cs typeface="Calibri"/>
              </a:rPr>
              <a:t>All </a:t>
            </a:r>
            <a:r>
              <a:rPr lang="en-US" dirty="0">
                <a:solidFill>
                  <a:srgbClr val="162B48"/>
                </a:solidFill>
                <a:latin typeface="Calibri"/>
                <a:cs typeface="Calibri"/>
              </a:rPr>
              <a:t>f</a:t>
            </a:r>
            <a:r>
              <a:rPr lang="en-US" dirty="0" smtClean="0">
                <a:solidFill>
                  <a:srgbClr val="162B48"/>
                </a:solidFill>
                <a:latin typeface="Calibri"/>
                <a:cs typeface="Calibri"/>
              </a:rPr>
              <a:t>aculty know that </a:t>
            </a:r>
            <a:r>
              <a:rPr lang="en-US" b="1" dirty="0" smtClean="0">
                <a:solidFill>
                  <a:srgbClr val="162B48"/>
                </a:solidFill>
                <a:latin typeface="Calibri"/>
                <a:cs typeface="Calibri"/>
              </a:rPr>
              <a:t>Enhanced Review </a:t>
            </a:r>
            <a:r>
              <a:rPr lang="en-US" dirty="0" smtClean="0">
                <a:solidFill>
                  <a:srgbClr val="162B48"/>
                </a:solidFill>
                <a:latin typeface="Calibri"/>
                <a:cs typeface="Calibri"/>
              </a:rPr>
              <a:t>is available</a:t>
            </a:r>
          </a:p>
          <a:p>
            <a:pPr lvl="1"/>
            <a:r>
              <a:rPr lang="en-US" dirty="0" smtClean="0">
                <a:solidFill>
                  <a:srgbClr val="162B48"/>
                </a:solidFill>
                <a:latin typeface="Calibri"/>
                <a:cs typeface="Calibri"/>
              </a:rPr>
              <a:t>Available w/ 15 days notice</a:t>
            </a:r>
          </a:p>
          <a:p>
            <a:pPr lvl="1"/>
            <a:r>
              <a:rPr lang="en-US" dirty="0" smtClean="0">
                <a:solidFill>
                  <a:srgbClr val="162B48"/>
                </a:solidFill>
                <a:latin typeface="Calibri"/>
                <a:cs typeface="Calibri"/>
              </a:rPr>
              <a:t>Review every word of the project narrative</a:t>
            </a:r>
          </a:p>
          <a:p>
            <a:pPr lvl="1"/>
            <a:r>
              <a:rPr lang="en-US" dirty="0" smtClean="0">
                <a:solidFill>
                  <a:srgbClr val="162B48"/>
                </a:solidFill>
                <a:latin typeface="Calibri"/>
                <a:cs typeface="Calibri"/>
              </a:rPr>
              <a:t>Review for responsiveness, readability, &amp; effect</a:t>
            </a:r>
          </a:p>
          <a:p>
            <a:pPr lvl="1"/>
            <a:r>
              <a:rPr lang="en-US" dirty="0" smtClean="0">
                <a:solidFill>
                  <a:srgbClr val="162B48"/>
                </a:solidFill>
                <a:latin typeface="Calibri"/>
                <a:cs typeface="Calibri"/>
              </a:rPr>
              <a:t>Is NOT a technical review</a:t>
            </a:r>
          </a:p>
          <a:p>
            <a:pPr lvl="1"/>
            <a:r>
              <a:rPr lang="en-US" dirty="0" smtClean="0">
                <a:solidFill>
                  <a:srgbClr val="162B48"/>
                </a:solidFill>
                <a:latin typeface="Calibri"/>
                <a:cs typeface="Calibri"/>
              </a:rPr>
              <a:t>Grammar review/edits</a:t>
            </a:r>
          </a:p>
          <a:p>
            <a:pPr lvl="1"/>
            <a:r>
              <a:rPr lang="en-US" dirty="0" smtClean="0">
                <a:solidFill>
                  <a:srgbClr val="162B48"/>
                </a:solidFill>
                <a:latin typeface="Calibri"/>
                <a:cs typeface="Calibri"/>
              </a:rPr>
              <a:t>Ideal for non-native English speakers</a:t>
            </a:r>
          </a:p>
          <a:p>
            <a:pPr lvl="1"/>
            <a:r>
              <a:rPr lang="en-US" dirty="0" smtClean="0">
                <a:solidFill>
                  <a:srgbClr val="162B48"/>
                </a:solidFill>
                <a:latin typeface="Calibri"/>
                <a:cs typeface="Calibri"/>
              </a:rPr>
              <a:t>Even great writers have blind spots</a:t>
            </a:r>
            <a:endParaRPr lang="en-US" dirty="0">
              <a:solidFill>
                <a:srgbClr val="162B48"/>
              </a:solidFill>
              <a:latin typeface="Calibri"/>
              <a:cs typeface="Calibri"/>
            </a:endParaRPr>
          </a:p>
          <a:p>
            <a:pPr marL="457200" lvl="1" indent="0">
              <a:buNone/>
            </a:pPr>
            <a:endParaRPr lang="en-US" dirty="0" smtClean="0">
              <a:solidFill>
                <a:srgbClr val="162B48"/>
              </a:solidFill>
              <a:latin typeface="Calibri"/>
              <a:cs typeface="Calibri"/>
            </a:endParaRPr>
          </a:p>
          <a:p>
            <a:endParaRPr lang="en-US" dirty="0" smtClean="0">
              <a:solidFill>
                <a:srgbClr val="162B48"/>
              </a:solidFill>
              <a:latin typeface="Calibri"/>
              <a:cs typeface="Calibri"/>
            </a:endParaRPr>
          </a:p>
          <a:p>
            <a:endParaRPr lang="en-US" dirty="0" smtClean="0">
              <a:solidFill>
                <a:srgbClr val="162B48"/>
              </a:solidFill>
              <a:latin typeface="Calibri"/>
              <a:cs typeface="Calibri"/>
            </a:endParaRPr>
          </a:p>
          <a:p>
            <a:endParaRPr lang="en-US" dirty="0" smtClean="0">
              <a:solidFill>
                <a:srgbClr val="162B48"/>
              </a:solidFill>
              <a:latin typeface="Calibri"/>
              <a:cs typeface="Calibri"/>
            </a:endParaRPr>
          </a:p>
          <a:p>
            <a:endParaRPr lang="en-US" dirty="0" smtClean="0">
              <a:solidFill>
                <a:srgbClr val="162B48"/>
              </a:solidFill>
              <a:latin typeface="Calibri"/>
              <a:cs typeface="Calibri"/>
            </a:endParaRPr>
          </a:p>
        </p:txBody>
      </p:sp>
    </p:spTree>
    <p:extLst>
      <p:ext uri="{BB962C8B-B14F-4D97-AF65-F5344CB8AC3E}">
        <p14:creationId xmlns:p14="http://schemas.microsoft.com/office/powerpoint/2010/main" val="341554793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ormAutofit/>
          </a:bodyPr>
          <a:lstStyle/>
          <a:p>
            <a:pPr lvl="0" defTabSz="914400">
              <a:buClr>
                <a:schemeClr val="accent1"/>
              </a:buClr>
              <a:buSzPct val="85000"/>
              <a:defRPr/>
            </a:pPr>
            <a:r>
              <a:rPr lang="en-US" sz="2400" b="0" dirty="0" smtClean="0">
                <a:solidFill>
                  <a:srgbClr val="162B48"/>
                </a:solidFill>
                <a:latin typeface="Calibri"/>
                <a:cs typeface="Calibri"/>
              </a:rPr>
              <a:t>What You Should Know about</a:t>
            </a:r>
            <a:endParaRPr lang="en-US" sz="2400" b="0" dirty="0">
              <a:solidFill>
                <a:srgbClr val="162B48"/>
              </a:solidFill>
              <a:latin typeface="Calibri"/>
              <a:cs typeface="Calibri"/>
            </a:endParaRPr>
          </a:p>
          <a:p>
            <a:pPr defTabSz="914400">
              <a:buClr>
                <a:schemeClr val="accent1"/>
              </a:buClr>
              <a:buSzPct val="85000"/>
            </a:pPr>
            <a:r>
              <a:rPr lang="en-US" sz="2400" dirty="0" smtClean="0">
                <a:solidFill>
                  <a:srgbClr val="162B48"/>
                </a:solidFill>
                <a:latin typeface="Calibri"/>
                <a:cs typeface="Calibri"/>
              </a:rPr>
              <a:t>FACILITIES &amp; ADMINISTRATIVE COSTS (F&amp;A)</a:t>
            </a:r>
            <a:endParaRPr lang="en-US" sz="4400" dirty="0">
              <a:solidFill>
                <a:srgbClr val="162B48"/>
              </a:solidFill>
              <a:latin typeface="Calibri"/>
              <a:cs typeface="Calibri"/>
            </a:endParaRPr>
          </a:p>
          <a:p>
            <a:endParaRPr lang="en-US" dirty="0">
              <a:solidFill>
                <a:srgbClr val="162B48"/>
              </a:solidFill>
              <a:latin typeface="Calibri"/>
              <a:cs typeface="Calibri"/>
            </a:endParaRPr>
          </a:p>
        </p:txBody>
      </p:sp>
      <p:cxnSp>
        <p:nvCxnSpPr>
          <p:cNvPr id="6" name="Straight Connector 5"/>
          <p:cNvCxnSpPr/>
          <p:nvPr/>
        </p:nvCxnSpPr>
        <p:spPr>
          <a:xfrm>
            <a:off x="301752" y="1366343"/>
            <a:ext cx="8534273" cy="1588"/>
          </a:xfrm>
          <a:prstGeom prst="line">
            <a:avLst/>
          </a:prstGeom>
          <a:ln w="158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7" name="Content Placeholder 1"/>
          <p:cNvSpPr>
            <a:spLocks noGrp="1"/>
          </p:cNvSpPr>
          <p:nvPr>
            <p:ph idx="1"/>
          </p:nvPr>
        </p:nvSpPr>
        <p:spPr>
          <a:xfrm>
            <a:off x="0" y="1449986"/>
            <a:ext cx="8915400" cy="5175389"/>
          </a:xfrm>
        </p:spPr>
        <p:txBody>
          <a:bodyPr>
            <a:normAutofit fontScale="92500" lnSpcReduction="10000"/>
          </a:bodyPr>
          <a:lstStyle/>
          <a:p>
            <a:pPr marL="457200" lvl="1" indent="0">
              <a:buNone/>
            </a:pPr>
            <a:r>
              <a:rPr lang="en-US" b="1" dirty="0" smtClean="0">
                <a:solidFill>
                  <a:srgbClr val="162B48"/>
                </a:solidFill>
                <a:latin typeface="Calibri"/>
                <a:cs typeface="Calibri"/>
              </a:rPr>
              <a:t>UM Policy is to collect full F&amp;A </a:t>
            </a:r>
            <a:r>
              <a:rPr lang="en-US" dirty="0" smtClean="0">
                <a:solidFill>
                  <a:srgbClr val="162B48"/>
                </a:solidFill>
                <a:latin typeface="Calibri"/>
                <a:cs typeface="Calibri"/>
              </a:rPr>
              <a:t>(up to our federally negotiated rate) wherever allowed, to partially recoup the costs of supporting research</a:t>
            </a:r>
          </a:p>
          <a:p>
            <a:pPr lvl="2"/>
            <a:r>
              <a:rPr lang="en-US" b="1" dirty="0" smtClean="0">
                <a:solidFill>
                  <a:srgbClr val="162B48"/>
                </a:solidFill>
                <a:latin typeface="Calibri"/>
                <a:cs typeface="Calibri"/>
              </a:rPr>
              <a:t>Unless sponsor has an </a:t>
            </a:r>
            <a:r>
              <a:rPr lang="en-US" b="1" dirty="0" smtClean="0">
                <a:solidFill>
                  <a:srgbClr val="800000"/>
                </a:solidFill>
                <a:latin typeface="Calibri"/>
                <a:cs typeface="Calibri"/>
              </a:rPr>
              <a:t>explicit policy </a:t>
            </a:r>
            <a:r>
              <a:rPr lang="en-US" b="1" dirty="0" smtClean="0">
                <a:solidFill>
                  <a:srgbClr val="162B48"/>
                </a:solidFill>
                <a:latin typeface="Calibri"/>
                <a:cs typeface="Calibri"/>
              </a:rPr>
              <a:t>limiting F&amp;A </a:t>
            </a:r>
          </a:p>
          <a:p>
            <a:pPr lvl="1"/>
            <a:r>
              <a:rPr lang="en-US" dirty="0" smtClean="0">
                <a:solidFill>
                  <a:srgbClr val="162B48"/>
                </a:solidFill>
                <a:latin typeface="Calibri"/>
                <a:cs typeface="Calibri"/>
              </a:rPr>
              <a:t>45% is kept centrally </a:t>
            </a:r>
            <a:r>
              <a:rPr lang="en-US" sz="2400" dirty="0" smtClean="0">
                <a:solidFill>
                  <a:srgbClr val="162B48"/>
                </a:solidFill>
                <a:latin typeface="Calibri"/>
                <a:cs typeface="Calibri"/>
              </a:rPr>
              <a:t>(33.75% to ORSP, 11.25% to VCAF)</a:t>
            </a:r>
          </a:p>
          <a:p>
            <a:pPr lvl="1"/>
            <a:r>
              <a:rPr lang="en-US" dirty="0" smtClean="0">
                <a:solidFill>
                  <a:srgbClr val="162B48"/>
                </a:solidFill>
                <a:latin typeface="Calibri"/>
                <a:cs typeface="Calibri"/>
              </a:rPr>
              <a:t>55% returned to units. Typically, for COLA:</a:t>
            </a:r>
          </a:p>
          <a:p>
            <a:pPr lvl="2"/>
            <a:r>
              <a:rPr lang="en-US" dirty="0" smtClean="0">
                <a:solidFill>
                  <a:srgbClr val="162B48"/>
                </a:solidFill>
                <a:latin typeface="Calibri"/>
                <a:cs typeface="Calibri"/>
              </a:rPr>
              <a:t>10% to PIs; 35% to Chair/Department; 10% to Dean</a:t>
            </a:r>
          </a:p>
          <a:p>
            <a:pPr marL="457200" lvl="1" indent="0">
              <a:buNone/>
            </a:pPr>
            <a:r>
              <a:rPr lang="en-US" b="1" dirty="0" smtClean="0">
                <a:solidFill>
                  <a:srgbClr val="B523B4"/>
                </a:solidFill>
                <a:latin typeface="Calibri"/>
                <a:cs typeface="Calibri"/>
              </a:rPr>
              <a:t>Assumption</a:t>
            </a:r>
            <a:r>
              <a:rPr lang="en-US" dirty="0" smtClean="0">
                <a:solidFill>
                  <a:srgbClr val="800000"/>
                </a:solidFill>
                <a:latin typeface="Calibri"/>
                <a:cs typeface="Calibri"/>
              </a:rPr>
              <a:t>:</a:t>
            </a:r>
            <a:r>
              <a:rPr lang="en-US" dirty="0" smtClean="0">
                <a:solidFill>
                  <a:srgbClr val="B523B4"/>
                </a:solidFill>
                <a:latin typeface="Calibri"/>
                <a:cs typeface="Calibri"/>
              </a:rPr>
              <a:t> If my sponsor contact says they won’t pay F&amp;A, or if I don’t ask for it, then they don’t have to pay.</a:t>
            </a:r>
          </a:p>
          <a:p>
            <a:pPr lvl="1"/>
            <a:r>
              <a:rPr lang="en-US" b="1" dirty="0" smtClean="0">
                <a:solidFill>
                  <a:srgbClr val="800000"/>
                </a:solidFill>
                <a:latin typeface="Calibri"/>
                <a:cs typeface="Calibri"/>
              </a:rPr>
              <a:t>Any proposed deviation from UM F&amp;A Policy should be discussed in advance with VCRSP</a:t>
            </a:r>
          </a:p>
          <a:p>
            <a:pPr lvl="1"/>
            <a:r>
              <a:rPr lang="en-US" dirty="0" smtClean="0">
                <a:solidFill>
                  <a:srgbClr val="162B48"/>
                </a:solidFill>
                <a:latin typeface="Calibri"/>
                <a:cs typeface="Calibri"/>
              </a:rPr>
              <a:t>Investigators should consult w/ORSP spit balling project costs w/potential sponsors</a:t>
            </a:r>
          </a:p>
          <a:p>
            <a:pPr lvl="1"/>
            <a:endParaRPr lang="en-US" dirty="0" smtClean="0">
              <a:solidFill>
                <a:srgbClr val="162B48"/>
              </a:solidFill>
              <a:latin typeface="Calibri"/>
              <a:cs typeface="Calibri"/>
            </a:endParaRPr>
          </a:p>
          <a:p>
            <a:pPr marL="457200" lvl="1" indent="0">
              <a:buNone/>
            </a:pPr>
            <a:endParaRPr lang="en-US" dirty="0" smtClean="0">
              <a:solidFill>
                <a:srgbClr val="162B48"/>
              </a:solidFill>
              <a:latin typeface="Calibri"/>
              <a:cs typeface="Calibri"/>
            </a:endParaRPr>
          </a:p>
          <a:p>
            <a:endParaRPr lang="en-US" dirty="0" smtClean="0">
              <a:solidFill>
                <a:srgbClr val="162B48"/>
              </a:solidFill>
              <a:latin typeface="Calibri"/>
              <a:cs typeface="Calibri"/>
            </a:endParaRPr>
          </a:p>
          <a:p>
            <a:endParaRPr lang="en-US" dirty="0" smtClean="0">
              <a:solidFill>
                <a:srgbClr val="162B48"/>
              </a:solidFill>
              <a:latin typeface="Calibri"/>
              <a:cs typeface="Calibri"/>
            </a:endParaRPr>
          </a:p>
          <a:p>
            <a:endParaRPr lang="en-US" dirty="0" smtClean="0">
              <a:solidFill>
                <a:srgbClr val="162B48"/>
              </a:solidFill>
              <a:latin typeface="Calibri"/>
              <a:cs typeface="Calibri"/>
            </a:endParaRPr>
          </a:p>
          <a:p>
            <a:endParaRPr lang="en-US" dirty="0" smtClean="0">
              <a:solidFill>
                <a:srgbClr val="162B48"/>
              </a:solidFill>
              <a:latin typeface="Calibri"/>
              <a:cs typeface="Calibri"/>
            </a:endParaRPr>
          </a:p>
        </p:txBody>
      </p:sp>
    </p:spTree>
    <p:extLst>
      <p:ext uri="{BB962C8B-B14F-4D97-AF65-F5344CB8AC3E}">
        <p14:creationId xmlns:p14="http://schemas.microsoft.com/office/powerpoint/2010/main" val="336843355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ormAutofit/>
          </a:bodyPr>
          <a:lstStyle/>
          <a:p>
            <a:pPr lvl="0" defTabSz="914400">
              <a:buClr>
                <a:schemeClr val="accent1"/>
              </a:buClr>
              <a:buSzPct val="85000"/>
              <a:defRPr/>
            </a:pPr>
            <a:r>
              <a:rPr lang="en-US" sz="2400" b="0" dirty="0" smtClean="0">
                <a:solidFill>
                  <a:srgbClr val="162B48"/>
                </a:solidFill>
                <a:latin typeface="Calibri"/>
                <a:cs typeface="Calibri"/>
              </a:rPr>
              <a:t>What You Should Know about</a:t>
            </a:r>
            <a:endParaRPr lang="en-US" sz="2400" b="0" dirty="0">
              <a:solidFill>
                <a:srgbClr val="162B48"/>
              </a:solidFill>
              <a:latin typeface="Calibri"/>
              <a:cs typeface="Calibri"/>
            </a:endParaRPr>
          </a:p>
          <a:p>
            <a:pPr defTabSz="914400">
              <a:buClr>
                <a:schemeClr val="accent1"/>
              </a:buClr>
              <a:buSzPct val="85000"/>
            </a:pPr>
            <a:r>
              <a:rPr lang="en-US" sz="2400" dirty="0" smtClean="0">
                <a:solidFill>
                  <a:srgbClr val="162B48"/>
                </a:solidFill>
                <a:latin typeface="Calibri"/>
                <a:cs typeface="Calibri"/>
              </a:rPr>
              <a:t>COST SHARE</a:t>
            </a:r>
            <a:endParaRPr lang="en-US" sz="4400" dirty="0">
              <a:solidFill>
                <a:srgbClr val="162B48"/>
              </a:solidFill>
              <a:latin typeface="Calibri"/>
              <a:cs typeface="Calibri"/>
            </a:endParaRPr>
          </a:p>
          <a:p>
            <a:endParaRPr lang="en-US" dirty="0">
              <a:solidFill>
                <a:srgbClr val="162B48"/>
              </a:solidFill>
              <a:latin typeface="Calibri"/>
              <a:cs typeface="Calibri"/>
            </a:endParaRPr>
          </a:p>
        </p:txBody>
      </p:sp>
      <p:cxnSp>
        <p:nvCxnSpPr>
          <p:cNvPr id="6" name="Straight Connector 5"/>
          <p:cNvCxnSpPr/>
          <p:nvPr/>
        </p:nvCxnSpPr>
        <p:spPr>
          <a:xfrm>
            <a:off x="301752" y="1366343"/>
            <a:ext cx="8534273" cy="1588"/>
          </a:xfrm>
          <a:prstGeom prst="line">
            <a:avLst/>
          </a:prstGeom>
          <a:ln w="158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7" name="Content Placeholder 1"/>
          <p:cNvSpPr>
            <a:spLocks noGrp="1"/>
          </p:cNvSpPr>
          <p:nvPr>
            <p:ph idx="1"/>
          </p:nvPr>
        </p:nvSpPr>
        <p:spPr>
          <a:xfrm>
            <a:off x="136650" y="1466710"/>
            <a:ext cx="9134350" cy="5391290"/>
          </a:xfrm>
        </p:spPr>
        <p:txBody>
          <a:bodyPr>
            <a:normAutofit fontScale="92500" lnSpcReduction="10000"/>
          </a:bodyPr>
          <a:lstStyle/>
          <a:p>
            <a:pPr marL="457200" lvl="1" indent="0">
              <a:buNone/>
            </a:pPr>
            <a:r>
              <a:rPr lang="en-US" b="1" dirty="0" smtClean="0">
                <a:solidFill>
                  <a:schemeClr val="accent6"/>
                </a:solidFill>
                <a:latin typeface="Calibri"/>
                <a:cs typeface="Calibri"/>
              </a:rPr>
              <a:t>Assumption</a:t>
            </a:r>
            <a:r>
              <a:rPr lang="en-US" dirty="0" smtClean="0">
                <a:solidFill>
                  <a:schemeClr val="accent6"/>
                </a:solidFill>
                <a:latin typeface="Calibri"/>
                <a:cs typeface="Calibri"/>
              </a:rPr>
              <a:t>: PIs/Units can commit voluntary cost share</a:t>
            </a:r>
            <a:r>
              <a:rPr lang="en-US" dirty="0" smtClean="0">
                <a:solidFill>
                  <a:srgbClr val="EB6615"/>
                </a:solidFill>
                <a:latin typeface="Calibri"/>
                <a:cs typeface="Calibri"/>
              </a:rPr>
              <a:t>.</a:t>
            </a:r>
          </a:p>
          <a:p>
            <a:pPr lvl="1">
              <a:buFontTx/>
              <a:buChar char="-"/>
            </a:pPr>
            <a:r>
              <a:rPr lang="en-US" dirty="0" smtClean="0">
                <a:solidFill>
                  <a:srgbClr val="162B48"/>
                </a:solidFill>
                <a:latin typeface="Calibri"/>
                <a:cs typeface="Calibri"/>
              </a:rPr>
              <a:t>Many feds prohibit committing voluntary cost share</a:t>
            </a:r>
          </a:p>
          <a:p>
            <a:pPr lvl="1">
              <a:buFontTx/>
              <a:buChar char="-"/>
            </a:pPr>
            <a:r>
              <a:rPr lang="en-US" dirty="0" smtClean="0">
                <a:solidFill>
                  <a:srgbClr val="800000"/>
                </a:solidFill>
                <a:latin typeface="Calibri"/>
                <a:cs typeface="Calibri"/>
              </a:rPr>
              <a:t>UM Policy prohibits committing voluntary cost share</a:t>
            </a:r>
          </a:p>
          <a:p>
            <a:pPr lvl="2">
              <a:buFontTx/>
              <a:buChar char="-"/>
            </a:pPr>
            <a:r>
              <a:rPr lang="en-US" dirty="0" smtClean="0">
                <a:solidFill>
                  <a:srgbClr val="162B48"/>
                </a:solidFill>
                <a:latin typeface="Calibri"/>
                <a:cs typeface="Calibri"/>
              </a:rPr>
              <a:t>Cost share is allowed by UM only when REQUIRED or STRONGLY SUGGESTED by the sponsor</a:t>
            </a:r>
          </a:p>
          <a:p>
            <a:pPr lvl="2">
              <a:buFontTx/>
              <a:buChar char="-"/>
            </a:pPr>
            <a:r>
              <a:rPr lang="en-US" dirty="0" smtClean="0">
                <a:solidFill>
                  <a:srgbClr val="162B48"/>
                </a:solidFill>
                <a:latin typeface="Calibri"/>
                <a:cs typeface="Calibri"/>
              </a:rPr>
              <a:t>VCRSP decides if STRONGLY SUGGESTED threshold is met</a:t>
            </a:r>
          </a:p>
          <a:p>
            <a:pPr lvl="2">
              <a:buFontTx/>
              <a:buChar char="-"/>
            </a:pPr>
            <a:r>
              <a:rPr lang="en-US" dirty="0" smtClean="0">
                <a:solidFill>
                  <a:srgbClr val="162B48"/>
                </a:solidFill>
                <a:latin typeface="Calibri"/>
                <a:cs typeface="Calibri"/>
              </a:rPr>
              <a:t>Accounting determines what committed cost share includes</a:t>
            </a:r>
          </a:p>
          <a:p>
            <a:pPr lvl="2">
              <a:buFontTx/>
              <a:buChar char="-"/>
            </a:pPr>
            <a:r>
              <a:rPr lang="en-US" dirty="0" smtClean="0">
                <a:solidFill>
                  <a:srgbClr val="162B48"/>
                </a:solidFill>
                <a:latin typeface="Calibri"/>
                <a:cs typeface="Calibri"/>
              </a:rPr>
              <a:t>Consult w/ORSP early on whether proposed institutional support represents allowable, committed cost share</a:t>
            </a:r>
          </a:p>
          <a:p>
            <a:pPr lvl="2">
              <a:buFontTx/>
              <a:buChar char="-"/>
            </a:pPr>
            <a:r>
              <a:rPr lang="en-US" dirty="0" smtClean="0">
                <a:solidFill>
                  <a:srgbClr val="162B48"/>
                </a:solidFill>
                <a:latin typeface="Calibri"/>
                <a:cs typeface="Calibri"/>
              </a:rPr>
              <a:t>Where allowed, cost share is primarily proposing unit(s) responsibility; ORSP can help negotiate among multiple units</a:t>
            </a:r>
          </a:p>
          <a:p>
            <a:pPr marL="457200" lvl="1" indent="0">
              <a:buNone/>
            </a:pPr>
            <a:r>
              <a:rPr lang="en-US" b="1" dirty="0" smtClean="0">
                <a:solidFill>
                  <a:srgbClr val="B523B4"/>
                </a:solidFill>
                <a:latin typeface="Calibri"/>
                <a:cs typeface="Calibri"/>
              </a:rPr>
              <a:t>Assumption</a:t>
            </a:r>
            <a:r>
              <a:rPr lang="en-US" dirty="0" smtClean="0">
                <a:solidFill>
                  <a:srgbClr val="B523B4"/>
                </a:solidFill>
                <a:latin typeface="Calibri"/>
                <a:cs typeface="Calibri"/>
              </a:rPr>
              <a:t>: If Cost Share is Required, ORSP will provide it</a:t>
            </a:r>
            <a:r>
              <a:rPr lang="en-US" dirty="0" smtClean="0">
                <a:solidFill>
                  <a:schemeClr val="accent4"/>
                </a:solidFill>
                <a:latin typeface="Calibri"/>
                <a:cs typeface="Calibri"/>
              </a:rPr>
              <a:t>.</a:t>
            </a:r>
          </a:p>
          <a:p>
            <a:pPr lvl="1">
              <a:buFontTx/>
              <a:buChar char="-"/>
            </a:pPr>
            <a:r>
              <a:rPr lang="en-US" dirty="0" smtClean="0">
                <a:solidFill>
                  <a:srgbClr val="162B48"/>
                </a:solidFill>
                <a:latin typeface="Calibri"/>
                <a:cs typeface="Calibri"/>
              </a:rPr>
              <a:t>Due to reduced F&amp;A recoveries, </a:t>
            </a:r>
            <a:r>
              <a:rPr lang="en-US" dirty="0" smtClean="0">
                <a:solidFill>
                  <a:srgbClr val="800000"/>
                </a:solidFill>
                <a:latin typeface="Calibri"/>
                <a:cs typeface="Calibri"/>
              </a:rPr>
              <a:t>ORSP rarely contributes cash cost share,</a:t>
            </a:r>
            <a:r>
              <a:rPr lang="en-US" dirty="0" smtClean="0">
                <a:solidFill>
                  <a:srgbClr val="162B48"/>
                </a:solidFill>
                <a:latin typeface="Calibri"/>
                <a:cs typeface="Calibri"/>
              </a:rPr>
              <a:t> and then only modestly</a:t>
            </a:r>
          </a:p>
          <a:p>
            <a:pPr marL="457200" lvl="1" indent="0">
              <a:buNone/>
            </a:pPr>
            <a:endParaRPr lang="en-US" dirty="0" smtClean="0">
              <a:solidFill>
                <a:srgbClr val="162B48"/>
              </a:solidFill>
              <a:latin typeface="Calibri"/>
              <a:cs typeface="Calibri"/>
            </a:endParaRPr>
          </a:p>
          <a:p>
            <a:endParaRPr lang="en-US" dirty="0" smtClean="0">
              <a:solidFill>
                <a:srgbClr val="162B48"/>
              </a:solidFill>
              <a:latin typeface="Calibri"/>
              <a:cs typeface="Calibri"/>
            </a:endParaRPr>
          </a:p>
          <a:p>
            <a:endParaRPr lang="en-US" dirty="0" smtClean="0">
              <a:solidFill>
                <a:srgbClr val="162B48"/>
              </a:solidFill>
              <a:latin typeface="Calibri"/>
              <a:cs typeface="Calibri"/>
            </a:endParaRPr>
          </a:p>
          <a:p>
            <a:endParaRPr lang="en-US" dirty="0" smtClean="0">
              <a:solidFill>
                <a:srgbClr val="162B48"/>
              </a:solidFill>
              <a:latin typeface="Calibri"/>
              <a:cs typeface="Calibri"/>
            </a:endParaRPr>
          </a:p>
          <a:p>
            <a:endParaRPr lang="en-US" dirty="0" smtClean="0">
              <a:solidFill>
                <a:srgbClr val="162B48"/>
              </a:solidFill>
              <a:latin typeface="Calibri"/>
              <a:cs typeface="Calibri"/>
            </a:endParaRPr>
          </a:p>
        </p:txBody>
      </p:sp>
    </p:spTree>
    <p:extLst>
      <p:ext uri="{BB962C8B-B14F-4D97-AF65-F5344CB8AC3E}">
        <p14:creationId xmlns:p14="http://schemas.microsoft.com/office/powerpoint/2010/main" val="288106715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ormAutofit/>
          </a:bodyPr>
          <a:lstStyle/>
          <a:p>
            <a:pPr lvl="0" defTabSz="914400">
              <a:buClr>
                <a:schemeClr val="accent1"/>
              </a:buClr>
              <a:buSzPct val="85000"/>
              <a:defRPr/>
            </a:pPr>
            <a:r>
              <a:rPr lang="en-US" sz="2400" b="0" dirty="0" smtClean="0">
                <a:solidFill>
                  <a:srgbClr val="162B48"/>
                </a:solidFill>
                <a:latin typeface="Calibri"/>
                <a:cs typeface="Calibri"/>
              </a:rPr>
              <a:t>What You Should Know about</a:t>
            </a:r>
            <a:endParaRPr lang="en-US" sz="2400" b="0" dirty="0">
              <a:solidFill>
                <a:srgbClr val="162B48"/>
              </a:solidFill>
              <a:latin typeface="Calibri"/>
              <a:cs typeface="Calibri"/>
            </a:endParaRPr>
          </a:p>
          <a:p>
            <a:pPr defTabSz="914400">
              <a:buClr>
                <a:schemeClr val="accent1"/>
              </a:buClr>
              <a:buSzPct val="85000"/>
            </a:pPr>
            <a:r>
              <a:rPr lang="en-US" sz="2400" dirty="0" smtClean="0">
                <a:solidFill>
                  <a:srgbClr val="162B48"/>
                </a:solidFill>
                <a:latin typeface="Calibri"/>
                <a:cs typeface="Calibri"/>
              </a:rPr>
              <a:t>ORSP Research Development Fellows</a:t>
            </a:r>
            <a:endParaRPr lang="en-US" sz="4400" dirty="0">
              <a:solidFill>
                <a:srgbClr val="162B48"/>
              </a:solidFill>
              <a:latin typeface="Calibri"/>
              <a:cs typeface="Calibri"/>
            </a:endParaRPr>
          </a:p>
          <a:p>
            <a:endParaRPr lang="en-US" dirty="0">
              <a:solidFill>
                <a:srgbClr val="162B48"/>
              </a:solidFill>
              <a:latin typeface="Calibri"/>
              <a:cs typeface="Calibri"/>
            </a:endParaRPr>
          </a:p>
        </p:txBody>
      </p:sp>
      <p:cxnSp>
        <p:nvCxnSpPr>
          <p:cNvPr id="6" name="Straight Connector 5"/>
          <p:cNvCxnSpPr/>
          <p:nvPr/>
        </p:nvCxnSpPr>
        <p:spPr>
          <a:xfrm>
            <a:off x="301752" y="1366343"/>
            <a:ext cx="8534273" cy="1588"/>
          </a:xfrm>
          <a:prstGeom prst="line">
            <a:avLst/>
          </a:prstGeom>
          <a:ln w="158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7" name="Content Placeholder 1"/>
          <p:cNvSpPr>
            <a:spLocks noGrp="1"/>
          </p:cNvSpPr>
          <p:nvPr>
            <p:ph idx="1"/>
          </p:nvPr>
        </p:nvSpPr>
        <p:spPr>
          <a:xfrm>
            <a:off x="784351" y="1713268"/>
            <a:ext cx="8051673" cy="5055832"/>
          </a:xfrm>
        </p:spPr>
        <p:txBody>
          <a:bodyPr>
            <a:normAutofit fontScale="85000" lnSpcReduction="20000"/>
          </a:bodyPr>
          <a:lstStyle/>
          <a:p>
            <a:r>
              <a:rPr lang="en-US" sz="3000" dirty="0" smtClean="0">
                <a:solidFill>
                  <a:srgbClr val="162B48"/>
                </a:solidFill>
                <a:latin typeface="Calibri"/>
                <a:cs typeface="Calibri"/>
              </a:rPr>
              <a:t>RD Fellows are faculty who have applied and been selected by VCRSP, with approval of their Chair and Dean, to </a:t>
            </a:r>
            <a:r>
              <a:rPr lang="en-US" sz="3000" dirty="0" smtClean="0">
                <a:solidFill>
                  <a:srgbClr val="800000"/>
                </a:solidFill>
                <a:latin typeface="Calibri"/>
                <a:cs typeface="Calibri"/>
              </a:rPr>
              <a:t>help other faculty members and teams develop competitive funding proposals</a:t>
            </a:r>
            <a:r>
              <a:rPr lang="en-US" sz="3000" dirty="0" smtClean="0">
                <a:solidFill>
                  <a:srgbClr val="162B48"/>
                </a:solidFill>
                <a:latin typeface="Calibri"/>
                <a:cs typeface="Calibri"/>
              </a:rPr>
              <a:t>—especially interdisciplinary ones</a:t>
            </a:r>
          </a:p>
          <a:p>
            <a:endParaRPr lang="en-US" sz="3000" dirty="0" smtClean="0">
              <a:solidFill>
                <a:srgbClr val="162B48"/>
              </a:solidFill>
              <a:latin typeface="Calibri"/>
              <a:cs typeface="Calibri"/>
            </a:endParaRPr>
          </a:p>
          <a:p>
            <a:r>
              <a:rPr lang="en-US" sz="3000" dirty="0" smtClean="0">
                <a:solidFill>
                  <a:srgbClr val="162B48"/>
                </a:solidFill>
                <a:latin typeface="Calibri"/>
                <a:cs typeface="Calibri"/>
              </a:rPr>
              <a:t>Fellows may qualify for merit-based additional compensation based on helping others win full F&amp;A generating grants that UM would not have otherwise applied or been competitive for</a:t>
            </a:r>
          </a:p>
          <a:p>
            <a:endParaRPr lang="en-US" sz="3000" dirty="0" smtClean="0">
              <a:solidFill>
                <a:srgbClr val="162B48"/>
              </a:solidFill>
              <a:latin typeface="Calibri"/>
              <a:cs typeface="Calibri"/>
            </a:endParaRPr>
          </a:p>
          <a:p>
            <a:r>
              <a:rPr lang="en-US" sz="3000" dirty="0" smtClean="0">
                <a:solidFill>
                  <a:srgbClr val="162B48"/>
                </a:solidFill>
                <a:latin typeface="Calibri"/>
                <a:cs typeface="Calibri"/>
              </a:rPr>
              <a:t>The $$ for this merit pay comes from ORSP and benefiting stakeholder units who “opt-in” during the transmittal process</a:t>
            </a:r>
          </a:p>
          <a:p>
            <a:pPr marL="0" indent="0">
              <a:buNone/>
            </a:pPr>
            <a:endParaRPr lang="en-US" dirty="0" smtClean="0">
              <a:solidFill>
                <a:srgbClr val="162B48"/>
              </a:solidFill>
              <a:latin typeface="Calibri"/>
              <a:cs typeface="Calibri"/>
            </a:endParaRPr>
          </a:p>
          <a:p>
            <a:endParaRPr lang="en-US" dirty="0" smtClean="0">
              <a:solidFill>
                <a:srgbClr val="162B48"/>
              </a:solidFill>
              <a:latin typeface="Calibri"/>
              <a:cs typeface="Calibri"/>
            </a:endParaRPr>
          </a:p>
          <a:p>
            <a:endParaRPr lang="en-US" dirty="0" smtClean="0">
              <a:solidFill>
                <a:srgbClr val="162B48"/>
              </a:solidFill>
              <a:latin typeface="Calibri"/>
              <a:cs typeface="Calibri"/>
            </a:endParaRPr>
          </a:p>
          <a:p>
            <a:endParaRPr lang="en-US" dirty="0" smtClean="0">
              <a:solidFill>
                <a:srgbClr val="162B48"/>
              </a:solidFill>
              <a:latin typeface="Calibri"/>
              <a:cs typeface="Calibri"/>
            </a:endParaRPr>
          </a:p>
          <a:p>
            <a:endParaRPr lang="en-US" dirty="0" smtClean="0">
              <a:solidFill>
                <a:srgbClr val="162B48"/>
              </a:solidFill>
              <a:latin typeface="Calibri"/>
              <a:cs typeface="Calibri"/>
            </a:endParaRPr>
          </a:p>
        </p:txBody>
      </p:sp>
    </p:spTree>
    <p:extLst>
      <p:ext uri="{BB962C8B-B14F-4D97-AF65-F5344CB8AC3E}">
        <p14:creationId xmlns:p14="http://schemas.microsoft.com/office/powerpoint/2010/main" val="260575176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ormAutofit/>
          </a:bodyPr>
          <a:lstStyle/>
          <a:p>
            <a:pPr lvl="0" defTabSz="914400">
              <a:buClr>
                <a:schemeClr val="accent1"/>
              </a:buClr>
              <a:buSzPct val="85000"/>
              <a:defRPr/>
            </a:pPr>
            <a:r>
              <a:rPr lang="en-US" sz="2400" b="0" dirty="0" smtClean="0">
                <a:solidFill>
                  <a:srgbClr val="162B48"/>
                </a:solidFill>
                <a:latin typeface="Calibri"/>
                <a:cs typeface="Calibri"/>
              </a:rPr>
              <a:t>What You Should Know about</a:t>
            </a:r>
            <a:endParaRPr lang="en-US" sz="2400" b="0" dirty="0">
              <a:solidFill>
                <a:srgbClr val="162B48"/>
              </a:solidFill>
              <a:latin typeface="Calibri"/>
              <a:cs typeface="Calibri"/>
            </a:endParaRPr>
          </a:p>
          <a:p>
            <a:pPr defTabSz="914400">
              <a:buClr>
                <a:schemeClr val="accent1"/>
              </a:buClr>
              <a:buSzPct val="85000"/>
            </a:pPr>
            <a:r>
              <a:rPr lang="en-US" sz="2400" dirty="0" smtClean="0">
                <a:solidFill>
                  <a:srgbClr val="162B48"/>
                </a:solidFill>
                <a:latin typeface="Calibri"/>
                <a:cs typeface="Calibri"/>
              </a:rPr>
              <a:t>ORSP Research Development Fellows</a:t>
            </a:r>
            <a:endParaRPr lang="en-US" sz="4400" dirty="0">
              <a:solidFill>
                <a:srgbClr val="162B48"/>
              </a:solidFill>
              <a:latin typeface="Calibri"/>
              <a:cs typeface="Calibri"/>
            </a:endParaRPr>
          </a:p>
          <a:p>
            <a:endParaRPr lang="en-US" dirty="0">
              <a:solidFill>
                <a:srgbClr val="162B48"/>
              </a:solidFill>
              <a:latin typeface="Calibri"/>
              <a:cs typeface="Calibri"/>
            </a:endParaRPr>
          </a:p>
        </p:txBody>
      </p:sp>
      <p:cxnSp>
        <p:nvCxnSpPr>
          <p:cNvPr id="6" name="Straight Connector 5"/>
          <p:cNvCxnSpPr/>
          <p:nvPr/>
        </p:nvCxnSpPr>
        <p:spPr>
          <a:xfrm>
            <a:off x="301752" y="1366343"/>
            <a:ext cx="8534273" cy="1588"/>
          </a:xfrm>
          <a:prstGeom prst="line">
            <a:avLst/>
          </a:prstGeom>
          <a:ln w="158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7" name="Content Placeholder 1"/>
          <p:cNvSpPr>
            <a:spLocks noGrp="1"/>
          </p:cNvSpPr>
          <p:nvPr>
            <p:ph idx="1"/>
          </p:nvPr>
        </p:nvSpPr>
        <p:spPr>
          <a:xfrm>
            <a:off x="784351" y="1713268"/>
            <a:ext cx="8051673" cy="5055832"/>
          </a:xfrm>
        </p:spPr>
        <p:txBody>
          <a:bodyPr>
            <a:normAutofit fontScale="85000" lnSpcReduction="10000"/>
          </a:bodyPr>
          <a:lstStyle/>
          <a:p>
            <a:r>
              <a:rPr lang="en-US" dirty="0" smtClean="0">
                <a:solidFill>
                  <a:srgbClr val="162B48"/>
                </a:solidFill>
                <a:latin typeface="Calibri"/>
                <a:cs typeface="Calibri"/>
              </a:rPr>
              <a:t>Each RD Fellow will have a portfolio of departments</a:t>
            </a:r>
          </a:p>
          <a:p>
            <a:pPr marL="0" indent="0">
              <a:buNone/>
            </a:pPr>
            <a:endParaRPr lang="en-US" dirty="0" smtClean="0">
              <a:solidFill>
                <a:srgbClr val="162B48"/>
              </a:solidFill>
              <a:latin typeface="Calibri"/>
              <a:cs typeface="Calibri"/>
            </a:endParaRPr>
          </a:p>
          <a:p>
            <a:r>
              <a:rPr lang="en-US" dirty="0" smtClean="0">
                <a:solidFill>
                  <a:srgbClr val="162B48"/>
                </a:solidFill>
                <a:latin typeface="Calibri"/>
                <a:cs typeface="Calibri"/>
              </a:rPr>
              <a:t>Fellows will reach out to faculty within departments in their portfolios, to learn about their capabilities and interests, to better help them link up with collaborators and be included on relevant funding opportunity discussions</a:t>
            </a:r>
          </a:p>
          <a:p>
            <a:endParaRPr lang="en-US" dirty="0" smtClean="0">
              <a:solidFill>
                <a:srgbClr val="162B48"/>
              </a:solidFill>
              <a:latin typeface="Calibri"/>
              <a:cs typeface="Calibri"/>
            </a:endParaRPr>
          </a:p>
          <a:p>
            <a:r>
              <a:rPr lang="en-US" dirty="0" smtClean="0">
                <a:solidFill>
                  <a:srgbClr val="162B48"/>
                </a:solidFill>
                <a:latin typeface="Calibri"/>
                <a:cs typeface="Calibri"/>
              </a:rPr>
              <a:t>Each fellow may also pursue special cross-cutting RD projects (e.g. helping faculty in all departments compete for NSF Early Career awards)</a:t>
            </a:r>
          </a:p>
          <a:p>
            <a:pPr marL="0" indent="0">
              <a:buNone/>
            </a:pPr>
            <a:endParaRPr lang="en-US" dirty="0" smtClean="0">
              <a:solidFill>
                <a:srgbClr val="162B48"/>
              </a:solidFill>
              <a:latin typeface="Calibri"/>
              <a:cs typeface="Calibri"/>
            </a:endParaRPr>
          </a:p>
          <a:p>
            <a:endParaRPr lang="en-US" dirty="0" smtClean="0">
              <a:solidFill>
                <a:srgbClr val="162B48"/>
              </a:solidFill>
              <a:latin typeface="Calibri"/>
              <a:cs typeface="Calibri"/>
            </a:endParaRPr>
          </a:p>
          <a:p>
            <a:endParaRPr lang="en-US" dirty="0" smtClean="0">
              <a:solidFill>
                <a:srgbClr val="162B48"/>
              </a:solidFill>
              <a:latin typeface="Calibri"/>
              <a:cs typeface="Calibri"/>
            </a:endParaRPr>
          </a:p>
          <a:p>
            <a:endParaRPr lang="en-US" dirty="0" smtClean="0">
              <a:solidFill>
                <a:srgbClr val="162B48"/>
              </a:solidFill>
              <a:latin typeface="Calibri"/>
              <a:cs typeface="Calibri"/>
            </a:endParaRPr>
          </a:p>
          <a:p>
            <a:endParaRPr lang="en-US" dirty="0" smtClean="0">
              <a:solidFill>
                <a:srgbClr val="162B48"/>
              </a:solidFill>
              <a:latin typeface="Calibri"/>
              <a:cs typeface="Calibri"/>
            </a:endParaRPr>
          </a:p>
        </p:txBody>
      </p:sp>
    </p:spTree>
    <p:extLst>
      <p:ext uri="{BB962C8B-B14F-4D97-AF65-F5344CB8AC3E}">
        <p14:creationId xmlns:p14="http://schemas.microsoft.com/office/powerpoint/2010/main" val="18264543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6051" y="1442543"/>
            <a:ext cx="8051673" cy="5055832"/>
          </a:xfrm>
        </p:spPr>
        <p:txBody>
          <a:bodyPr>
            <a:normAutofit fontScale="92500" lnSpcReduction="10000"/>
          </a:bodyPr>
          <a:lstStyle/>
          <a:p>
            <a:r>
              <a:rPr lang="en-US" dirty="0" smtClean="0">
                <a:solidFill>
                  <a:srgbClr val="162B48"/>
                </a:solidFill>
                <a:latin typeface="Calibri"/>
                <a:cs typeface="Calibri"/>
              </a:rPr>
              <a:t>Developing and Submitting Proposals</a:t>
            </a:r>
          </a:p>
          <a:p>
            <a:r>
              <a:rPr lang="en-US" dirty="0" smtClean="0">
                <a:solidFill>
                  <a:srgbClr val="162B48"/>
                </a:solidFill>
                <a:latin typeface="Calibri"/>
                <a:cs typeface="Calibri"/>
              </a:rPr>
              <a:t>F&amp;A &amp; Responsibility for Research Admin</a:t>
            </a:r>
          </a:p>
          <a:p>
            <a:r>
              <a:rPr lang="en-US" dirty="0" smtClean="0">
                <a:solidFill>
                  <a:srgbClr val="162B48"/>
                </a:solidFill>
                <a:latin typeface="Calibri"/>
                <a:cs typeface="Calibri"/>
              </a:rPr>
              <a:t>Cost Share</a:t>
            </a:r>
          </a:p>
          <a:p>
            <a:r>
              <a:rPr lang="en-US" dirty="0" smtClean="0">
                <a:solidFill>
                  <a:srgbClr val="162B48"/>
                </a:solidFill>
                <a:latin typeface="Calibri"/>
                <a:cs typeface="Calibri"/>
              </a:rPr>
              <a:t>Receiving and Managing Awards</a:t>
            </a:r>
          </a:p>
          <a:p>
            <a:r>
              <a:rPr lang="en-US" dirty="0" smtClean="0">
                <a:solidFill>
                  <a:srgbClr val="162B48"/>
                </a:solidFill>
                <a:latin typeface="Calibri"/>
                <a:cs typeface="Calibri"/>
              </a:rPr>
              <a:t>Sponsored Programs Accounting</a:t>
            </a:r>
          </a:p>
          <a:p>
            <a:r>
              <a:rPr lang="en-US" dirty="0">
                <a:solidFill>
                  <a:srgbClr val="162B48"/>
                </a:solidFill>
                <a:latin typeface="Calibri"/>
                <a:cs typeface="Calibri"/>
              </a:rPr>
              <a:t>Managing Research Integrity &amp; </a:t>
            </a:r>
            <a:r>
              <a:rPr lang="en-US" dirty="0" smtClean="0">
                <a:solidFill>
                  <a:srgbClr val="162B48"/>
                </a:solidFill>
                <a:latin typeface="Calibri"/>
                <a:cs typeface="Calibri"/>
              </a:rPr>
              <a:t>Compliance</a:t>
            </a:r>
          </a:p>
          <a:p>
            <a:r>
              <a:rPr lang="en-US" dirty="0" smtClean="0">
                <a:solidFill>
                  <a:srgbClr val="162B48"/>
                </a:solidFill>
                <a:latin typeface="Calibri"/>
                <a:cs typeface="Calibri"/>
              </a:rPr>
              <a:t>Managing Intellectual Property</a:t>
            </a:r>
          </a:p>
          <a:p>
            <a:r>
              <a:rPr lang="en-US" dirty="0" smtClean="0">
                <a:solidFill>
                  <a:srgbClr val="162B48"/>
                </a:solidFill>
                <a:latin typeface="Calibri"/>
                <a:cs typeface="Calibri"/>
              </a:rPr>
              <a:t>Policies for Research &amp; Sponsored Programs</a:t>
            </a:r>
          </a:p>
          <a:p>
            <a:r>
              <a:rPr lang="en-US" dirty="0" smtClean="0">
                <a:solidFill>
                  <a:srgbClr val="162B48"/>
                </a:solidFill>
                <a:latin typeface="Calibri"/>
                <a:cs typeface="Calibri"/>
              </a:rPr>
              <a:t>Mechanisms for Communication &amp; Input</a:t>
            </a:r>
          </a:p>
          <a:p>
            <a:r>
              <a:rPr lang="en-US" dirty="0" smtClean="0">
                <a:solidFill>
                  <a:srgbClr val="162B48"/>
                </a:solidFill>
                <a:latin typeface="Calibri"/>
                <a:cs typeface="Calibri"/>
              </a:rPr>
              <a:t>What You Expect from ORSP</a:t>
            </a:r>
          </a:p>
          <a:p>
            <a:endParaRPr lang="en-US" dirty="0" smtClean="0">
              <a:solidFill>
                <a:srgbClr val="162B48"/>
              </a:solidFill>
              <a:latin typeface="Calibri"/>
              <a:cs typeface="Calibri"/>
            </a:endParaRPr>
          </a:p>
          <a:p>
            <a:endParaRPr lang="en-US" dirty="0" smtClean="0">
              <a:solidFill>
                <a:srgbClr val="162B48"/>
              </a:solidFill>
              <a:latin typeface="Calibri"/>
              <a:cs typeface="Calibri"/>
            </a:endParaRPr>
          </a:p>
          <a:p>
            <a:endParaRPr lang="en-US" dirty="0" smtClean="0">
              <a:solidFill>
                <a:srgbClr val="162B48"/>
              </a:solidFill>
              <a:latin typeface="Calibri"/>
              <a:cs typeface="Calibri"/>
            </a:endParaRPr>
          </a:p>
          <a:p>
            <a:endParaRPr lang="en-US" dirty="0" smtClean="0">
              <a:solidFill>
                <a:srgbClr val="162B48"/>
              </a:solidFill>
              <a:latin typeface="Calibri"/>
              <a:cs typeface="Calibri"/>
            </a:endParaRPr>
          </a:p>
        </p:txBody>
      </p:sp>
      <p:sp>
        <p:nvSpPr>
          <p:cNvPr id="4" name="Text Placeholder 3"/>
          <p:cNvSpPr>
            <a:spLocks noGrp="1"/>
          </p:cNvSpPr>
          <p:nvPr>
            <p:ph type="body" sz="quarter" idx="10"/>
          </p:nvPr>
        </p:nvSpPr>
        <p:spPr/>
        <p:txBody>
          <a:bodyPr>
            <a:normAutofit/>
          </a:bodyPr>
          <a:lstStyle/>
          <a:p>
            <a:pPr lvl="0" defTabSz="914400">
              <a:buClr>
                <a:schemeClr val="accent1"/>
              </a:buClr>
              <a:buSzPct val="85000"/>
              <a:defRPr/>
            </a:pPr>
            <a:r>
              <a:rPr lang="en-US" sz="2400" b="0" dirty="0" smtClean="0">
                <a:solidFill>
                  <a:srgbClr val="162B48"/>
                </a:solidFill>
                <a:latin typeface="Calibri"/>
                <a:cs typeface="Calibri"/>
              </a:rPr>
              <a:t>Challenging Assumptions About:</a:t>
            </a:r>
            <a:endParaRPr lang="en-US" sz="2400" b="0" dirty="0">
              <a:solidFill>
                <a:srgbClr val="162B48"/>
              </a:solidFill>
              <a:latin typeface="Calibri"/>
              <a:cs typeface="Calibri"/>
            </a:endParaRPr>
          </a:p>
          <a:p>
            <a:pPr lvl="0" defTabSz="914400">
              <a:buClr>
                <a:schemeClr val="accent1"/>
              </a:buClr>
              <a:buSzPct val="85000"/>
              <a:defRPr/>
            </a:pPr>
            <a:endParaRPr lang="en-US" sz="4400" baseline="30000" dirty="0">
              <a:solidFill>
                <a:srgbClr val="162B48"/>
              </a:solidFill>
              <a:latin typeface="Calibri"/>
              <a:cs typeface="Calibri"/>
            </a:endParaRPr>
          </a:p>
          <a:p>
            <a:pPr lvl="0" defTabSz="914400">
              <a:buClr>
                <a:schemeClr val="accent1"/>
              </a:buClr>
              <a:buSzPct val="85000"/>
              <a:defRPr/>
            </a:pPr>
            <a:endParaRPr lang="en-US" sz="4400" dirty="0">
              <a:solidFill>
                <a:srgbClr val="162B48"/>
              </a:solidFill>
              <a:latin typeface="Calibri"/>
              <a:cs typeface="Calibri"/>
            </a:endParaRPr>
          </a:p>
          <a:p>
            <a:endParaRPr lang="en-US" dirty="0">
              <a:solidFill>
                <a:srgbClr val="162B48"/>
              </a:solidFill>
              <a:latin typeface="Calibri"/>
              <a:cs typeface="Calibri"/>
            </a:endParaRPr>
          </a:p>
        </p:txBody>
      </p:sp>
      <p:cxnSp>
        <p:nvCxnSpPr>
          <p:cNvPr id="6" name="Straight Connector 5"/>
          <p:cNvCxnSpPr/>
          <p:nvPr/>
        </p:nvCxnSpPr>
        <p:spPr>
          <a:xfrm>
            <a:off x="301752" y="1366343"/>
            <a:ext cx="8534273" cy="1588"/>
          </a:xfrm>
          <a:prstGeom prst="line">
            <a:avLst/>
          </a:prstGeom>
          <a:ln w="158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484826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ormAutofit/>
          </a:bodyPr>
          <a:lstStyle/>
          <a:p>
            <a:pPr lvl="0" defTabSz="914400">
              <a:buClr>
                <a:schemeClr val="accent1"/>
              </a:buClr>
              <a:buSzPct val="85000"/>
              <a:defRPr/>
            </a:pPr>
            <a:r>
              <a:rPr lang="en-US" sz="2400" b="0" dirty="0" smtClean="0">
                <a:solidFill>
                  <a:srgbClr val="162B48"/>
                </a:solidFill>
                <a:latin typeface="Calibri"/>
                <a:cs typeface="Calibri"/>
              </a:rPr>
              <a:t>What You Should Know about</a:t>
            </a:r>
            <a:endParaRPr lang="en-US" sz="2400" b="0" dirty="0">
              <a:solidFill>
                <a:srgbClr val="162B48"/>
              </a:solidFill>
              <a:latin typeface="Calibri"/>
              <a:cs typeface="Calibri"/>
            </a:endParaRPr>
          </a:p>
          <a:p>
            <a:pPr defTabSz="914400">
              <a:buClr>
                <a:schemeClr val="accent1"/>
              </a:buClr>
              <a:buSzPct val="85000"/>
            </a:pPr>
            <a:r>
              <a:rPr lang="en-US" sz="2400" dirty="0" smtClean="0">
                <a:solidFill>
                  <a:srgbClr val="162B48"/>
                </a:solidFill>
                <a:latin typeface="Calibri"/>
                <a:cs typeface="Calibri"/>
              </a:rPr>
              <a:t>ORSP Research Development Fellows</a:t>
            </a:r>
            <a:endParaRPr lang="en-US" sz="4400" dirty="0">
              <a:solidFill>
                <a:srgbClr val="162B48"/>
              </a:solidFill>
              <a:latin typeface="Calibri"/>
              <a:cs typeface="Calibri"/>
            </a:endParaRPr>
          </a:p>
          <a:p>
            <a:endParaRPr lang="en-US" dirty="0">
              <a:solidFill>
                <a:srgbClr val="162B48"/>
              </a:solidFill>
              <a:latin typeface="Calibri"/>
              <a:cs typeface="Calibri"/>
            </a:endParaRPr>
          </a:p>
        </p:txBody>
      </p:sp>
      <p:cxnSp>
        <p:nvCxnSpPr>
          <p:cNvPr id="6" name="Straight Connector 5"/>
          <p:cNvCxnSpPr/>
          <p:nvPr/>
        </p:nvCxnSpPr>
        <p:spPr>
          <a:xfrm>
            <a:off x="301752" y="1366343"/>
            <a:ext cx="8534273" cy="1588"/>
          </a:xfrm>
          <a:prstGeom prst="line">
            <a:avLst/>
          </a:prstGeom>
          <a:ln w="158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7" name="Content Placeholder 1"/>
          <p:cNvSpPr>
            <a:spLocks noGrp="1"/>
          </p:cNvSpPr>
          <p:nvPr>
            <p:ph idx="1"/>
          </p:nvPr>
        </p:nvSpPr>
        <p:spPr>
          <a:xfrm>
            <a:off x="784352" y="2056168"/>
            <a:ext cx="8051673" cy="5055832"/>
          </a:xfrm>
        </p:spPr>
        <p:txBody>
          <a:bodyPr>
            <a:normAutofit/>
          </a:bodyPr>
          <a:lstStyle/>
          <a:p>
            <a:pPr marL="0" indent="0">
              <a:buNone/>
            </a:pPr>
            <a:r>
              <a:rPr lang="en-US" dirty="0" smtClean="0">
                <a:solidFill>
                  <a:srgbClr val="162B48"/>
                </a:solidFill>
                <a:latin typeface="Calibri"/>
                <a:cs typeface="Calibri"/>
              </a:rPr>
              <a:t>2017 Research Development Fellows are:</a:t>
            </a:r>
          </a:p>
          <a:p>
            <a:r>
              <a:rPr lang="en-US" dirty="0" smtClean="0">
                <a:solidFill>
                  <a:srgbClr val="162B48"/>
                </a:solidFill>
                <a:latin typeface="Calibri"/>
                <a:cs typeface="Calibri"/>
              </a:rPr>
              <a:t>Dr. Nathan Hammer </a:t>
            </a:r>
            <a:br>
              <a:rPr lang="en-US" dirty="0" smtClean="0">
                <a:solidFill>
                  <a:srgbClr val="162B48"/>
                </a:solidFill>
                <a:latin typeface="Calibri"/>
                <a:cs typeface="Calibri"/>
              </a:rPr>
            </a:br>
            <a:r>
              <a:rPr lang="en-US" sz="2800" dirty="0" smtClean="0">
                <a:solidFill>
                  <a:srgbClr val="162B48"/>
                </a:solidFill>
                <a:latin typeface="Calibri"/>
                <a:cs typeface="Calibri"/>
              </a:rPr>
              <a:t>Associate Professor of Chemistry &amp; Biochemistry</a:t>
            </a:r>
          </a:p>
          <a:p>
            <a:r>
              <a:rPr lang="en-US" dirty="0" smtClean="0">
                <a:solidFill>
                  <a:srgbClr val="162B48"/>
                </a:solidFill>
                <a:latin typeface="Calibri"/>
                <a:cs typeface="Calibri"/>
              </a:rPr>
              <a:t>Dr. Christian </a:t>
            </a:r>
            <a:r>
              <a:rPr lang="en-US" dirty="0" err="1" smtClean="0">
                <a:solidFill>
                  <a:srgbClr val="162B48"/>
                </a:solidFill>
                <a:latin typeface="Calibri"/>
                <a:cs typeface="Calibri"/>
              </a:rPr>
              <a:t>Sellar</a:t>
            </a:r>
            <a:r>
              <a:rPr lang="en-US" dirty="0" smtClean="0">
                <a:solidFill>
                  <a:srgbClr val="162B48"/>
                </a:solidFill>
                <a:latin typeface="Calibri"/>
                <a:cs typeface="Calibri"/>
              </a:rPr>
              <a:t/>
            </a:r>
            <a:br>
              <a:rPr lang="en-US" dirty="0" smtClean="0">
                <a:solidFill>
                  <a:srgbClr val="162B48"/>
                </a:solidFill>
                <a:latin typeface="Calibri"/>
                <a:cs typeface="Calibri"/>
              </a:rPr>
            </a:br>
            <a:r>
              <a:rPr lang="en-US" sz="2800" dirty="0" smtClean="0">
                <a:solidFill>
                  <a:srgbClr val="162B48"/>
                </a:solidFill>
                <a:latin typeface="Calibri"/>
                <a:cs typeface="Calibri"/>
              </a:rPr>
              <a:t>Associate Professor of Public Policy</a:t>
            </a:r>
          </a:p>
          <a:p>
            <a:r>
              <a:rPr lang="en-US" dirty="0" smtClean="0">
                <a:solidFill>
                  <a:srgbClr val="162B48"/>
                </a:solidFill>
                <a:latin typeface="Calibri"/>
                <a:cs typeface="Calibri"/>
              </a:rPr>
              <a:t>Dr. Gregory </a:t>
            </a:r>
            <a:r>
              <a:rPr lang="en-US" dirty="0" err="1" smtClean="0">
                <a:solidFill>
                  <a:srgbClr val="162B48"/>
                </a:solidFill>
                <a:latin typeface="Calibri"/>
                <a:cs typeface="Calibri"/>
              </a:rPr>
              <a:t>Easson</a:t>
            </a:r>
            <a:r>
              <a:rPr lang="en-US" dirty="0" smtClean="0">
                <a:solidFill>
                  <a:srgbClr val="162B48"/>
                </a:solidFill>
                <a:latin typeface="Calibri"/>
                <a:cs typeface="Calibri"/>
              </a:rPr>
              <a:t> </a:t>
            </a:r>
            <a:br>
              <a:rPr lang="en-US" dirty="0" smtClean="0">
                <a:solidFill>
                  <a:srgbClr val="162B48"/>
                </a:solidFill>
                <a:latin typeface="Calibri"/>
                <a:cs typeface="Calibri"/>
              </a:rPr>
            </a:br>
            <a:r>
              <a:rPr lang="en-US" sz="2800" dirty="0" smtClean="0">
                <a:solidFill>
                  <a:srgbClr val="162B48"/>
                </a:solidFill>
                <a:latin typeface="Calibri"/>
                <a:cs typeface="Calibri"/>
              </a:rPr>
              <a:t>Professor of Geological Engineering and </a:t>
            </a:r>
            <a:br>
              <a:rPr lang="en-US" sz="2800" dirty="0" smtClean="0">
                <a:solidFill>
                  <a:srgbClr val="162B48"/>
                </a:solidFill>
                <a:latin typeface="Calibri"/>
                <a:cs typeface="Calibri"/>
              </a:rPr>
            </a:br>
            <a:r>
              <a:rPr lang="en-US" sz="2800" dirty="0" smtClean="0">
                <a:solidFill>
                  <a:srgbClr val="162B48"/>
                </a:solidFill>
                <a:latin typeface="Calibri"/>
                <a:cs typeface="Calibri"/>
              </a:rPr>
              <a:t>Director of the MS Mineral Resources Institute</a:t>
            </a:r>
          </a:p>
          <a:p>
            <a:pPr marL="0" indent="0">
              <a:buNone/>
            </a:pPr>
            <a:endParaRPr lang="en-US" dirty="0" smtClean="0">
              <a:solidFill>
                <a:srgbClr val="162B48"/>
              </a:solidFill>
              <a:latin typeface="Calibri"/>
              <a:cs typeface="Calibri"/>
            </a:endParaRPr>
          </a:p>
          <a:p>
            <a:endParaRPr lang="en-US" dirty="0" smtClean="0">
              <a:solidFill>
                <a:srgbClr val="162B48"/>
              </a:solidFill>
              <a:latin typeface="Calibri"/>
              <a:cs typeface="Calibri"/>
            </a:endParaRPr>
          </a:p>
          <a:p>
            <a:endParaRPr lang="en-US" dirty="0" smtClean="0">
              <a:solidFill>
                <a:srgbClr val="162B48"/>
              </a:solidFill>
              <a:latin typeface="Calibri"/>
              <a:cs typeface="Calibri"/>
            </a:endParaRPr>
          </a:p>
          <a:p>
            <a:endParaRPr lang="en-US" dirty="0" smtClean="0">
              <a:solidFill>
                <a:srgbClr val="162B48"/>
              </a:solidFill>
              <a:latin typeface="Calibri"/>
              <a:cs typeface="Calibri"/>
            </a:endParaRPr>
          </a:p>
          <a:p>
            <a:endParaRPr lang="en-US" dirty="0" smtClean="0">
              <a:solidFill>
                <a:srgbClr val="162B48"/>
              </a:solidFill>
              <a:latin typeface="Calibri"/>
              <a:cs typeface="Calibri"/>
            </a:endParaRPr>
          </a:p>
        </p:txBody>
      </p:sp>
    </p:spTree>
    <p:extLst>
      <p:ext uri="{BB962C8B-B14F-4D97-AF65-F5344CB8AC3E}">
        <p14:creationId xmlns:p14="http://schemas.microsoft.com/office/powerpoint/2010/main" val="32434679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ormAutofit/>
          </a:bodyPr>
          <a:lstStyle/>
          <a:p>
            <a:pPr lvl="0" defTabSz="914400">
              <a:buClr>
                <a:schemeClr val="accent1"/>
              </a:buClr>
              <a:buSzPct val="85000"/>
              <a:defRPr/>
            </a:pPr>
            <a:r>
              <a:rPr lang="en-US" sz="2400" b="0" dirty="0" smtClean="0">
                <a:solidFill>
                  <a:srgbClr val="162B48"/>
                </a:solidFill>
                <a:latin typeface="Calibri"/>
                <a:cs typeface="Calibri"/>
              </a:rPr>
              <a:t>What You Should Know about</a:t>
            </a:r>
            <a:endParaRPr lang="en-US" sz="2400" b="0" dirty="0">
              <a:solidFill>
                <a:srgbClr val="162B48"/>
              </a:solidFill>
              <a:latin typeface="Calibri"/>
              <a:cs typeface="Calibri"/>
            </a:endParaRPr>
          </a:p>
          <a:p>
            <a:pPr defTabSz="914400">
              <a:buClr>
                <a:schemeClr val="accent1"/>
              </a:buClr>
              <a:buSzPct val="85000"/>
            </a:pPr>
            <a:r>
              <a:rPr lang="en-US" sz="2400" dirty="0" smtClean="0">
                <a:solidFill>
                  <a:srgbClr val="162B48"/>
                </a:solidFill>
                <a:latin typeface="Calibri"/>
                <a:cs typeface="Calibri"/>
              </a:rPr>
              <a:t>ORSP Training Workshops Available</a:t>
            </a:r>
            <a:endParaRPr lang="en-US" sz="4400" dirty="0">
              <a:solidFill>
                <a:srgbClr val="162B48"/>
              </a:solidFill>
              <a:latin typeface="Calibri"/>
              <a:cs typeface="Calibri"/>
            </a:endParaRPr>
          </a:p>
          <a:p>
            <a:endParaRPr lang="en-US" dirty="0">
              <a:solidFill>
                <a:srgbClr val="162B48"/>
              </a:solidFill>
              <a:latin typeface="Calibri"/>
              <a:cs typeface="Calibri"/>
            </a:endParaRPr>
          </a:p>
        </p:txBody>
      </p:sp>
      <p:cxnSp>
        <p:nvCxnSpPr>
          <p:cNvPr id="6" name="Straight Connector 5"/>
          <p:cNvCxnSpPr/>
          <p:nvPr/>
        </p:nvCxnSpPr>
        <p:spPr>
          <a:xfrm>
            <a:off x="301752" y="1366343"/>
            <a:ext cx="8534273" cy="1588"/>
          </a:xfrm>
          <a:prstGeom prst="line">
            <a:avLst/>
          </a:prstGeom>
          <a:ln w="158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p:nvPicPr>
        <p:blipFill>
          <a:blip r:embed="rId3"/>
          <a:stretch>
            <a:fillRect/>
          </a:stretch>
        </p:blipFill>
        <p:spPr>
          <a:xfrm>
            <a:off x="0" y="2054784"/>
            <a:ext cx="9144000" cy="5847347"/>
          </a:xfrm>
          <a:prstGeom prst="rect">
            <a:avLst/>
          </a:prstGeom>
        </p:spPr>
      </p:pic>
      <p:sp>
        <p:nvSpPr>
          <p:cNvPr id="8" name="TextBox 7"/>
          <p:cNvSpPr txBox="1"/>
          <p:nvPr/>
        </p:nvSpPr>
        <p:spPr>
          <a:xfrm>
            <a:off x="2527300" y="2054784"/>
            <a:ext cx="5110819" cy="369332"/>
          </a:xfrm>
          <a:prstGeom prst="rect">
            <a:avLst/>
          </a:prstGeom>
          <a:noFill/>
        </p:spPr>
        <p:txBody>
          <a:bodyPr wrap="none" rtlCol="0">
            <a:spAutoFit/>
          </a:bodyPr>
          <a:lstStyle/>
          <a:p>
            <a:r>
              <a:rPr lang="en-US" dirty="0">
                <a:hlinkClick r:id="rId4"/>
              </a:rPr>
              <a:t>http://www.research.olemiss.edu/</a:t>
            </a:r>
            <a:r>
              <a:rPr lang="en-US" dirty="0" smtClean="0">
                <a:hlinkClick r:id="rId4"/>
              </a:rPr>
              <a:t>presentations</a:t>
            </a:r>
            <a:r>
              <a:rPr lang="en-US" dirty="0" smtClean="0"/>
              <a:t> </a:t>
            </a:r>
            <a:endParaRPr lang="en-US" dirty="0"/>
          </a:p>
        </p:txBody>
      </p:sp>
      <p:sp>
        <p:nvSpPr>
          <p:cNvPr id="9" name="TextBox 8"/>
          <p:cNvSpPr txBox="1"/>
          <p:nvPr/>
        </p:nvSpPr>
        <p:spPr>
          <a:xfrm>
            <a:off x="0" y="1417143"/>
            <a:ext cx="8925077" cy="369332"/>
          </a:xfrm>
          <a:prstGeom prst="rect">
            <a:avLst/>
          </a:prstGeom>
          <a:noFill/>
        </p:spPr>
        <p:txBody>
          <a:bodyPr wrap="none" rtlCol="0">
            <a:spAutoFit/>
          </a:bodyPr>
          <a:lstStyle/>
          <a:p>
            <a:r>
              <a:rPr lang="en-US" dirty="0" smtClean="0">
                <a:solidFill>
                  <a:srgbClr val="008000"/>
                </a:solidFill>
              </a:rPr>
              <a:t>Assumption</a:t>
            </a:r>
            <a:r>
              <a:rPr lang="en-US" dirty="0" smtClean="0"/>
              <a:t>: Everyone Reads UM Today and Knows About ORSP Training Workshops</a:t>
            </a:r>
            <a:endParaRPr lang="en-US" dirty="0"/>
          </a:p>
        </p:txBody>
      </p:sp>
    </p:spTree>
    <p:extLst>
      <p:ext uri="{BB962C8B-B14F-4D97-AF65-F5344CB8AC3E}">
        <p14:creationId xmlns:p14="http://schemas.microsoft.com/office/powerpoint/2010/main" val="318144015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ormAutofit/>
          </a:bodyPr>
          <a:lstStyle/>
          <a:p>
            <a:pPr lvl="0" defTabSz="914400">
              <a:buClr>
                <a:schemeClr val="accent1"/>
              </a:buClr>
              <a:buSzPct val="85000"/>
              <a:defRPr/>
            </a:pPr>
            <a:r>
              <a:rPr lang="en-US" sz="2400" b="0" dirty="0" smtClean="0">
                <a:solidFill>
                  <a:srgbClr val="162B48"/>
                </a:solidFill>
                <a:latin typeface="Calibri"/>
                <a:cs typeface="Calibri"/>
              </a:rPr>
              <a:t>What You Should Know about</a:t>
            </a:r>
            <a:endParaRPr lang="en-US" sz="2400" b="0" dirty="0">
              <a:solidFill>
                <a:srgbClr val="162B48"/>
              </a:solidFill>
              <a:latin typeface="Calibri"/>
              <a:cs typeface="Calibri"/>
            </a:endParaRPr>
          </a:p>
          <a:p>
            <a:pPr defTabSz="914400">
              <a:buClr>
                <a:schemeClr val="accent1"/>
              </a:buClr>
              <a:buSzPct val="85000"/>
            </a:pPr>
            <a:r>
              <a:rPr lang="en-US" sz="2400" dirty="0" smtClean="0">
                <a:solidFill>
                  <a:srgbClr val="162B48"/>
                </a:solidFill>
                <a:latin typeface="Calibri"/>
                <a:cs typeface="Calibri"/>
              </a:rPr>
              <a:t>ORSP Faculty Travel Grants</a:t>
            </a:r>
            <a:endParaRPr lang="en-US" sz="4400" dirty="0">
              <a:solidFill>
                <a:srgbClr val="162B48"/>
              </a:solidFill>
              <a:latin typeface="Calibri"/>
              <a:cs typeface="Calibri"/>
            </a:endParaRPr>
          </a:p>
          <a:p>
            <a:endParaRPr lang="en-US" dirty="0">
              <a:solidFill>
                <a:srgbClr val="162B48"/>
              </a:solidFill>
              <a:latin typeface="Calibri"/>
              <a:cs typeface="Calibri"/>
            </a:endParaRPr>
          </a:p>
        </p:txBody>
      </p:sp>
      <p:cxnSp>
        <p:nvCxnSpPr>
          <p:cNvPr id="6" name="Straight Connector 5"/>
          <p:cNvCxnSpPr/>
          <p:nvPr/>
        </p:nvCxnSpPr>
        <p:spPr>
          <a:xfrm>
            <a:off x="301752" y="1366343"/>
            <a:ext cx="8534273" cy="1588"/>
          </a:xfrm>
          <a:prstGeom prst="line">
            <a:avLst/>
          </a:prstGeom>
          <a:ln w="158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7" name="Content Placeholder 1"/>
          <p:cNvSpPr>
            <a:spLocks noGrp="1"/>
          </p:cNvSpPr>
          <p:nvPr>
            <p:ph idx="1"/>
          </p:nvPr>
        </p:nvSpPr>
        <p:spPr>
          <a:xfrm>
            <a:off x="301752" y="1657211"/>
            <a:ext cx="8334248" cy="5055832"/>
          </a:xfrm>
        </p:spPr>
        <p:txBody>
          <a:bodyPr>
            <a:normAutofit fontScale="92500" lnSpcReduction="20000"/>
          </a:bodyPr>
          <a:lstStyle/>
          <a:p>
            <a:pPr marL="0" indent="0">
              <a:buNone/>
            </a:pPr>
            <a:r>
              <a:rPr lang="en-US" dirty="0" smtClean="0">
                <a:solidFill>
                  <a:srgbClr val="008000"/>
                </a:solidFill>
                <a:latin typeface="Calibri"/>
                <a:cs typeface="Calibri"/>
              </a:rPr>
              <a:t>Assumption</a:t>
            </a:r>
            <a:r>
              <a:rPr lang="en-US" dirty="0" smtClean="0">
                <a:solidFill>
                  <a:srgbClr val="162B48"/>
                </a:solidFill>
                <a:latin typeface="Calibri"/>
                <a:cs typeface="Calibri"/>
              </a:rPr>
              <a:t>: Everyone knows about ORSP Travel Grants</a:t>
            </a:r>
          </a:p>
          <a:p>
            <a:r>
              <a:rPr lang="en-US" dirty="0" smtClean="0">
                <a:solidFill>
                  <a:srgbClr val="162B48"/>
                </a:solidFill>
                <a:latin typeface="Calibri"/>
                <a:cs typeface="Calibri"/>
              </a:rPr>
              <a:t>Up to </a:t>
            </a:r>
            <a:r>
              <a:rPr lang="en-US" dirty="0">
                <a:solidFill>
                  <a:srgbClr val="162B48"/>
                </a:solidFill>
                <a:latin typeface="Calibri"/>
                <a:cs typeface="Calibri"/>
              </a:rPr>
              <a:t>$</a:t>
            </a:r>
            <a:r>
              <a:rPr lang="en-US" dirty="0" smtClean="0">
                <a:solidFill>
                  <a:srgbClr val="162B48"/>
                </a:solidFill>
                <a:latin typeface="Calibri"/>
                <a:cs typeface="Calibri"/>
              </a:rPr>
              <a:t>500 for domestic, $1K for international</a:t>
            </a:r>
          </a:p>
          <a:p>
            <a:r>
              <a:rPr lang="en-US" dirty="0" smtClean="0">
                <a:solidFill>
                  <a:srgbClr val="162B48"/>
                </a:solidFill>
                <a:latin typeface="Calibri"/>
                <a:cs typeface="Calibri"/>
              </a:rPr>
              <a:t>Up to 1 trip/year, PLUS</a:t>
            </a:r>
          </a:p>
          <a:p>
            <a:pPr lvl="1"/>
            <a:r>
              <a:rPr lang="en-US" dirty="0" smtClean="0">
                <a:solidFill>
                  <a:srgbClr val="162B48"/>
                </a:solidFill>
                <a:latin typeface="Calibri"/>
                <a:cs typeface="Calibri"/>
              </a:rPr>
              <a:t>An additional trip to visit a funding agency</a:t>
            </a:r>
          </a:p>
          <a:p>
            <a:pPr lvl="1"/>
            <a:r>
              <a:rPr lang="en-US" dirty="0" smtClean="0">
                <a:solidFill>
                  <a:srgbClr val="162B48"/>
                </a:solidFill>
                <a:latin typeface="Calibri"/>
                <a:cs typeface="Calibri"/>
              </a:rPr>
              <a:t>Up to 5 visits to the UMMC campus in Jackson</a:t>
            </a:r>
            <a:endParaRPr lang="en-US" dirty="0">
              <a:solidFill>
                <a:srgbClr val="162B48"/>
              </a:solidFill>
              <a:latin typeface="Calibri"/>
              <a:cs typeface="Calibri"/>
            </a:endParaRPr>
          </a:p>
          <a:p>
            <a:r>
              <a:rPr lang="en-US" dirty="0" smtClean="0">
                <a:solidFill>
                  <a:srgbClr val="162B48"/>
                </a:solidFill>
                <a:latin typeface="Calibri"/>
                <a:cs typeface="Calibri"/>
              </a:rPr>
              <a:t>FY16: 86 </a:t>
            </a:r>
            <a:r>
              <a:rPr lang="en-US" dirty="0">
                <a:solidFill>
                  <a:srgbClr val="162B48"/>
                </a:solidFill>
                <a:latin typeface="Calibri"/>
                <a:cs typeface="Calibri"/>
              </a:rPr>
              <a:t>grants totaling ~$</a:t>
            </a:r>
            <a:r>
              <a:rPr lang="en-US" dirty="0" smtClean="0">
                <a:solidFill>
                  <a:srgbClr val="162B48"/>
                </a:solidFill>
                <a:latin typeface="Calibri"/>
                <a:cs typeface="Calibri"/>
              </a:rPr>
              <a:t>47,000</a:t>
            </a:r>
          </a:p>
          <a:p>
            <a:pPr lvl="1"/>
            <a:r>
              <a:rPr lang="en-US" sz="2400" dirty="0" smtClean="0">
                <a:solidFill>
                  <a:srgbClr val="162B48"/>
                </a:solidFill>
                <a:latin typeface="Calibri"/>
                <a:cs typeface="Calibri"/>
              </a:rPr>
              <a:t>48 of these were to Liberal Arts faculty, including:</a:t>
            </a:r>
            <a:endParaRPr lang="en-US" sz="3200" dirty="0">
              <a:solidFill>
                <a:srgbClr val="162B48"/>
              </a:solidFill>
              <a:latin typeface="Calibri"/>
              <a:cs typeface="Calibri"/>
            </a:endParaRPr>
          </a:p>
          <a:p>
            <a:pPr lvl="2"/>
            <a:r>
              <a:rPr lang="en-US" sz="2000" dirty="0" smtClean="0">
                <a:solidFill>
                  <a:srgbClr val="162B48"/>
                </a:solidFill>
                <a:latin typeface="Calibri"/>
                <a:cs typeface="Calibri"/>
              </a:rPr>
              <a:t>Modern Languages: 12</a:t>
            </a:r>
          </a:p>
          <a:p>
            <a:pPr lvl="2"/>
            <a:r>
              <a:rPr lang="en-US" sz="2000" dirty="0" smtClean="0">
                <a:solidFill>
                  <a:srgbClr val="162B48"/>
                </a:solidFill>
                <a:latin typeface="Calibri"/>
                <a:cs typeface="Calibri"/>
              </a:rPr>
              <a:t>Music: 11</a:t>
            </a:r>
            <a:endParaRPr lang="en-US" sz="2000" dirty="0">
              <a:solidFill>
                <a:srgbClr val="162B48"/>
              </a:solidFill>
              <a:latin typeface="Calibri"/>
              <a:cs typeface="Calibri"/>
            </a:endParaRPr>
          </a:p>
          <a:p>
            <a:r>
              <a:rPr lang="en-US" sz="2800" dirty="0" smtClean="0">
                <a:solidFill>
                  <a:srgbClr val="162B48"/>
                </a:solidFill>
                <a:latin typeface="Calibri"/>
                <a:cs typeface="Calibri"/>
              </a:rPr>
              <a:t>Applications reviewed by URB travel grant committee</a:t>
            </a:r>
          </a:p>
          <a:p>
            <a:r>
              <a:rPr lang="en-US" sz="2800" dirty="0">
                <a:solidFill>
                  <a:srgbClr val="162B48"/>
                </a:solidFill>
                <a:latin typeface="Calibri"/>
                <a:cs typeface="Calibri"/>
                <a:hlinkClick r:id="rId3"/>
              </a:rPr>
              <a:t>http://research.olemiss.edu/resources/faculty-</a:t>
            </a:r>
            <a:r>
              <a:rPr lang="en-US" sz="2800" dirty="0" smtClean="0">
                <a:solidFill>
                  <a:srgbClr val="162B48"/>
                </a:solidFill>
                <a:latin typeface="Calibri"/>
                <a:cs typeface="Calibri"/>
                <a:hlinkClick r:id="rId3"/>
              </a:rPr>
              <a:t>travel</a:t>
            </a:r>
            <a:r>
              <a:rPr lang="en-US" sz="2800" dirty="0" smtClean="0">
                <a:solidFill>
                  <a:srgbClr val="162B48"/>
                </a:solidFill>
                <a:latin typeface="Calibri"/>
                <a:cs typeface="Calibri"/>
              </a:rPr>
              <a:t> </a:t>
            </a:r>
          </a:p>
          <a:p>
            <a:pPr marL="0" indent="0">
              <a:buNone/>
            </a:pPr>
            <a:endParaRPr lang="en-US" dirty="0">
              <a:solidFill>
                <a:srgbClr val="162B48"/>
              </a:solidFill>
              <a:latin typeface="Calibri"/>
              <a:cs typeface="Calibri"/>
            </a:endParaRPr>
          </a:p>
          <a:p>
            <a:endParaRPr lang="en-US" dirty="0" smtClean="0">
              <a:solidFill>
                <a:srgbClr val="162B48"/>
              </a:solidFill>
              <a:latin typeface="Calibri"/>
              <a:cs typeface="Calibri"/>
            </a:endParaRPr>
          </a:p>
          <a:p>
            <a:endParaRPr lang="en-US" dirty="0" smtClean="0">
              <a:solidFill>
                <a:srgbClr val="162B48"/>
              </a:solidFill>
              <a:latin typeface="Calibri"/>
              <a:cs typeface="Calibri"/>
            </a:endParaRPr>
          </a:p>
          <a:p>
            <a:endParaRPr lang="en-US" dirty="0" smtClean="0">
              <a:solidFill>
                <a:srgbClr val="162B48"/>
              </a:solidFill>
              <a:latin typeface="Calibri"/>
              <a:cs typeface="Calibri"/>
            </a:endParaRPr>
          </a:p>
          <a:p>
            <a:endParaRPr lang="en-US" dirty="0" smtClean="0">
              <a:solidFill>
                <a:srgbClr val="162B48"/>
              </a:solidFill>
              <a:latin typeface="Calibri"/>
              <a:cs typeface="Calibri"/>
            </a:endParaRPr>
          </a:p>
        </p:txBody>
      </p:sp>
    </p:spTree>
    <p:extLst>
      <p:ext uri="{BB962C8B-B14F-4D97-AF65-F5344CB8AC3E}">
        <p14:creationId xmlns:p14="http://schemas.microsoft.com/office/powerpoint/2010/main" val="107656072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ormAutofit/>
          </a:bodyPr>
          <a:lstStyle/>
          <a:p>
            <a:pPr lvl="0" defTabSz="914400">
              <a:buClr>
                <a:schemeClr val="accent1"/>
              </a:buClr>
              <a:buSzPct val="85000"/>
              <a:defRPr/>
            </a:pPr>
            <a:r>
              <a:rPr lang="en-US" sz="2400" b="0" dirty="0" smtClean="0">
                <a:solidFill>
                  <a:srgbClr val="162B48"/>
                </a:solidFill>
                <a:latin typeface="Calibri"/>
                <a:cs typeface="Calibri"/>
              </a:rPr>
              <a:t>What You Should Know about</a:t>
            </a:r>
            <a:endParaRPr lang="en-US" sz="2400" b="0" dirty="0">
              <a:solidFill>
                <a:srgbClr val="162B48"/>
              </a:solidFill>
              <a:latin typeface="Calibri"/>
              <a:cs typeface="Calibri"/>
            </a:endParaRPr>
          </a:p>
          <a:p>
            <a:pPr defTabSz="914400">
              <a:buClr>
                <a:schemeClr val="accent1"/>
              </a:buClr>
              <a:buSzPct val="85000"/>
            </a:pPr>
            <a:r>
              <a:rPr lang="en-US" sz="2400" dirty="0" smtClean="0">
                <a:solidFill>
                  <a:srgbClr val="162B48"/>
                </a:solidFill>
                <a:latin typeface="Calibri"/>
                <a:cs typeface="Calibri"/>
              </a:rPr>
              <a:t>SEC Faculty Travel Grants</a:t>
            </a:r>
            <a:endParaRPr lang="en-US" sz="4400" dirty="0">
              <a:solidFill>
                <a:srgbClr val="162B48"/>
              </a:solidFill>
              <a:latin typeface="Calibri"/>
              <a:cs typeface="Calibri"/>
            </a:endParaRPr>
          </a:p>
          <a:p>
            <a:endParaRPr lang="en-US" dirty="0">
              <a:solidFill>
                <a:srgbClr val="162B48"/>
              </a:solidFill>
              <a:latin typeface="Calibri"/>
              <a:cs typeface="Calibri"/>
            </a:endParaRPr>
          </a:p>
        </p:txBody>
      </p:sp>
      <p:cxnSp>
        <p:nvCxnSpPr>
          <p:cNvPr id="6" name="Straight Connector 5"/>
          <p:cNvCxnSpPr/>
          <p:nvPr/>
        </p:nvCxnSpPr>
        <p:spPr>
          <a:xfrm>
            <a:off x="301752" y="1366343"/>
            <a:ext cx="8534273" cy="1588"/>
          </a:xfrm>
          <a:prstGeom prst="line">
            <a:avLst/>
          </a:prstGeom>
          <a:ln w="158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7" name="Content Placeholder 1"/>
          <p:cNvSpPr>
            <a:spLocks noGrp="1"/>
          </p:cNvSpPr>
          <p:nvPr>
            <p:ph idx="1"/>
          </p:nvPr>
        </p:nvSpPr>
        <p:spPr>
          <a:xfrm>
            <a:off x="301752" y="1466711"/>
            <a:ext cx="8334248" cy="5055832"/>
          </a:xfrm>
        </p:spPr>
        <p:txBody>
          <a:bodyPr>
            <a:normAutofit/>
          </a:bodyPr>
          <a:lstStyle/>
          <a:p>
            <a:pPr marL="0" indent="0">
              <a:buNone/>
            </a:pPr>
            <a:r>
              <a:rPr lang="en-US" dirty="0">
                <a:solidFill>
                  <a:srgbClr val="008000"/>
                </a:solidFill>
                <a:latin typeface="Calibri"/>
                <a:cs typeface="Calibri"/>
              </a:rPr>
              <a:t>Assumption</a:t>
            </a:r>
            <a:r>
              <a:rPr lang="en-US" dirty="0">
                <a:solidFill>
                  <a:srgbClr val="162B48"/>
                </a:solidFill>
                <a:latin typeface="Calibri"/>
                <a:cs typeface="Calibri"/>
              </a:rPr>
              <a:t>: Everyone knows about </a:t>
            </a:r>
            <a:r>
              <a:rPr lang="en-US" dirty="0" smtClean="0">
                <a:solidFill>
                  <a:srgbClr val="162B48"/>
                </a:solidFill>
                <a:latin typeface="Calibri"/>
                <a:cs typeface="Calibri"/>
              </a:rPr>
              <a:t>SEC </a:t>
            </a:r>
            <a:r>
              <a:rPr lang="en-US" dirty="0" err="1" smtClean="0">
                <a:solidFill>
                  <a:srgbClr val="162B48"/>
                </a:solidFill>
                <a:latin typeface="Calibri"/>
                <a:cs typeface="Calibri"/>
              </a:rPr>
              <a:t>Faci;tu</a:t>
            </a:r>
            <a:r>
              <a:rPr lang="en-US" dirty="0" smtClean="0">
                <a:solidFill>
                  <a:srgbClr val="162B48"/>
                </a:solidFill>
                <a:latin typeface="Calibri"/>
                <a:cs typeface="Calibri"/>
              </a:rPr>
              <a:t> </a:t>
            </a:r>
            <a:r>
              <a:rPr lang="en-US" dirty="0">
                <a:solidFill>
                  <a:srgbClr val="162B48"/>
                </a:solidFill>
                <a:latin typeface="Calibri"/>
                <a:cs typeface="Calibri"/>
              </a:rPr>
              <a:t>Travel </a:t>
            </a:r>
            <a:r>
              <a:rPr lang="en-US" dirty="0" smtClean="0">
                <a:solidFill>
                  <a:srgbClr val="162B48"/>
                </a:solidFill>
                <a:latin typeface="Calibri"/>
                <a:cs typeface="Calibri"/>
              </a:rPr>
              <a:t>Grants</a:t>
            </a:r>
          </a:p>
          <a:p>
            <a:r>
              <a:rPr lang="en-US" dirty="0" smtClean="0">
                <a:solidFill>
                  <a:srgbClr val="162B48"/>
                </a:solidFill>
                <a:latin typeface="Calibri"/>
                <a:cs typeface="Calibri"/>
              </a:rPr>
              <a:t>Additional funds for visiting SEC campuses</a:t>
            </a:r>
          </a:p>
          <a:p>
            <a:r>
              <a:rPr lang="en-US" dirty="0" smtClean="0">
                <a:solidFill>
                  <a:srgbClr val="162B48"/>
                </a:solidFill>
                <a:latin typeface="Calibri"/>
                <a:cs typeface="Calibri"/>
              </a:rPr>
              <a:t>Funds must be requested in late spring for visits the following fiscal/academic year</a:t>
            </a:r>
          </a:p>
          <a:p>
            <a:r>
              <a:rPr lang="en-US" dirty="0" smtClean="0">
                <a:solidFill>
                  <a:srgbClr val="162B48"/>
                </a:solidFill>
                <a:latin typeface="Calibri"/>
                <a:cs typeface="Calibri"/>
              </a:rPr>
              <a:t>$10,000 available from SEC to distribute across as many trips as we want</a:t>
            </a:r>
          </a:p>
          <a:p>
            <a:r>
              <a:rPr lang="en-US" dirty="0">
                <a:solidFill>
                  <a:srgbClr val="162B48"/>
                </a:solidFill>
                <a:latin typeface="Calibri"/>
                <a:cs typeface="Calibri"/>
                <a:hlinkClick r:id="rId3"/>
              </a:rPr>
              <a:t>http://research.olemiss.edu/SEC-FacultyTravel-</a:t>
            </a:r>
            <a:r>
              <a:rPr lang="en-US" dirty="0" smtClean="0">
                <a:solidFill>
                  <a:srgbClr val="162B48"/>
                </a:solidFill>
                <a:latin typeface="Calibri"/>
                <a:cs typeface="Calibri"/>
                <a:hlinkClick r:id="rId3"/>
              </a:rPr>
              <a:t>2017</a:t>
            </a:r>
            <a:endParaRPr lang="en-US" dirty="0" smtClean="0">
              <a:solidFill>
                <a:srgbClr val="162B48"/>
              </a:solidFill>
              <a:latin typeface="Calibri"/>
              <a:cs typeface="Calibri"/>
            </a:endParaRPr>
          </a:p>
          <a:p>
            <a:endParaRPr lang="en-US" dirty="0" smtClean="0">
              <a:solidFill>
                <a:srgbClr val="162B48"/>
              </a:solidFill>
              <a:latin typeface="Calibri"/>
              <a:cs typeface="Calibri"/>
            </a:endParaRPr>
          </a:p>
          <a:p>
            <a:endParaRPr lang="en-US" dirty="0" smtClean="0">
              <a:solidFill>
                <a:srgbClr val="162B48"/>
              </a:solidFill>
              <a:latin typeface="Calibri"/>
              <a:cs typeface="Calibri"/>
            </a:endParaRPr>
          </a:p>
          <a:p>
            <a:pPr marL="0" indent="0">
              <a:buNone/>
            </a:pPr>
            <a:endParaRPr lang="en-US" dirty="0">
              <a:solidFill>
                <a:srgbClr val="162B48"/>
              </a:solidFill>
              <a:latin typeface="Calibri"/>
              <a:cs typeface="Calibri"/>
            </a:endParaRPr>
          </a:p>
          <a:p>
            <a:endParaRPr lang="en-US" dirty="0" smtClean="0">
              <a:solidFill>
                <a:srgbClr val="162B48"/>
              </a:solidFill>
              <a:latin typeface="Calibri"/>
              <a:cs typeface="Calibri"/>
            </a:endParaRPr>
          </a:p>
          <a:p>
            <a:endParaRPr lang="en-US" dirty="0" smtClean="0">
              <a:solidFill>
                <a:srgbClr val="162B48"/>
              </a:solidFill>
              <a:latin typeface="Calibri"/>
              <a:cs typeface="Calibri"/>
            </a:endParaRPr>
          </a:p>
          <a:p>
            <a:endParaRPr lang="en-US" dirty="0" smtClean="0">
              <a:solidFill>
                <a:srgbClr val="162B48"/>
              </a:solidFill>
              <a:latin typeface="Calibri"/>
              <a:cs typeface="Calibri"/>
            </a:endParaRPr>
          </a:p>
          <a:p>
            <a:endParaRPr lang="en-US" dirty="0" smtClean="0">
              <a:solidFill>
                <a:srgbClr val="162B48"/>
              </a:solidFill>
              <a:latin typeface="Calibri"/>
              <a:cs typeface="Calibri"/>
            </a:endParaRPr>
          </a:p>
        </p:txBody>
      </p:sp>
    </p:spTree>
    <p:extLst>
      <p:ext uri="{BB962C8B-B14F-4D97-AF65-F5344CB8AC3E}">
        <p14:creationId xmlns:p14="http://schemas.microsoft.com/office/powerpoint/2010/main" val="347802205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ormAutofit/>
          </a:bodyPr>
          <a:lstStyle/>
          <a:p>
            <a:pPr lvl="0" defTabSz="914400">
              <a:buClr>
                <a:schemeClr val="accent1"/>
              </a:buClr>
              <a:buSzPct val="85000"/>
              <a:defRPr/>
            </a:pPr>
            <a:r>
              <a:rPr lang="en-US" sz="2400" b="0" dirty="0" smtClean="0">
                <a:solidFill>
                  <a:srgbClr val="162B48"/>
                </a:solidFill>
                <a:latin typeface="Calibri"/>
                <a:cs typeface="Calibri"/>
              </a:rPr>
              <a:t>What You Should Know about</a:t>
            </a:r>
            <a:endParaRPr lang="en-US" sz="2400" b="0" dirty="0">
              <a:solidFill>
                <a:srgbClr val="162B48"/>
              </a:solidFill>
              <a:latin typeface="Calibri"/>
              <a:cs typeface="Calibri"/>
            </a:endParaRPr>
          </a:p>
          <a:p>
            <a:pPr defTabSz="914400">
              <a:buClr>
                <a:schemeClr val="accent1"/>
              </a:buClr>
              <a:buSzPct val="85000"/>
            </a:pPr>
            <a:r>
              <a:rPr lang="en-US" sz="2400" dirty="0" smtClean="0">
                <a:solidFill>
                  <a:srgbClr val="162B48"/>
                </a:solidFill>
                <a:latin typeface="Calibri"/>
                <a:cs typeface="Calibri"/>
              </a:rPr>
              <a:t>ORSP Investment Grants</a:t>
            </a:r>
            <a:endParaRPr lang="en-US" sz="4400" dirty="0">
              <a:solidFill>
                <a:srgbClr val="162B48"/>
              </a:solidFill>
              <a:latin typeface="Calibri"/>
              <a:cs typeface="Calibri"/>
            </a:endParaRPr>
          </a:p>
          <a:p>
            <a:endParaRPr lang="en-US" dirty="0">
              <a:solidFill>
                <a:srgbClr val="162B48"/>
              </a:solidFill>
              <a:latin typeface="Calibri"/>
              <a:cs typeface="Calibri"/>
            </a:endParaRPr>
          </a:p>
        </p:txBody>
      </p:sp>
      <p:cxnSp>
        <p:nvCxnSpPr>
          <p:cNvPr id="6" name="Straight Connector 5"/>
          <p:cNvCxnSpPr/>
          <p:nvPr/>
        </p:nvCxnSpPr>
        <p:spPr>
          <a:xfrm>
            <a:off x="301752" y="1366343"/>
            <a:ext cx="8534273" cy="1588"/>
          </a:xfrm>
          <a:prstGeom prst="line">
            <a:avLst/>
          </a:prstGeom>
          <a:ln w="158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7" name="Content Placeholder 1"/>
          <p:cNvSpPr>
            <a:spLocks noGrp="1"/>
          </p:cNvSpPr>
          <p:nvPr>
            <p:ph idx="1"/>
          </p:nvPr>
        </p:nvSpPr>
        <p:spPr>
          <a:xfrm>
            <a:off x="301752" y="1466711"/>
            <a:ext cx="8334248" cy="5055832"/>
          </a:xfrm>
        </p:spPr>
        <p:txBody>
          <a:bodyPr>
            <a:normAutofit/>
          </a:bodyPr>
          <a:lstStyle/>
          <a:p>
            <a:r>
              <a:rPr lang="en-US" dirty="0" smtClean="0">
                <a:solidFill>
                  <a:srgbClr val="162B48"/>
                </a:solidFill>
                <a:latin typeface="Calibri"/>
                <a:cs typeface="Calibri"/>
              </a:rPr>
              <a:t>Pilot seed grant program started in 2015.</a:t>
            </a:r>
            <a:endParaRPr lang="en-US" dirty="0">
              <a:solidFill>
                <a:srgbClr val="162B48"/>
              </a:solidFill>
              <a:latin typeface="Calibri"/>
              <a:cs typeface="Calibri"/>
            </a:endParaRPr>
          </a:p>
          <a:p>
            <a:r>
              <a:rPr lang="en-US" dirty="0">
                <a:solidFill>
                  <a:srgbClr val="162B48"/>
                </a:solidFill>
                <a:latin typeface="Calibri"/>
                <a:cs typeface="Calibri"/>
              </a:rPr>
              <a:t>In 2015, 10 ORSP-IG awards were made, ranging from $1,000 to $10,000. </a:t>
            </a:r>
          </a:p>
          <a:p>
            <a:r>
              <a:rPr lang="en-US" dirty="0" smtClean="0">
                <a:solidFill>
                  <a:srgbClr val="162B48"/>
                </a:solidFill>
                <a:latin typeface="Calibri"/>
                <a:cs typeface="Calibri"/>
              </a:rPr>
              <a:t>In </a:t>
            </a:r>
            <a:r>
              <a:rPr lang="en-US" dirty="0">
                <a:solidFill>
                  <a:srgbClr val="162B48"/>
                </a:solidFill>
                <a:latin typeface="Calibri"/>
                <a:cs typeface="Calibri"/>
              </a:rPr>
              <a:t>2016, 36 proposals were received, resulting in 18 awards, totaling $51,286 (ORSP contributions</a:t>
            </a:r>
            <a:r>
              <a:rPr lang="en-US" dirty="0" smtClean="0">
                <a:solidFill>
                  <a:srgbClr val="162B48"/>
                </a:solidFill>
                <a:latin typeface="Calibri"/>
                <a:cs typeface="Calibri"/>
              </a:rPr>
              <a:t>)</a:t>
            </a:r>
            <a:r>
              <a:rPr lang="en-US" dirty="0">
                <a:solidFill>
                  <a:srgbClr val="162B48"/>
                </a:solidFill>
                <a:latin typeface="Calibri"/>
                <a:cs typeface="Calibri"/>
              </a:rPr>
              <a:t> </a:t>
            </a:r>
            <a:r>
              <a:rPr lang="en-US" dirty="0" smtClean="0">
                <a:solidFill>
                  <a:srgbClr val="162B48"/>
                </a:solidFill>
                <a:latin typeface="Calibri"/>
                <a:cs typeface="Calibri"/>
              </a:rPr>
              <a:t>with </a:t>
            </a:r>
            <a:r>
              <a:rPr lang="en-US" dirty="0">
                <a:solidFill>
                  <a:srgbClr val="162B48"/>
                </a:solidFill>
                <a:latin typeface="Calibri"/>
                <a:cs typeface="Calibri"/>
              </a:rPr>
              <a:t>$44,984 in co-funding from other units (Deans, Chairs, and Provost), for a grand total of $96,270 awarded. </a:t>
            </a:r>
          </a:p>
          <a:p>
            <a:r>
              <a:rPr lang="en-US" dirty="0" smtClean="0">
                <a:solidFill>
                  <a:srgbClr val="162B48"/>
                </a:solidFill>
                <a:latin typeface="Calibri"/>
                <a:cs typeface="Calibri"/>
              </a:rPr>
              <a:t>Possible 2017 solicitation in mid-late Spring</a:t>
            </a:r>
            <a:endParaRPr lang="en-US" dirty="0">
              <a:solidFill>
                <a:srgbClr val="162B48"/>
              </a:solidFill>
              <a:latin typeface="Calibri"/>
              <a:cs typeface="Calibri"/>
            </a:endParaRPr>
          </a:p>
          <a:p>
            <a:endParaRPr lang="en-US" dirty="0" smtClean="0">
              <a:solidFill>
                <a:srgbClr val="162B48"/>
              </a:solidFill>
              <a:latin typeface="Calibri"/>
              <a:cs typeface="Calibri"/>
            </a:endParaRPr>
          </a:p>
          <a:p>
            <a:endParaRPr lang="en-US" dirty="0" smtClean="0">
              <a:solidFill>
                <a:srgbClr val="162B48"/>
              </a:solidFill>
              <a:latin typeface="Calibri"/>
              <a:cs typeface="Calibri"/>
            </a:endParaRPr>
          </a:p>
          <a:p>
            <a:pPr marL="0" indent="0">
              <a:buNone/>
            </a:pPr>
            <a:endParaRPr lang="en-US" dirty="0">
              <a:solidFill>
                <a:srgbClr val="162B48"/>
              </a:solidFill>
              <a:latin typeface="Calibri"/>
              <a:cs typeface="Calibri"/>
            </a:endParaRPr>
          </a:p>
          <a:p>
            <a:endParaRPr lang="en-US" dirty="0" smtClean="0">
              <a:solidFill>
                <a:srgbClr val="162B48"/>
              </a:solidFill>
              <a:latin typeface="Calibri"/>
              <a:cs typeface="Calibri"/>
            </a:endParaRPr>
          </a:p>
          <a:p>
            <a:endParaRPr lang="en-US" dirty="0" smtClean="0">
              <a:solidFill>
                <a:srgbClr val="162B48"/>
              </a:solidFill>
              <a:latin typeface="Calibri"/>
              <a:cs typeface="Calibri"/>
            </a:endParaRPr>
          </a:p>
          <a:p>
            <a:endParaRPr lang="en-US" dirty="0" smtClean="0">
              <a:solidFill>
                <a:srgbClr val="162B48"/>
              </a:solidFill>
              <a:latin typeface="Calibri"/>
              <a:cs typeface="Calibri"/>
            </a:endParaRPr>
          </a:p>
          <a:p>
            <a:endParaRPr lang="en-US" dirty="0" smtClean="0">
              <a:solidFill>
                <a:srgbClr val="162B48"/>
              </a:solidFill>
              <a:latin typeface="Calibri"/>
              <a:cs typeface="Calibri"/>
            </a:endParaRPr>
          </a:p>
        </p:txBody>
      </p:sp>
    </p:spTree>
    <p:extLst>
      <p:ext uri="{BB962C8B-B14F-4D97-AF65-F5344CB8AC3E}">
        <p14:creationId xmlns:p14="http://schemas.microsoft.com/office/powerpoint/2010/main" val="425849934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ormAutofit/>
          </a:bodyPr>
          <a:lstStyle/>
          <a:p>
            <a:pPr lvl="0" defTabSz="914400">
              <a:buClr>
                <a:schemeClr val="accent1"/>
              </a:buClr>
              <a:buSzPct val="85000"/>
              <a:defRPr/>
            </a:pPr>
            <a:r>
              <a:rPr lang="en-US" sz="2400" b="0" dirty="0" smtClean="0">
                <a:solidFill>
                  <a:srgbClr val="162B48"/>
                </a:solidFill>
                <a:latin typeface="Calibri"/>
                <a:cs typeface="Calibri"/>
              </a:rPr>
              <a:t>What You Should Know about</a:t>
            </a:r>
            <a:endParaRPr lang="en-US" sz="2400" b="0" dirty="0">
              <a:solidFill>
                <a:srgbClr val="162B48"/>
              </a:solidFill>
              <a:latin typeface="Calibri"/>
              <a:cs typeface="Calibri"/>
            </a:endParaRPr>
          </a:p>
          <a:p>
            <a:pPr defTabSz="914400">
              <a:buClr>
                <a:schemeClr val="accent1"/>
              </a:buClr>
              <a:buSzPct val="85000"/>
            </a:pPr>
            <a:r>
              <a:rPr lang="en-US" sz="2400" dirty="0" smtClean="0">
                <a:solidFill>
                  <a:srgbClr val="162B48"/>
                </a:solidFill>
                <a:latin typeface="Calibri"/>
                <a:cs typeface="Calibri"/>
              </a:rPr>
              <a:t>RECEIVING &amp; MANAGING AWARDS</a:t>
            </a:r>
            <a:endParaRPr lang="en-US" dirty="0">
              <a:solidFill>
                <a:srgbClr val="162B48"/>
              </a:solidFill>
              <a:latin typeface="Calibri"/>
              <a:cs typeface="Calibri"/>
            </a:endParaRPr>
          </a:p>
        </p:txBody>
      </p:sp>
      <p:cxnSp>
        <p:nvCxnSpPr>
          <p:cNvPr id="6" name="Straight Connector 5"/>
          <p:cNvCxnSpPr/>
          <p:nvPr/>
        </p:nvCxnSpPr>
        <p:spPr>
          <a:xfrm>
            <a:off x="301752" y="1366343"/>
            <a:ext cx="8534273" cy="1588"/>
          </a:xfrm>
          <a:prstGeom prst="line">
            <a:avLst/>
          </a:prstGeom>
          <a:ln w="158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7" name="Content Placeholder 1"/>
          <p:cNvSpPr>
            <a:spLocks noGrp="1"/>
          </p:cNvSpPr>
          <p:nvPr>
            <p:ph idx="1"/>
          </p:nvPr>
        </p:nvSpPr>
        <p:spPr>
          <a:xfrm>
            <a:off x="301752" y="1713268"/>
            <a:ext cx="8423148" cy="5055832"/>
          </a:xfrm>
        </p:spPr>
        <p:txBody>
          <a:bodyPr>
            <a:normAutofit fontScale="70000" lnSpcReduction="20000"/>
          </a:bodyPr>
          <a:lstStyle/>
          <a:p>
            <a:pPr marL="0" indent="0">
              <a:buNone/>
            </a:pPr>
            <a:r>
              <a:rPr lang="en-US" sz="3400" dirty="0" smtClean="0">
                <a:solidFill>
                  <a:schemeClr val="accent1"/>
                </a:solidFill>
                <a:latin typeface="Calibri"/>
                <a:cs typeface="Calibri"/>
              </a:rPr>
              <a:t>Duties of ORSP Post-Award Team (A. Randle):</a:t>
            </a:r>
          </a:p>
          <a:p>
            <a:r>
              <a:rPr lang="en-US" sz="3400" dirty="0" smtClean="0">
                <a:solidFill>
                  <a:schemeClr val="accent1"/>
                </a:solidFill>
                <a:latin typeface="Calibri"/>
                <a:cs typeface="Calibri"/>
              </a:rPr>
              <a:t>Negotiates </a:t>
            </a:r>
            <a:r>
              <a:rPr lang="en-US" sz="3400" dirty="0">
                <a:solidFill>
                  <a:schemeClr val="accent1"/>
                </a:solidFill>
                <a:latin typeface="Calibri"/>
                <a:cs typeface="Calibri"/>
              </a:rPr>
              <a:t>award terms and conditions with sponsors and approves incoming awards on behalf of the University </a:t>
            </a:r>
          </a:p>
          <a:p>
            <a:r>
              <a:rPr lang="en-US" sz="3400" dirty="0">
                <a:solidFill>
                  <a:schemeClr val="accent1"/>
                </a:solidFill>
                <a:latin typeface="Calibri"/>
                <a:cs typeface="Calibri"/>
              </a:rPr>
              <a:t>Authorizes the Accounting Office to establish award accounts</a:t>
            </a:r>
          </a:p>
          <a:p>
            <a:r>
              <a:rPr lang="en-US" sz="3400" dirty="0">
                <a:solidFill>
                  <a:schemeClr val="accent1"/>
                </a:solidFill>
                <a:latin typeface="Calibri"/>
                <a:cs typeface="Calibri"/>
              </a:rPr>
              <a:t>Negotiates and prepares </a:t>
            </a:r>
            <a:r>
              <a:rPr lang="en-US" sz="3400" dirty="0" err="1">
                <a:solidFill>
                  <a:schemeClr val="accent1"/>
                </a:solidFill>
                <a:latin typeface="Calibri"/>
                <a:cs typeface="Calibri"/>
              </a:rPr>
              <a:t>subawards</a:t>
            </a:r>
            <a:r>
              <a:rPr lang="en-US" sz="3400" dirty="0">
                <a:solidFill>
                  <a:schemeClr val="accent1"/>
                </a:solidFill>
                <a:latin typeface="Calibri"/>
                <a:cs typeface="Calibri"/>
              </a:rPr>
              <a:t> from University to other institutions/organizations </a:t>
            </a:r>
          </a:p>
          <a:p>
            <a:r>
              <a:rPr lang="en-US" sz="3400" dirty="0">
                <a:solidFill>
                  <a:schemeClr val="accent1"/>
                </a:solidFill>
                <a:latin typeface="Calibri"/>
                <a:cs typeface="Calibri"/>
              </a:rPr>
              <a:t>Serves as University’s liaison with funding agencies on sponsored program awards</a:t>
            </a:r>
          </a:p>
          <a:p>
            <a:r>
              <a:rPr lang="en-US" sz="3400" dirty="0">
                <a:solidFill>
                  <a:schemeClr val="accent1"/>
                </a:solidFill>
                <a:latin typeface="Calibri"/>
                <a:cs typeface="Calibri"/>
              </a:rPr>
              <a:t>Coordinates the process of obtaining prior approval for modifications to award terms and conditions</a:t>
            </a:r>
          </a:p>
          <a:p>
            <a:r>
              <a:rPr lang="en-US" sz="3400" dirty="0">
                <a:solidFill>
                  <a:schemeClr val="accent1"/>
                </a:solidFill>
                <a:latin typeface="Calibri"/>
                <a:cs typeface="Calibri"/>
              </a:rPr>
              <a:t>Monitors payment of invoices to </a:t>
            </a:r>
            <a:r>
              <a:rPr lang="en-US" sz="3400" dirty="0" err="1">
                <a:solidFill>
                  <a:schemeClr val="accent1"/>
                </a:solidFill>
                <a:latin typeface="Calibri"/>
                <a:cs typeface="Calibri"/>
              </a:rPr>
              <a:t>subrecipients</a:t>
            </a:r>
            <a:endParaRPr lang="en-US" sz="3400" dirty="0">
              <a:solidFill>
                <a:schemeClr val="accent1"/>
              </a:solidFill>
              <a:latin typeface="Calibri"/>
              <a:cs typeface="Calibri"/>
            </a:endParaRPr>
          </a:p>
          <a:p>
            <a:r>
              <a:rPr lang="en-US" sz="3400" dirty="0">
                <a:solidFill>
                  <a:schemeClr val="accent1"/>
                </a:solidFill>
                <a:latin typeface="Calibri"/>
                <a:cs typeface="Calibri"/>
              </a:rPr>
              <a:t>Coordinates submission of final non-fiscal reports</a:t>
            </a:r>
          </a:p>
          <a:p>
            <a:r>
              <a:rPr lang="en-US" sz="3400" dirty="0">
                <a:solidFill>
                  <a:schemeClr val="accent1"/>
                </a:solidFill>
                <a:latin typeface="Calibri"/>
                <a:cs typeface="Calibri"/>
              </a:rPr>
              <a:t>Provides grant administration training for PIs and Administrators</a:t>
            </a:r>
          </a:p>
          <a:p>
            <a:endParaRPr lang="en-US" dirty="0" smtClean="0">
              <a:solidFill>
                <a:srgbClr val="162B48"/>
              </a:solidFill>
              <a:latin typeface="Calibri"/>
              <a:cs typeface="Calibri"/>
            </a:endParaRPr>
          </a:p>
          <a:p>
            <a:endParaRPr lang="en-US" dirty="0" smtClean="0">
              <a:solidFill>
                <a:srgbClr val="162B48"/>
              </a:solidFill>
              <a:latin typeface="Calibri"/>
              <a:cs typeface="Calibri"/>
            </a:endParaRPr>
          </a:p>
          <a:p>
            <a:endParaRPr lang="en-US" dirty="0" smtClean="0">
              <a:solidFill>
                <a:srgbClr val="162B48"/>
              </a:solidFill>
              <a:latin typeface="Calibri"/>
              <a:cs typeface="Calibri"/>
            </a:endParaRPr>
          </a:p>
          <a:p>
            <a:endParaRPr lang="en-US" dirty="0" smtClean="0">
              <a:solidFill>
                <a:srgbClr val="162B48"/>
              </a:solidFill>
              <a:latin typeface="Calibri"/>
              <a:cs typeface="Calibri"/>
            </a:endParaRPr>
          </a:p>
        </p:txBody>
      </p:sp>
    </p:spTree>
    <p:extLst>
      <p:ext uri="{BB962C8B-B14F-4D97-AF65-F5344CB8AC3E}">
        <p14:creationId xmlns:p14="http://schemas.microsoft.com/office/powerpoint/2010/main" val="360383333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03200" y="419100"/>
            <a:ext cx="7467600" cy="6540500"/>
          </a:xfrm>
          <a:prstGeom prst="rect">
            <a:avLst/>
          </a:prstGeom>
        </p:spPr>
      </p:pic>
      <p:sp>
        <p:nvSpPr>
          <p:cNvPr id="4" name="Text Placeholder 3"/>
          <p:cNvSpPr>
            <a:spLocks noGrp="1"/>
          </p:cNvSpPr>
          <p:nvPr>
            <p:ph type="body" sz="quarter" idx="10"/>
          </p:nvPr>
        </p:nvSpPr>
        <p:spPr/>
        <p:txBody>
          <a:bodyPr>
            <a:normAutofit/>
          </a:bodyPr>
          <a:lstStyle/>
          <a:p>
            <a:pPr lvl="0" defTabSz="914400">
              <a:buClr>
                <a:schemeClr val="accent1"/>
              </a:buClr>
              <a:buSzPct val="85000"/>
              <a:defRPr/>
            </a:pPr>
            <a:r>
              <a:rPr lang="en-US" sz="2400" b="0" dirty="0" smtClean="0">
                <a:solidFill>
                  <a:srgbClr val="162B48"/>
                </a:solidFill>
                <a:latin typeface="Calibri"/>
                <a:cs typeface="Calibri"/>
              </a:rPr>
              <a:t>Handout:</a:t>
            </a:r>
            <a:endParaRPr lang="en-US" sz="2400" b="0" dirty="0">
              <a:solidFill>
                <a:srgbClr val="162B48"/>
              </a:solidFill>
              <a:latin typeface="Calibri"/>
              <a:cs typeface="Calibri"/>
            </a:endParaRPr>
          </a:p>
          <a:p>
            <a:pPr defTabSz="914400">
              <a:buClr>
                <a:schemeClr val="accent1"/>
              </a:buClr>
              <a:buSzPct val="85000"/>
            </a:pPr>
            <a:r>
              <a:rPr lang="en-US" sz="2400" dirty="0" smtClean="0">
                <a:solidFill>
                  <a:srgbClr val="162B48"/>
                </a:solidFill>
                <a:latin typeface="Calibri"/>
                <a:cs typeface="Calibri"/>
              </a:rPr>
              <a:t>Post Award Team</a:t>
            </a:r>
            <a:endParaRPr lang="en-US" dirty="0">
              <a:solidFill>
                <a:srgbClr val="162B48"/>
              </a:solidFill>
              <a:latin typeface="Calibri"/>
              <a:cs typeface="Calibri"/>
            </a:endParaRPr>
          </a:p>
        </p:txBody>
      </p:sp>
      <p:cxnSp>
        <p:nvCxnSpPr>
          <p:cNvPr id="6" name="Straight Connector 5"/>
          <p:cNvCxnSpPr/>
          <p:nvPr/>
        </p:nvCxnSpPr>
        <p:spPr>
          <a:xfrm>
            <a:off x="301752" y="1366343"/>
            <a:ext cx="8534273" cy="1588"/>
          </a:xfrm>
          <a:prstGeom prst="line">
            <a:avLst/>
          </a:prstGeom>
          <a:ln w="158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507689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ormAutofit/>
          </a:bodyPr>
          <a:lstStyle/>
          <a:p>
            <a:pPr lvl="0" defTabSz="914400">
              <a:buClr>
                <a:schemeClr val="accent1"/>
              </a:buClr>
              <a:buSzPct val="85000"/>
              <a:defRPr/>
            </a:pPr>
            <a:r>
              <a:rPr lang="en-US" sz="2400" b="0" dirty="0" smtClean="0">
                <a:solidFill>
                  <a:srgbClr val="162B48"/>
                </a:solidFill>
                <a:latin typeface="Calibri"/>
                <a:cs typeface="Calibri"/>
              </a:rPr>
              <a:t>Handout:</a:t>
            </a:r>
            <a:endParaRPr lang="en-US" sz="2400" b="0" dirty="0">
              <a:solidFill>
                <a:srgbClr val="162B48"/>
              </a:solidFill>
              <a:latin typeface="Calibri"/>
              <a:cs typeface="Calibri"/>
            </a:endParaRPr>
          </a:p>
          <a:p>
            <a:pPr defTabSz="914400">
              <a:buClr>
                <a:schemeClr val="accent1"/>
              </a:buClr>
              <a:buSzPct val="85000"/>
            </a:pPr>
            <a:r>
              <a:rPr lang="en-US" sz="2400" dirty="0" smtClean="0">
                <a:solidFill>
                  <a:srgbClr val="162B48"/>
                </a:solidFill>
                <a:latin typeface="Calibri"/>
                <a:cs typeface="Calibri"/>
              </a:rPr>
              <a:t>SPONSORED PROGRAMS ACCOUNTING</a:t>
            </a:r>
            <a:endParaRPr lang="en-US" dirty="0">
              <a:solidFill>
                <a:srgbClr val="162B48"/>
              </a:solidFill>
              <a:latin typeface="Calibri"/>
              <a:cs typeface="Calibri"/>
            </a:endParaRPr>
          </a:p>
        </p:txBody>
      </p:sp>
      <p:cxnSp>
        <p:nvCxnSpPr>
          <p:cNvPr id="6" name="Straight Connector 5"/>
          <p:cNvCxnSpPr/>
          <p:nvPr/>
        </p:nvCxnSpPr>
        <p:spPr>
          <a:xfrm>
            <a:off x="301752" y="1366343"/>
            <a:ext cx="8534273" cy="1588"/>
          </a:xfrm>
          <a:prstGeom prst="line">
            <a:avLst/>
          </a:prstGeom>
          <a:ln w="158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3"/>
          <a:stretch>
            <a:fillRect/>
          </a:stretch>
        </p:blipFill>
        <p:spPr>
          <a:xfrm>
            <a:off x="428752" y="1562100"/>
            <a:ext cx="7556500" cy="5486400"/>
          </a:xfrm>
          <a:prstGeom prst="rect">
            <a:avLst/>
          </a:prstGeom>
        </p:spPr>
      </p:pic>
    </p:spTree>
    <p:extLst>
      <p:ext uri="{BB962C8B-B14F-4D97-AF65-F5344CB8AC3E}">
        <p14:creationId xmlns:p14="http://schemas.microsoft.com/office/powerpoint/2010/main" val="192078949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ormAutofit/>
          </a:bodyPr>
          <a:lstStyle/>
          <a:p>
            <a:pPr lvl="0" defTabSz="914400">
              <a:buClr>
                <a:schemeClr val="accent1"/>
              </a:buClr>
              <a:buSzPct val="85000"/>
              <a:defRPr/>
            </a:pPr>
            <a:r>
              <a:rPr lang="en-US" sz="2400" b="0" dirty="0" smtClean="0">
                <a:solidFill>
                  <a:srgbClr val="162B48"/>
                </a:solidFill>
                <a:latin typeface="Calibri"/>
                <a:cs typeface="Calibri"/>
              </a:rPr>
              <a:t>What You Should Know about</a:t>
            </a:r>
            <a:endParaRPr lang="en-US" sz="2400" b="0" dirty="0">
              <a:solidFill>
                <a:srgbClr val="162B48"/>
              </a:solidFill>
              <a:latin typeface="Calibri"/>
              <a:cs typeface="Calibri"/>
            </a:endParaRPr>
          </a:p>
          <a:p>
            <a:pPr defTabSz="914400">
              <a:buClr>
                <a:schemeClr val="accent1"/>
              </a:buClr>
              <a:buSzPct val="85000"/>
            </a:pPr>
            <a:r>
              <a:rPr lang="en-US" sz="2400" dirty="0" smtClean="0">
                <a:solidFill>
                  <a:srgbClr val="162B48"/>
                </a:solidFill>
                <a:latin typeface="Calibri"/>
                <a:cs typeface="Calibri"/>
              </a:rPr>
              <a:t>SPONSORED PROGRAMS ACCOUNTING</a:t>
            </a:r>
            <a:endParaRPr lang="en-US" dirty="0">
              <a:solidFill>
                <a:srgbClr val="162B48"/>
              </a:solidFill>
              <a:latin typeface="Calibri"/>
              <a:cs typeface="Calibri"/>
            </a:endParaRPr>
          </a:p>
        </p:txBody>
      </p:sp>
      <p:cxnSp>
        <p:nvCxnSpPr>
          <p:cNvPr id="6" name="Straight Connector 5"/>
          <p:cNvCxnSpPr/>
          <p:nvPr/>
        </p:nvCxnSpPr>
        <p:spPr>
          <a:xfrm>
            <a:off x="301752" y="1366343"/>
            <a:ext cx="8534273" cy="1588"/>
          </a:xfrm>
          <a:prstGeom prst="line">
            <a:avLst/>
          </a:prstGeom>
          <a:ln w="158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7" name="Content Placeholder 1"/>
          <p:cNvSpPr>
            <a:spLocks noGrp="1"/>
          </p:cNvSpPr>
          <p:nvPr>
            <p:ph idx="1"/>
          </p:nvPr>
        </p:nvSpPr>
        <p:spPr>
          <a:xfrm>
            <a:off x="301752" y="1713268"/>
            <a:ext cx="8423148" cy="5055832"/>
          </a:xfrm>
        </p:spPr>
        <p:txBody>
          <a:bodyPr>
            <a:normAutofit/>
          </a:bodyPr>
          <a:lstStyle/>
          <a:p>
            <a:pPr marL="0" indent="0">
              <a:buNone/>
            </a:pPr>
            <a:r>
              <a:rPr lang="en-US" sz="3400" dirty="0" smtClean="0">
                <a:solidFill>
                  <a:schemeClr val="accent1"/>
                </a:solidFill>
                <a:latin typeface="Calibri"/>
                <a:cs typeface="Calibri"/>
              </a:rPr>
              <a:t>Responsibilities</a:t>
            </a:r>
          </a:p>
          <a:p>
            <a:r>
              <a:rPr lang="en-US" sz="2800" dirty="0" smtClean="0">
                <a:solidFill>
                  <a:schemeClr val="accent1"/>
                </a:solidFill>
                <a:latin typeface="Calibri"/>
                <a:cs typeface="Calibri"/>
              </a:rPr>
              <a:t>Assign Account Numbers</a:t>
            </a:r>
          </a:p>
          <a:p>
            <a:r>
              <a:rPr lang="en-US" sz="2800" dirty="0" smtClean="0">
                <a:solidFill>
                  <a:schemeClr val="accent1"/>
                </a:solidFill>
                <a:latin typeface="Calibri"/>
                <a:cs typeface="Calibri"/>
              </a:rPr>
              <a:t>Set up SAP Budgets</a:t>
            </a:r>
          </a:p>
          <a:p>
            <a:r>
              <a:rPr lang="en-US" sz="2800" dirty="0" smtClean="0">
                <a:solidFill>
                  <a:schemeClr val="accent1"/>
                </a:solidFill>
                <a:latin typeface="Calibri"/>
                <a:cs typeface="Calibri"/>
              </a:rPr>
              <a:t>Monitor Expenditures</a:t>
            </a:r>
          </a:p>
          <a:p>
            <a:r>
              <a:rPr lang="en-US" sz="2800" dirty="0" smtClean="0">
                <a:solidFill>
                  <a:schemeClr val="accent1"/>
                </a:solidFill>
                <a:latin typeface="Calibri"/>
                <a:cs typeface="Calibri"/>
              </a:rPr>
              <a:t>Provide Fiscal Reports and Invoices</a:t>
            </a:r>
          </a:p>
          <a:p>
            <a:r>
              <a:rPr lang="en-US" sz="2800" dirty="0" smtClean="0">
                <a:solidFill>
                  <a:schemeClr val="accent1"/>
                </a:solidFill>
                <a:latin typeface="Calibri"/>
                <a:cs typeface="Calibri"/>
              </a:rPr>
              <a:t>Monitor the Collection of Accounts Receivable</a:t>
            </a:r>
          </a:p>
          <a:p>
            <a:r>
              <a:rPr lang="en-US" sz="2800" dirty="0" smtClean="0">
                <a:solidFill>
                  <a:schemeClr val="accent1"/>
                </a:solidFill>
                <a:latin typeface="Calibri"/>
                <a:cs typeface="Calibri"/>
              </a:rPr>
              <a:t>Oversee Time and Effort Certification </a:t>
            </a:r>
          </a:p>
          <a:p>
            <a:endParaRPr lang="en-US" dirty="0" smtClean="0">
              <a:solidFill>
                <a:srgbClr val="162B48"/>
              </a:solidFill>
              <a:latin typeface="Calibri"/>
              <a:cs typeface="Calibri"/>
            </a:endParaRPr>
          </a:p>
          <a:p>
            <a:endParaRPr lang="en-US" dirty="0" smtClean="0">
              <a:solidFill>
                <a:srgbClr val="162B48"/>
              </a:solidFill>
              <a:latin typeface="Calibri"/>
              <a:cs typeface="Calibri"/>
            </a:endParaRPr>
          </a:p>
          <a:p>
            <a:endParaRPr lang="en-US" dirty="0" smtClean="0">
              <a:solidFill>
                <a:srgbClr val="162B48"/>
              </a:solidFill>
              <a:latin typeface="Calibri"/>
              <a:cs typeface="Calibri"/>
            </a:endParaRPr>
          </a:p>
          <a:p>
            <a:endParaRPr lang="en-US" dirty="0" smtClean="0">
              <a:solidFill>
                <a:srgbClr val="162B48"/>
              </a:solidFill>
              <a:latin typeface="Calibri"/>
              <a:cs typeface="Calibri"/>
            </a:endParaRPr>
          </a:p>
        </p:txBody>
      </p:sp>
    </p:spTree>
    <p:extLst>
      <p:ext uri="{BB962C8B-B14F-4D97-AF65-F5344CB8AC3E}">
        <p14:creationId xmlns:p14="http://schemas.microsoft.com/office/powerpoint/2010/main" val="65929418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301752" y="1366343"/>
            <a:ext cx="8534273" cy="1588"/>
          </a:xfrm>
          <a:prstGeom prst="line">
            <a:avLst/>
          </a:prstGeom>
          <a:ln w="158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3"/>
          <a:stretch>
            <a:fillRect/>
          </a:stretch>
        </p:blipFill>
        <p:spPr>
          <a:xfrm>
            <a:off x="301752" y="127000"/>
            <a:ext cx="6823305" cy="6858000"/>
          </a:xfrm>
          <a:prstGeom prst="rect">
            <a:avLst/>
          </a:prstGeom>
        </p:spPr>
      </p:pic>
    </p:spTree>
    <p:extLst>
      <p:ext uri="{BB962C8B-B14F-4D97-AF65-F5344CB8AC3E}">
        <p14:creationId xmlns:p14="http://schemas.microsoft.com/office/powerpoint/2010/main" val="376020447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ormAutofit/>
          </a:bodyPr>
          <a:lstStyle/>
          <a:p>
            <a:pPr lvl="0" defTabSz="914400">
              <a:buClr>
                <a:schemeClr val="accent1"/>
              </a:buClr>
              <a:buSzPct val="85000"/>
              <a:defRPr/>
            </a:pPr>
            <a:r>
              <a:rPr lang="en-US" sz="2400" b="0" dirty="0" smtClean="0">
                <a:solidFill>
                  <a:srgbClr val="162B48"/>
                </a:solidFill>
                <a:latin typeface="Calibri"/>
                <a:cs typeface="Calibri"/>
              </a:rPr>
              <a:t>Handout:</a:t>
            </a:r>
            <a:endParaRPr lang="en-US" sz="2400" b="0" dirty="0">
              <a:solidFill>
                <a:srgbClr val="162B48"/>
              </a:solidFill>
              <a:latin typeface="Calibri"/>
              <a:cs typeface="Calibri"/>
            </a:endParaRPr>
          </a:p>
          <a:p>
            <a:pPr defTabSz="914400">
              <a:buClr>
                <a:schemeClr val="accent1"/>
              </a:buClr>
              <a:buSzPct val="85000"/>
            </a:pPr>
            <a:r>
              <a:rPr lang="en-US" sz="2400" dirty="0" smtClean="0">
                <a:solidFill>
                  <a:srgbClr val="162B48"/>
                </a:solidFill>
                <a:latin typeface="Calibri"/>
                <a:cs typeface="Calibri"/>
              </a:rPr>
              <a:t>ORSP Overview for New Faculty</a:t>
            </a:r>
            <a:endParaRPr lang="en-US" sz="4400" dirty="0">
              <a:solidFill>
                <a:srgbClr val="162B48"/>
              </a:solidFill>
              <a:latin typeface="Calibri"/>
              <a:cs typeface="Calibri"/>
            </a:endParaRPr>
          </a:p>
          <a:p>
            <a:endParaRPr lang="en-US" dirty="0">
              <a:solidFill>
                <a:srgbClr val="162B48"/>
              </a:solidFill>
              <a:latin typeface="Calibri"/>
              <a:cs typeface="Calibri"/>
            </a:endParaRPr>
          </a:p>
        </p:txBody>
      </p:sp>
      <p:cxnSp>
        <p:nvCxnSpPr>
          <p:cNvPr id="6" name="Straight Connector 5"/>
          <p:cNvCxnSpPr/>
          <p:nvPr/>
        </p:nvCxnSpPr>
        <p:spPr>
          <a:xfrm>
            <a:off x="301752" y="1366343"/>
            <a:ext cx="8534273" cy="1588"/>
          </a:xfrm>
          <a:prstGeom prst="line">
            <a:avLst/>
          </a:prstGeom>
          <a:ln w="158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7" name="Content Placeholder 1"/>
          <p:cNvSpPr>
            <a:spLocks noGrp="1"/>
          </p:cNvSpPr>
          <p:nvPr>
            <p:ph idx="1"/>
          </p:nvPr>
        </p:nvSpPr>
        <p:spPr>
          <a:xfrm>
            <a:off x="301752" y="1492146"/>
            <a:ext cx="7594537" cy="1679523"/>
          </a:xfrm>
        </p:spPr>
        <p:txBody>
          <a:bodyPr>
            <a:normAutofit lnSpcReduction="10000"/>
          </a:bodyPr>
          <a:lstStyle/>
          <a:p>
            <a:r>
              <a:rPr lang="en-US" dirty="0" smtClean="0">
                <a:solidFill>
                  <a:srgbClr val="162B48"/>
                </a:solidFill>
                <a:latin typeface="Calibri"/>
                <a:cs typeface="Calibri"/>
              </a:rPr>
              <a:t>Faculty Candidate Interviews</a:t>
            </a:r>
          </a:p>
          <a:p>
            <a:r>
              <a:rPr lang="en-US" dirty="0" smtClean="0">
                <a:solidFill>
                  <a:srgbClr val="162B48"/>
                </a:solidFill>
                <a:latin typeface="Calibri"/>
                <a:cs typeface="Calibri"/>
              </a:rPr>
              <a:t>New Faculty Orientation</a:t>
            </a:r>
          </a:p>
          <a:p>
            <a:r>
              <a:rPr lang="en-US" dirty="0" smtClean="0">
                <a:solidFill>
                  <a:srgbClr val="162B48"/>
                </a:solidFill>
                <a:latin typeface="Calibri"/>
                <a:cs typeface="Calibri"/>
              </a:rPr>
              <a:t>ORSP Org Structure &amp; Leadership Team</a:t>
            </a:r>
          </a:p>
        </p:txBody>
      </p:sp>
      <p:pic>
        <p:nvPicPr>
          <p:cNvPr id="5" name="Picture 4"/>
          <p:cNvPicPr>
            <a:picLocks noChangeAspect="1"/>
          </p:cNvPicPr>
          <p:nvPr/>
        </p:nvPicPr>
        <p:blipFill>
          <a:blip r:embed="rId3"/>
          <a:stretch>
            <a:fillRect/>
          </a:stretch>
        </p:blipFill>
        <p:spPr>
          <a:xfrm>
            <a:off x="301752" y="3171669"/>
            <a:ext cx="8202613" cy="2063691"/>
          </a:xfrm>
          <a:prstGeom prst="rect">
            <a:avLst/>
          </a:prstGeom>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4"/>
          <a:stretch>
            <a:fillRect/>
          </a:stretch>
        </p:blipFill>
        <p:spPr>
          <a:xfrm>
            <a:off x="301752" y="5477103"/>
            <a:ext cx="8202613" cy="971166"/>
          </a:xfrm>
          <a:prstGeom prst="rect">
            <a:avLst/>
          </a:prstGeom>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3246985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301752" y="1366343"/>
            <a:ext cx="8534273" cy="1588"/>
          </a:xfrm>
          <a:prstGeom prst="line">
            <a:avLst/>
          </a:prstGeom>
          <a:ln w="158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3"/>
          <a:stretch>
            <a:fillRect/>
          </a:stretch>
        </p:blipFill>
        <p:spPr>
          <a:xfrm>
            <a:off x="139700" y="419100"/>
            <a:ext cx="8140700" cy="5727700"/>
          </a:xfrm>
          <a:prstGeom prst="rect">
            <a:avLst/>
          </a:prstGeom>
        </p:spPr>
      </p:pic>
    </p:spTree>
    <p:extLst>
      <p:ext uri="{BB962C8B-B14F-4D97-AF65-F5344CB8AC3E}">
        <p14:creationId xmlns:p14="http://schemas.microsoft.com/office/powerpoint/2010/main" val="237416843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ormAutofit/>
          </a:bodyPr>
          <a:lstStyle/>
          <a:p>
            <a:pPr lvl="0" defTabSz="914400">
              <a:buClr>
                <a:schemeClr val="accent1"/>
              </a:buClr>
              <a:buSzPct val="85000"/>
              <a:defRPr/>
            </a:pPr>
            <a:r>
              <a:rPr lang="en-US" sz="2400" b="0" dirty="0" smtClean="0">
                <a:solidFill>
                  <a:srgbClr val="162B48"/>
                </a:solidFill>
                <a:latin typeface="Calibri"/>
                <a:cs typeface="Calibri"/>
              </a:rPr>
              <a:t>What You Should Know about</a:t>
            </a:r>
            <a:endParaRPr lang="en-US" sz="2400" b="0" dirty="0">
              <a:solidFill>
                <a:srgbClr val="162B48"/>
              </a:solidFill>
              <a:latin typeface="Calibri"/>
              <a:cs typeface="Calibri"/>
            </a:endParaRPr>
          </a:p>
          <a:p>
            <a:pPr defTabSz="914400">
              <a:buClr>
                <a:schemeClr val="accent1"/>
              </a:buClr>
              <a:buSzPct val="85000"/>
            </a:pPr>
            <a:r>
              <a:rPr lang="en-US" sz="2400" dirty="0" smtClean="0">
                <a:solidFill>
                  <a:srgbClr val="162B48"/>
                </a:solidFill>
                <a:latin typeface="Calibri"/>
                <a:cs typeface="Calibri"/>
              </a:rPr>
              <a:t>Research Integrity &amp; Compliance (Gene Hines, Director)</a:t>
            </a:r>
            <a:endParaRPr lang="en-US" sz="4400" dirty="0">
              <a:solidFill>
                <a:srgbClr val="162B48"/>
              </a:solidFill>
              <a:latin typeface="Calibri"/>
              <a:cs typeface="Calibri"/>
            </a:endParaRPr>
          </a:p>
          <a:p>
            <a:endParaRPr lang="en-US" dirty="0">
              <a:solidFill>
                <a:srgbClr val="162B48"/>
              </a:solidFill>
              <a:latin typeface="Calibri"/>
              <a:cs typeface="Calibri"/>
            </a:endParaRPr>
          </a:p>
        </p:txBody>
      </p:sp>
      <p:cxnSp>
        <p:nvCxnSpPr>
          <p:cNvPr id="6" name="Straight Connector 5"/>
          <p:cNvCxnSpPr/>
          <p:nvPr/>
        </p:nvCxnSpPr>
        <p:spPr>
          <a:xfrm>
            <a:off x="301752" y="1366343"/>
            <a:ext cx="8534273" cy="1588"/>
          </a:xfrm>
          <a:prstGeom prst="line">
            <a:avLst/>
          </a:prstGeom>
          <a:ln w="158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7" name="Content Placeholder 1"/>
          <p:cNvSpPr>
            <a:spLocks noGrp="1"/>
          </p:cNvSpPr>
          <p:nvPr>
            <p:ph idx="1"/>
          </p:nvPr>
        </p:nvSpPr>
        <p:spPr>
          <a:xfrm>
            <a:off x="784351" y="1713268"/>
            <a:ext cx="8051673" cy="5055832"/>
          </a:xfrm>
        </p:spPr>
        <p:txBody>
          <a:bodyPr>
            <a:normAutofit lnSpcReduction="10000"/>
          </a:bodyPr>
          <a:lstStyle/>
          <a:p>
            <a:pPr lvl="0"/>
            <a:r>
              <a:rPr lang="en-US" dirty="0">
                <a:solidFill>
                  <a:srgbClr val="162B48"/>
                </a:solidFill>
                <a:latin typeface="Calibri"/>
                <a:cs typeface="Calibri"/>
              </a:rPr>
              <a:t>Ensures compliance with and educates on policies &amp; regulations regarding:</a:t>
            </a:r>
          </a:p>
          <a:p>
            <a:pPr lvl="1"/>
            <a:r>
              <a:rPr lang="en-US" sz="3200" dirty="0">
                <a:solidFill>
                  <a:srgbClr val="162B48"/>
                </a:solidFill>
                <a:latin typeface="Calibri"/>
                <a:cs typeface="Calibri"/>
              </a:rPr>
              <a:t>Research with humans and animals</a:t>
            </a:r>
          </a:p>
          <a:p>
            <a:pPr lvl="1"/>
            <a:r>
              <a:rPr lang="en-US" sz="3200" dirty="0">
                <a:solidFill>
                  <a:srgbClr val="162B48"/>
                </a:solidFill>
                <a:latin typeface="Calibri"/>
                <a:cs typeface="Calibri"/>
              </a:rPr>
              <a:t>Conflict of interest</a:t>
            </a:r>
          </a:p>
          <a:p>
            <a:pPr lvl="1"/>
            <a:r>
              <a:rPr lang="en-US" sz="3200" dirty="0">
                <a:solidFill>
                  <a:srgbClr val="162B48"/>
                </a:solidFill>
                <a:latin typeface="Calibri"/>
                <a:cs typeface="Calibri"/>
              </a:rPr>
              <a:t>Research misconduct; Authorship credit</a:t>
            </a:r>
          </a:p>
          <a:p>
            <a:pPr lvl="1"/>
            <a:r>
              <a:rPr lang="en-US" sz="3200" dirty="0">
                <a:solidFill>
                  <a:srgbClr val="162B48"/>
                </a:solidFill>
                <a:latin typeface="Calibri"/>
                <a:cs typeface="Calibri"/>
              </a:rPr>
              <a:t>Data management practices </a:t>
            </a:r>
          </a:p>
          <a:p>
            <a:pPr lvl="1"/>
            <a:r>
              <a:rPr lang="en-US" sz="3200" dirty="0">
                <a:solidFill>
                  <a:srgbClr val="162B48"/>
                </a:solidFill>
                <a:latin typeface="Calibri"/>
                <a:cs typeface="Calibri"/>
              </a:rPr>
              <a:t>Mentoring of graduate and undergraduate students </a:t>
            </a:r>
          </a:p>
          <a:p>
            <a:r>
              <a:rPr lang="en-US" dirty="0">
                <a:solidFill>
                  <a:srgbClr val="162B48"/>
                </a:solidFill>
                <a:latin typeface="Calibri"/>
                <a:cs typeface="Calibri"/>
              </a:rPr>
              <a:t>Export control </a:t>
            </a:r>
          </a:p>
          <a:p>
            <a:endParaRPr lang="en-US" dirty="0" smtClean="0">
              <a:solidFill>
                <a:srgbClr val="162B48"/>
              </a:solidFill>
              <a:latin typeface="Calibri"/>
              <a:cs typeface="Calibri"/>
            </a:endParaRPr>
          </a:p>
          <a:p>
            <a:endParaRPr lang="en-US" dirty="0" smtClean="0">
              <a:solidFill>
                <a:srgbClr val="162B48"/>
              </a:solidFill>
              <a:latin typeface="Calibri"/>
              <a:cs typeface="Calibri"/>
            </a:endParaRPr>
          </a:p>
          <a:p>
            <a:endParaRPr lang="en-US" dirty="0" smtClean="0">
              <a:solidFill>
                <a:srgbClr val="162B48"/>
              </a:solidFill>
              <a:latin typeface="Calibri"/>
              <a:cs typeface="Calibri"/>
            </a:endParaRPr>
          </a:p>
        </p:txBody>
      </p:sp>
    </p:spTree>
    <p:extLst>
      <p:ext uri="{BB962C8B-B14F-4D97-AF65-F5344CB8AC3E}">
        <p14:creationId xmlns:p14="http://schemas.microsoft.com/office/powerpoint/2010/main" val="249460961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ormAutofit/>
          </a:bodyPr>
          <a:lstStyle/>
          <a:p>
            <a:pPr lvl="0" defTabSz="914400">
              <a:buClr>
                <a:schemeClr val="accent1"/>
              </a:buClr>
              <a:buSzPct val="85000"/>
              <a:defRPr/>
            </a:pPr>
            <a:r>
              <a:rPr lang="en-US" sz="2400" b="0" dirty="0" smtClean="0">
                <a:solidFill>
                  <a:srgbClr val="162B48"/>
                </a:solidFill>
                <a:latin typeface="Calibri"/>
                <a:cs typeface="Calibri"/>
              </a:rPr>
              <a:t>What You Should Know about</a:t>
            </a:r>
            <a:endParaRPr lang="en-US" sz="2400" b="0" dirty="0">
              <a:solidFill>
                <a:srgbClr val="162B48"/>
              </a:solidFill>
              <a:latin typeface="Calibri"/>
              <a:cs typeface="Calibri"/>
            </a:endParaRPr>
          </a:p>
          <a:p>
            <a:pPr defTabSz="914400">
              <a:buClr>
                <a:schemeClr val="accent1"/>
              </a:buClr>
              <a:buSzPct val="85000"/>
            </a:pPr>
            <a:r>
              <a:rPr lang="en-US" sz="2400" dirty="0" smtClean="0">
                <a:solidFill>
                  <a:srgbClr val="162B48"/>
                </a:solidFill>
                <a:latin typeface="Calibri"/>
                <a:cs typeface="Calibri"/>
              </a:rPr>
              <a:t>INTELLECUTAL PROPERTY &amp; TECHNOLOGY MANAGEMENT</a:t>
            </a:r>
            <a:endParaRPr lang="en-US" dirty="0">
              <a:solidFill>
                <a:srgbClr val="162B48"/>
              </a:solidFill>
              <a:latin typeface="Calibri"/>
              <a:cs typeface="Calibri"/>
            </a:endParaRPr>
          </a:p>
        </p:txBody>
      </p:sp>
      <p:cxnSp>
        <p:nvCxnSpPr>
          <p:cNvPr id="6" name="Straight Connector 5"/>
          <p:cNvCxnSpPr/>
          <p:nvPr/>
        </p:nvCxnSpPr>
        <p:spPr>
          <a:xfrm>
            <a:off x="301752" y="1366343"/>
            <a:ext cx="8534273" cy="1588"/>
          </a:xfrm>
          <a:prstGeom prst="line">
            <a:avLst/>
          </a:prstGeom>
          <a:ln w="158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7" name="Content Placeholder 1"/>
          <p:cNvSpPr>
            <a:spLocks noGrp="1"/>
          </p:cNvSpPr>
          <p:nvPr>
            <p:ph idx="1"/>
          </p:nvPr>
        </p:nvSpPr>
        <p:spPr>
          <a:xfrm>
            <a:off x="682751" y="1466711"/>
            <a:ext cx="8051673" cy="5055832"/>
          </a:xfrm>
        </p:spPr>
        <p:txBody>
          <a:bodyPr>
            <a:normAutofit fontScale="92500" lnSpcReduction="20000"/>
          </a:bodyPr>
          <a:lstStyle/>
          <a:p>
            <a:pPr marL="0" indent="0">
              <a:buNone/>
            </a:pPr>
            <a:endParaRPr lang="en-US" sz="2800" dirty="0">
              <a:solidFill>
                <a:schemeClr val="accent1"/>
              </a:solidFill>
              <a:latin typeface="Calibri"/>
              <a:cs typeface="Calibri"/>
            </a:endParaRPr>
          </a:p>
          <a:p>
            <a:pPr marL="0" indent="0">
              <a:buNone/>
            </a:pPr>
            <a:r>
              <a:rPr lang="en-US" sz="3000" dirty="0">
                <a:solidFill>
                  <a:schemeClr val="accent1"/>
                </a:solidFill>
                <a:latin typeface="Calibri"/>
                <a:cs typeface="Calibri"/>
              </a:rPr>
              <a:t>Overall Mission</a:t>
            </a:r>
          </a:p>
          <a:p>
            <a:r>
              <a:rPr lang="en-US" sz="2800" dirty="0">
                <a:solidFill>
                  <a:schemeClr val="accent1"/>
                </a:solidFill>
                <a:latin typeface="Calibri"/>
                <a:cs typeface="Calibri"/>
              </a:rPr>
              <a:t>to stimulate, protect, manage and transfer intellectual property from the university to the private sector for </a:t>
            </a:r>
            <a:r>
              <a:rPr lang="en-US" sz="2600" dirty="0">
                <a:solidFill>
                  <a:schemeClr val="accent1"/>
                </a:solidFill>
                <a:latin typeface="Calibri"/>
                <a:cs typeface="Calibri"/>
              </a:rPr>
              <a:t>commercialization</a:t>
            </a:r>
          </a:p>
          <a:p>
            <a:pPr marL="0" indent="0">
              <a:buNone/>
            </a:pPr>
            <a:r>
              <a:rPr lang="en-US" sz="2800" dirty="0" smtClean="0">
                <a:solidFill>
                  <a:schemeClr val="accent1"/>
                </a:solidFill>
                <a:latin typeface="Calibri"/>
                <a:cs typeface="Calibri"/>
              </a:rPr>
              <a:t/>
            </a:r>
            <a:br>
              <a:rPr lang="en-US" sz="2800" dirty="0" smtClean="0">
                <a:solidFill>
                  <a:schemeClr val="accent1"/>
                </a:solidFill>
                <a:latin typeface="Calibri"/>
                <a:cs typeface="Calibri"/>
              </a:rPr>
            </a:br>
            <a:r>
              <a:rPr lang="en-US" sz="2800" dirty="0" smtClean="0">
                <a:solidFill>
                  <a:schemeClr val="accent1"/>
                </a:solidFill>
                <a:latin typeface="Calibri"/>
                <a:cs typeface="Calibri"/>
              </a:rPr>
              <a:t>Primary </a:t>
            </a:r>
            <a:r>
              <a:rPr lang="en-US" sz="2800" dirty="0">
                <a:solidFill>
                  <a:schemeClr val="accent1"/>
                </a:solidFill>
                <a:latin typeface="Calibri"/>
                <a:cs typeface="Calibri"/>
              </a:rPr>
              <a:t>Goals</a:t>
            </a:r>
          </a:p>
          <a:p>
            <a:r>
              <a:rPr lang="en-US" sz="2800" dirty="0">
                <a:solidFill>
                  <a:schemeClr val="accent1"/>
                </a:solidFill>
                <a:latin typeface="Calibri"/>
                <a:cs typeface="Calibri"/>
              </a:rPr>
              <a:t>to increase the number of technologies licensed to commercial partners and facilitate the formation of companies based on university technologies</a:t>
            </a:r>
          </a:p>
          <a:p>
            <a:r>
              <a:rPr lang="en-US" sz="2800" dirty="0">
                <a:solidFill>
                  <a:schemeClr val="accent1"/>
                </a:solidFill>
                <a:latin typeface="Calibri"/>
                <a:cs typeface="Calibri"/>
              </a:rPr>
              <a:t>to manage an efficient process that is not a burden on faculty and staff and ensures that research outcomes with commercial potential are protected and then transferred to the private sector</a:t>
            </a:r>
          </a:p>
          <a:p>
            <a:endParaRPr lang="en-US" dirty="0" smtClean="0">
              <a:solidFill>
                <a:srgbClr val="162B48"/>
              </a:solidFill>
              <a:latin typeface="Calibri"/>
              <a:cs typeface="Calibri"/>
            </a:endParaRPr>
          </a:p>
          <a:p>
            <a:endParaRPr lang="en-US" dirty="0" smtClean="0">
              <a:solidFill>
                <a:srgbClr val="162B48"/>
              </a:solidFill>
              <a:latin typeface="Calibri"/>
              <a:cs typeface="Calibri"/>
            </a:endParaRPr>
          </a:p>
          <a:p>
            <a:endParaRPr lang="en-US" dirty="0" smtClean="0">
              <a:solidFill>
                <a:srgbClr val="162B48"/>
              </a:solidFill>
              <a:latin typeface="Calibri"/>
              <a:cs typeface="Calibri"/>
            </a:endParaRPr>
          </a:p>
          <a:p>
            <a:endParaRPr lang="en-US" dirty="0" smtClean="0">
              <a:solidFill>
                <a:srgbClr val="162B48"/>
              </a:solidFill>
              <a:latin typeface="Calibri"/>
              <a:cs typeface="Calibri"/>
            </a:endParaRPr>
          </a:p>
        </p:txBody>
      </p:sp>
    </p:spTree>
    <p:extLst>
      <p:ext uri="{BB962C8B-B14F-4D97-AF65-F5344CB8AC3E}">
        <p14:creationId xmlns:p14="http://schemas.microsoft.com/office/powerpoint/2010/main" val="308123063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ormAutofit/>
          </a:bodyPr>
          <a:lstStyle/>
          <a:p>
            <a:pPr lvl="0" defTabSz="914400">
              <a:buClr>
                <a:schemeClr val="accent1"/>
              </a:buClr>
              <a:buSzPct val="85000"/>
              <a:defRPr/>
            </a:pPr>
            <a:r>
              <a:rPr lang="en-US" sz="2400" b="0" dirty="0" smtClean="0">
                <a:solidFill>
                  <a:srgbClr val="162B48"/>
                </a:solidFill>
                <a:latin typeface="Calibri"/>
                <a:cs typeface="Calibri"/>
              </a:rPr>
              <a:t>What You Should Know about</a:t>
            </a:r>
            <a:endParaRPr lang="en-US" sz="2400" b="0" dirty="0">
              <a:solidFill>
                <a:srgbClr val="162B48"/>
              </a:solidFill>
              <a:latin typeface="Calibri"/>
              <a:cs typeface="Calibri"/>
            </a:endParaRPr>
          </a:p>
          <a:p>
            <a:pPr defTabSz="914400">
              <a:buClr>
                <a:schemeClr val="accent1"/>
              </a:buClr>
              <a:buSzPct val="85000"/>
            </a:pPr>
            <a:r>
              <a:rPr lang="en-US" sz="2400" dirty="0" smtClean="0">
                <a:solidFill>
                  <a:srgbClr val="162B48"/>
                </a:solidFill>
                <a:latin typeface="Calibri"/>
                <a:cs typeface="Calibri"/>
              </a:rPr>
              <a:t>INTELLECUTAL PROPERTY &amp; TECHNOLOGY MANAGEMENT</a:t>
            </a:r>
            <a:endParaRPr lang="en-US" dirty="0">
              <a:solidFill>
                <a:srgbClr val="162B48"/>
              </a:solidFill>
              <a:latin typeface="Calibri"/>
              <a:cs typeface="Calibri"/>
            </a:endParaRPr>
          </a:p>
        </p:txBody>
      </p:sp>
      <p:cxnSp>
        <p:nvCxnSpPr>
          <p:cNvPr id="6" name="Straight Connector 5"/>
          <p:cNvCxnSpPr/>
          <p:nvPr/>
        </p:nvCxnSpPr>
        <p:spPr>
          <a:xfrm>
            <a:off x="301752" y="1366343"/>
            <a:ext cx="8534273" cy="1588"/>
          </a:xfrm>
          <a:prstGeom prst="line">
            <a:avLst/>
          </a:prstGeom>
          <a:ln w="158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7" name="Content Placeholder 1"/>
          <p:cNvSpPr>
            <a:spLocks noGrp="1"/>
          </p:cNvSpPr>
          <p:nvPr>
            <p:ph idx="1"/>
          </p:nvPr>
        </p:nvSpPr>
        <p:spPr>
          <a:xfrm>
            <a:off x="682751" y="1466711"/>
            <a:ext cx="8051673" cy="5055832"/>
          </a:xfrm>
        </p:spPr>
        <p:txBody>
          <a:bodyPr>
            <a:normAutofit fontScale="70000" lnSpcReduction="20000"/>
          </a:bodyPr>
          <a:lstStyle/>
          <a:p>
            <a:pPr lvl="0"/>
            <a:r>
              <a:rPr lang="en-US" dirty="0">
                <a:solidFill>
                  <a:schemeClr val="accent1"/>
                </a:solidFill>
                <a:latin typeface="Calibri"/>
                <a:cs typeface="Calibri"/>
              </a:rPr>
              <a:t>negotiate and execute non-disclosure, material transfer, memoranda of understanding, licensing and other agreements with external parties as appropriate to facilitate external collaborations, technology transfer and economic development</a:t>
            </a:r>
          </a:p>
          <a:p>
            <a:pPr lvl="0"/>
            <a:r>
              <a:rPr lang="en-US" dirty="0">
                <a:solidFill>
                  <a:schemeClr val="accent1"/>
                </a:solidFill>
                <a:latin typeface="Calibri"/>
                <a:cs typeface="Calibri"/>
              </a:rPr>
              <a:t>help faculty and staff identify commercial opportunities for intellectual property and prepare invention disclosures and other necessary documents</a:t>
            </a:r>
          </a:p>
          <a:p>
            <a:pPr lvl="0"/>
            <a:r>
              <a:rPr lang="en-US" dirty="0">
                <a:solidFill>
                  <a:schemeClr val="accent1"/>
                </a:solidFill>
                <a:latin typeface="Calibri"/>
                <a:cs typeface="Calibri"/>
              </a:rPr>
              <a:t>help faculty and staff who wish to start a company based on a technology owned by the university to obtain necessary approvals and establish contacts with appropriate resources</a:t>
            </a:r>
          </a:p>
          <a:p>
            <a:pPr lvl="0"/>
            <a:r>
              <a:rPr lang="en-US" dirty="0">
                <a:solidFill>
                  <a:schemeClr val="accent1"/>
                </a:solidFill>
                <a:latin typeface="Calibri"/>
                <a:cs typeface="Calibri"/>
              </a:rPr>
              <a:t>manage the intellectual property process to ensure that the university obtains protection for inventions with promising commercial potential</a:t>
            </a:r>
          </a:p>
          <a:p>
            <a:pPr lvl="0"/>
            <a:r>
              <a:rPr lang="en-US" dirty="0">
                <a:solidFill>
                  <a:schemeClr val="accent1"/>
                </a:solidFill>
                <a:latin typeface="Calibri"/>
                <a:cs typeface="Calibri"/>
              </a:rPr>
              <a:t>interface with licensees to ensure timely development of licensed technologies and fulfillment of financial obligations</a:t>
            </a:r>
          </a:p>
          <a:p>
            <a:pPr lvl="0"/>
            <a:r>
              <a:rPr lang="en-US" dirty="0">
                <a:solidFill>
                  <a:schemeClr val="accent1"/>
                </a:solidFill>
                <a:latin typeface="Calibri"/>
                <a:cs typeface="Calibri"/>
              </a:rPr>
              <a:t>support business development efforts of individual departments and centers/institutes on campus</a:t>
            </a:r>
          </a:p>
          <a:p>
            <a:endParaRPr lang="en-US" dirty="0" smtClean="0">
              <a:solidFill>
                <a:srgbClr val="162B48"/>
              </a:solidFill>
              <a:latin typeface="Calibri"/>
              <a:cs typeface="Calibri"/>
            </a:endParaRPr>
          </a:p>
          <a:p>
            <a:endParaRPr lang="en-US" dirty="0" smtClean="0">
              <a:solidFill>
                <a:srgbClr val="162B48"/>
              </a:solidFill>
              <a:latin typeface="Calibri"/>
              <a:cs typeface="Calibri"/>
            </a:endParaRPr>
          </a:p>
          <a:p>
            <a:endParaRPr lang="en-US" dirty="0" smtClean="0">
              <a:solidFill>
                <a:srgbClr val="162B48"/>
              </a:solidFill>
              <a:latin typeface="Calibri"/>
              <a:cs typeface="Calibri"/>
            </a:endParaRPr>
          </a:p>
          <a:p>
            <a:endParaRPr lang="en-US" dirty="0" smtClean="0">
              <a:solidFill>
                <a:srgbClr val="162B48"/>
              </a:solidFill>
              <a:latin typeface="Calibri"/>
              <a:cs typeface="Calibri"/>
            </a:endParaRPr>
          </a:p>
        </p:txBody>
      </p:sp>
    </p:spTree>
    <p:extLst>
      <p:ext uri="{BB962C8B-B14F-4D97-AF65-F5344CB8AC3E}">
        <p14:creationId xmlns:p14="http://schemas.microsoft.com/office/powerpoint/2010/main" val="152920426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ormAutofit/>
          </a:bodyPr>
          <a:lstStyle/>
          <a:p>
            <a:pPr lvl="0" defTabSz="914400">
              <a:buClr>
                <a:schemeClr val="accent1"/>
              </a:buClr>
              <a:buSzPct val="85000"/>
              <a:defRPr/>
            </a:pPr>
            <a:r>
              <a:rPr lang="en-US" sz="2400" b="0" dirty="0" smtClean="0">
                <a:solidFill>
                  <a:srgbClr val="162B48"/>
                </a:solidFill>
                <a:latin typeface="Calibri"/>
                <a:cs typeface="Calibri"/>
              </a:rPr>
              <a:t>What You Should Know about</a:t>
            </a:r>
            <a:endParaRPr lang="en-US" sz="2400" b="0" dirty="0">
              <a:solidFill>
                <a:srgbClr val="162B48"/>
              </a:solidFill>
              <a:latin typeface="Calibri"/>
              <a:cs typeface="Calibri"/>
            </a:endParaRPr>
          </a:p>
          <a:p>
            <a:pPr defTabSz="914400">
              <a:buClr>
                <a:schemeClr val="accent1"/>
              </a:buClr>
              <a:buSzPct val="85000"/>
            </a:pPr>
            <a:r>
              <a:rPr lang="en-US" sz="2400" dirty="0" smtClean="0">
                <a:solidFill>
                  <a:srgbClr val="162B48"/>
                </a:solidFill>
                <a:latin typeface="Calibri"/>
                <a:cs typeface="Calibri"/>
              </a:rPr>
              <a:t>COMMUNICATING with ORSP</a:t>
            </a:r>
            <a:endParaRPr lang="en-US" dirty="0">
              <a:solidFill>
                <a:srgbClr val="162B48"/>
              </a:solidFill>
              <a:latin typeface="Calibri"/>
              <a:cs typeface="Calibri"/>
            </a:endParaRPr>
          </a:p>
        </p:txBody>
      </p:sp>
      <p:cxnSp>
        <p:nvCxnSpPr>
          <p:cNvPr id="6" name="Straight Connector 5"/>
          <p:cNvCxnSpPr/>
          <p:nvPr/>
        </p:nvCxnSpPr>
        <p:spPr>
          <a:xfrm>
            <a:off x="301752" y="1366343"/>
            <a:ext cx="8534273" cy="1588"/>
          </a:xfrm>
          <a:prstGeom prst="line">
            <a:avLst/>
          </a:prstGeom>
          <a:ln w="158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7" name="Content Placeholder 1"/>
          <p:cNvSpPr>
            <a:spLocks noGrp="1"/>
          </p:cNvSpPr>
          <p:nvPr>
            <p:ph idx="1"/>
          </p:nvPr>
        </p:nvSpPr>
        <p:spPr>
          <a:xfrm>
            <a:off x="489202" y="1466710"/>
            <a:ext cx="8651749" cy="5200789"/>
          </a:xfrm>
        </p:spPr>
        <p:txBody>
          <a:bodyPr>
            <a:normAutofit fontScale="77500" lnSpcReduction="20000"/>
          </a:bodyPr>
          <a:lstStyle/>
          <a:p>
            <a:pPr lvl="0"/>
            <a:r>
              <a:rPr lang="en-US" dirty="0" smtClean="0">
                <a:solidFill>
                  <a:schemeClr val="accent1"/>
                </a:solidFill>
                <a:latin typeface="Calibri"/>
                <a:cs typeface="Calibri"/>
              </a:rPr>
              <a:t>Program Development Specialist: First Point of Contact</a:t>
            </a:r>
            <a:endParaRPr lang="en-US" dirty="0">
              <a:solidFill>
                <a:schemeClr val="accent1"/>
              </a:solidFill>
              <a:latin typeface="Calibri"/>
              <a:cs typeface="Calibri"/>
            </a:endParaRPr>
          </a:p>
          <a:p>
            <a:r>
              <a:rPr lang="en-US" dirty="0">
                <a:solidFill>
                  <a:schemeClr val="accent1"/>
                </a:solidFill>
                <a:latin typeface="Calibri"/>
                <a:cs typeface="Calibri"/>
              </a:rPr>
              <a:t>Communicate early and often about proposal </a:t>
            </a:r>
            <a:r>
              <a:rPr lang="en-US" dirty="0" smtClean="0">
                <a:solidFill>
                  <a:schemeClr val="accent1"/>
                </a:solidFill>
                <a:latin typeface="Calibri"/>
                <a:cs typeface="Calibri"/>
              </a:rPr>
              <a:t>intentions</a:t>
            </a:r>
          </a:p>
          <a:p>
            <a:r>
              <a:rPr lang="en-US" dirty="0" smtClean="0">
                <a:solidFill>
                  <a:schemeClr val="accent1"/>
                </a:solidFill>
                <a:latin typeface="Calibri"/>
                <a:cs typeface="Calibri"/>
              </a:rPr>
              <a:t>Post-Proposal Customer Service Survey</a:t>
            </a:r>
          </a:p>
          <a:p>
            <a:pPr lvl="0"/>
            <a:r>
              <a:rPr lang="en-US" dirty="0" smtClean="0">
                <a:solidFill>
                  <a:schemeClr val="accent1"/>
                </a:solidFill>
                <a:latin typeface="Calibri"/>
                <a:cs typeface="Calibri"/>
              </a:rPr>
              <a:t>Not happy with service? Please work with individual at point of service, then escalate to appropriate manager (Jason for pre-Award, Robin otherwise, Josh for overall)</a:t>
            </a:r>
          </a:p>
          <a:p>
            <a:pPr lvl="0"/>
            <a:r>
              <a:rPr lang="en-US" dirty="0" smtClean="0">
                <a:solidFill>
                  <a:schemeClr val="accent1"/>
                </a:solidFill>
                <a:latin typeface="Calibri"/>
                <a:cs typeface="Calibri"/>
              </a:rPr>
              <a:t>Read UM Today at least weekly for important announcements</a:t>
            </a:r>
          </a:p>
          <a:p>
            <a:pPr lvl="0"/>
            <a:r>
              <a:rPr lang="en-US" dirty="0" smtClean="0">
                <a:solidFill>
                  <a:schemeClr val="accent1"/>
                </a:solidFill>
                <a:latin typeface="Calibri"/>
                <a:cs typeface="Calibri"/>
              </a:rPr>
              <a:t>Dr. Hussey as liaison to ORSP/Jason</a:t>
            </a:r>
          </a:p>
          <a:p>
            <a:pPr lvl="0"/>
            <a:r>
              <a:rPr lang="en-US" dirty="0" smtClean="0">
                <a:solidFill>
                  <a:schemeClr val="accent1"/>
                </a:solidFill>
                <a:latin typeface="Calibri"/>
                <a:cs typeface="Calibri"/>
              </a:rPr>
              <a:t>COLA Representatives to University Research Board (Greg </a:t>
            </a:r>
            <a:r>
              <a:rPr lang="en-US" dirty="0" err="1" smtClean="0">
                <a:solidFill>
                  <a:schemeClr val="accent1"/>
                </a:solidFill>
                <a:latin typeface="Calibri"/>
                <a:cs typeface="Calibri"/>
              </a:rPr>
              <a:t>Tschumper</a:t>
            </a:r>
            <a:r>
              <a:rPr lang="en-US" dirty="0" smtClean="0">
                <a:solidFill>
                  <a:schemeClr val="accent1"/>
                </a:solidFill>
                <a:latin typeface="Calibri"/>
                <a:cs typeface="Calibri"/>
              </a:rPr>
              <a:t>, </a:t>
            </a:r>
            <a:r>
              <a:rPr lang="en-US" dirty="0" err="1" smtClean="0">
                <a:solidFill>
                  <a:schemeClr val="accent1"/>
                </a:solidFill>
                <a:latin typeface="Calibri"/>
                <a:cs typeface="Calibri"/>
              </a:rPr>
              <a:t>Noell</a:t>
            </a:r>
            <a:r>
              <a:rPr lang="en-US" dirty="0" smtClean="0">
                <a:solidFill>
                  <a:schemeClr val="accent1"/>
                </a:solidFill>
                <a:latin typeface="Calibri"/>
                <a:cs typeface="Calibri"/>
              </a:rPr>
              <a:t> Wilson, Matthew Wilson) </a:t>
            </a:r>
          </a:p>
          <a:p>
            <a:pPr lvl="0"/>
            <a:r>
              <a:rPr lang="en-US" dirty="0" smtClean="0">
                <a:solidFill>
                  <a:schemeClr val="accent1"/>
                </a:solidFill>
                <a:latin typeface="Calibri"/>
                <a:cs typeface="Calibri"/>
              </a:rPr>
              <a:t>COLA Representatives on Research Momentum Taskforce (Greg </a:t>
            </a:r>
            <a:r>
              <a:rPr lang="en-US" dirty="0" err="1" smtClean="0">
                <a:solidFill>
                  <a:schemeClr val="accent1"/>
                </a:solidFill>
                <a:latin typeface="Calibri"/>
                <a:cs typeface="Calibri"/>
              </a:rPr>
              <a:t>Tschumper</a:t>
            </a:r>
            <a:r>
              <a:rPr lang="en-US" dirty="0" smtClean="0">
                <a:solidFill>
                  <a:schemeClr val="accent1"/>
                </a:solidFill>
                <a:latin typeface="Calibri"/>
                <a:cs typeface="Calibri"/>
              </a:rPr>
              <a:t>, Craig Hickey)</a:t>
            </a:r>
          </a:p>
          <a:p>
            <a:pPr lvl="0"/>
            <a:r>
              <a:rPr lang="en-US" dirty="0" smtClean="0">
                <a:solidFill>
                  <a:schemeClr val="accent1"/>
                </a:solidFill>
                <a:latin typeface="Calibri"/>
                <a:cs typeface="Calibri"/>
              </a:rPr>
              <a:t>COLA RD Fellows: Nathan Hammer and Christian </a:t>
            </a:r>
            <a:r>
              <a:rPr lang="en-US" dirty="0" err="1" smtClean="0">
                <a:solidFill>
                  <a:schemeClr val="accent1"/>
                </a:solidFill>
                <a:latin typeface="Calibri"/>
                <a:cs typeface="Calibri"/>
              </a:rPr>
              <a:t>Sellar</a:t>
            </a:r>
            <a:endParaRPr lang="en-US" dirty="0" smtClean="0">
              <a:solidFill>
                <a:srgbClr val="162B48"/>
              </a:solidFill>
              <a:latin typeface="Calibri"/>
              <a:cs typeface="Calibri"/>
            </a:endParaRPr>
          </a:p>
          <a:p>
            <a:endParaRPr lang="en-US" dirty="0" smtClean="0">
              <a:solidFill>
                <a:srgbClr val="162B48"/>
              </a:solidFill>
              <a:latin typeface="Calibri"/>
              <a:cs typeface="Calibri"/>
            </a:endParaRPr>
          </a:p>
          <a:p>
            <a:endParaRPr lang="en-US" dirty="0" smtClean="0">
              <a:solidFill>
                <a:srgbClr val="162B48"/>
              </a:solidFill>
              <a:latin typeface="Calibri"/>
              <a:cs typeface="Calibri"/>
            </a:endParaRPr>
          </a:p>
          <a:p>
            <a:endParaRPr lang="en-US" dirty="0" smtClean="0">
              <a:solidFill>
                <a:srgbClr val="162B48"/>
              </a:solidFill>
              <a:latin typeface="Calibri"/>
              <a:cs typeface="Calibri"/>
            </a:endParaRPr>
          </a:p>
        </p:txBody>
      </p:sp>
    </p:spTree>
    <p:extLst>
      <p:ext uri="{BB962C8B-B14F-4D97-AF65-F5344CB8AC3E}">
        <p14:creationId xmlns:p14="http://schemas.microsoft.com/office/powerpoint/2010/main" val="300121707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ormAutofit/>
          </a:bodyPr>
          <a:lstStyle/>
          <a:p>
            <a:pPr lvl="0" defTabSz="914400">
              <a:buClr>
                <a:schemeClr val="accent1"/>
              </a:buClr>
              <a:buSzPct val="85000"/>
              <a:defRPr/>
            </a:pPr>
            <a:r>
              <a:rPr lang="en-US" sz="2400" b="0" dirty="0" smtClean="0">
                <a:solidFill>
                  <a:srgbClr val="008000"/>
                </a:solidFill>
                <a:latin typeface="Calibri"/>
                <a:cs typeface="Calibri"/>
              </a:rPr>
              <a:t>ASSUMPTION</a:t>
            </a:r>
            <a:r>
              <a:rPr lang="en-US" sz="2400" b="0" dirty="0" smtClean="0">
                <a:solidFill>
                  <a:srgbClr val="162B48"/>
                </a:solidFill>
                <a:latin typeface="Calibri"/>
                <a:cs typeface="Calibri"/>
              </a:rPr>
              <a:t>: PIs know about UM Policies Related to Research</a:t>
            </a:r>
            <a:endParaRPr lang="en-US" sz="2400" b="0" dirty="0">
              <a:solidFill>
                <a:srgbClr val="162B48"/>
              </a:solidFill>
              <a:latin typeface="Calibri"/>
              <a:cs typeface="Calibri"/>
            </a:endParaRPr>
          </a:p>
          <a:p>
            <a:pPr defTabSz="914400">
              <a:buClr>
                <a:schemeClr val="accent1"/>
              </a:buClr>
              <a:buSzPct val="85000"/>
            </a:pPr>
            <a:r>
              <a:rPr lang="en-US" sz="2400" dirty="0" smtClean="0">
                <a:solidFill>
                  <a:srgbClr val="162B48"/>
                </a:solidFill>
                <a:latin typeface="Calibri"/>
                <a:cs typeface="Calibri"/>
              </a:rPr>
              <a:t>UM POLICIES (ORSP RESPONSIBILITY)</a:t>
            </a:r>
            <a:endParaRPr lang="en-US" sz="4400" dirty="0">
              <a:solidFill>
                <a:srgbClr val="162B48"/>
              </a:solidFill>
              <a:latin typeface="Calibri"/>
              <a:cs typeface="Calibri"/>
            </a:endParaRPr>
          </a:p>
          <a:p>
            <a:endParaRPr lang="en-US" dirty="0">
              <a:solidFill>
                <a:srgbClr val="162B48"/>
              </a:solidFill>
              <a:latin typeface="Calibri"/>
              <a:cs typeface="Calibri"/>
            </a:endParaRPr>
          </a:p>
        </p:txBody>
      </p:sp>
      <p:cxnSp>
        <p:nvCxnSpPr>
          <p:cNvPr id="6" name="Straight Connector 5"/>
          <p:cNvCxnSpPr/>
          <p:nvPr/>
        </p:nvCxnSpPr>
        <p:spPr>
          <a:xfrm>
            <a:off x="301752" y="1366343"/>
            <a:ext cx="8534273" cy="1588"/>
          </a:xfrm>
          <a:prstGeom prst="line">
            <a:avLst/>
          </a:prstGeom>
          <a:ln w="158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7" name="Content Placeholder 1"/>
          <p:cNvSpPr>
            <a:spLocks noGrp="1"/>
          </p:cNvSpPr>
          <p:nvPr>
            <p:ph idx="1"/>
          </p:nvPr>
        </p:nvSpPr>
        <p:spPr>
          <a:xfrm>
            <a:off x="444627" y="1504811"/>
            <a:ext cx="3263773" cy="5055832"/>
          </a:xfrm>
        </p:spPr>
        <p:txBody>
          <a:bodyPr>
            <a:normAutofit fontScale="55000" lnSpcReduction="20000"/>
          </a:bodyPr>
          <a:lstStyle/>
          <a:p>
            <a:r>
              <a:rPr lang="en-US" sz="2000" dirty="0" smtClean="0">
                <a:solidFill>
                  <a:srgbClr val="162B48"/>
                </a:solidFill>
                <a:latin typeface="Calibri"/>
                <a:cs typeface="Calibri"/>
              </a:rPr>
              <a:t>IRB Post Approval Monitoring Program</a:t>
            </a:r>
            <a:endParaRPr lang="en-US" sz="2000" dirty="0">
              <a:solidFill>
                <a:srgbClr val="162B48"/>
              </a:solidFill>
              <a:latin typeface="Calibri"/>
              <a:cs typeface="Calibri"/>
            </a:endParaRPr>
          </a:p>
          <a:p>
            <a:r>
              <a:rPr lang="en-US" sz="2000" dirty="0" smtClean="0">
                <a:solidFill>
                  <a:srgbClr val="162B48"/>
                </a:solidFill>
                <a:latin typeface="Calibri"/>
                <a:cs typeface="Calibri"/>
              </a:rPr>
              <a:t>Noncompliance with IRB Regulations</a:t>
            </a:r>
          </a:p>
          <a:p>
            <a:r>
              <a:rPr lang="en-US" sz="2000" dirty="0" smtClean="0">
                <a:solidFill>
                  <a:srgbClr val="162B48"/>
                </a:solidFill>
                <a:latin typeface="Calibri"/>
                <a:cs typeface="Calibri"/>
              </a:rPr>
              <a:t>Research in Schools and Orgs w/o IRB</a:t>
            </a:r>
          </a:p>
          <a:p>
            <a:r>
              <a:rPr lang="en-US" sz="2000" dirty="0" smtClean="0">
                <a:solidFill>
                  <a:srgbClr val="162B48"/>
                </a:solidFill>
                <a:latin typeface="Calibri"/>
                <a:cs typeface="Calibri"/>
              </a:rPr>
              <a:t>Use of Novel Compounds</a:t>
            </a:r>
          </a:p>
          <a:p>
            <a:r>
              <a:rPr lang="en-US" sz="2000" dirty="0" smtClean="0">
                <a:solidFill>
                  <a:srgbClr val="162B48"/>
                </a:solidFill>
                <a:latin typeface="Calibri"/>
                <a:cs typeface="Calibri"/>
              </a:rPr>
              <a:t>Conflict of Interest and IRB Review</a:t>
            </a:r>
          </a:p>
          <a:p>
            <a:r>
              <a:rPr lang="en-US" sz="2000" b="1" dirty="0" smtClean="0">
                <a:solidFill>
                  <a:srgbClr val="162B48"/>
                </a:solidFill>
                <a:latin typeface="Calibri"/>
                <a:cs typeface="Calibri"/>
              </a:rPr>
              <a:t>Definition of a Principal Investigator</a:t>
            </a:r>
          </a:p>
          <a:p>
            <a:r>
              <a:rPr lang="en-US" sz="2000" dirty="0" smtClean="0">
                <a:solidFill>
                  <a:srgbClr val="162B48"/>
                </a:solidFill>
                <a:latin typeface="Calibri"/>
                <a:cs typeface="Calibri"/>
              </a:rPr>
              <a:t>Full Board Review Criteria for IRB</a:t>
            </a:r>
          </a:p>
          <a:p>
            <a:r>
              <a:rPr lang="en-US" sz="2000" dirty="0" smtClean="0">
                <a:solidFill>
                  <a:srgbClr val="162B48"/>
                </a:solidFill>
                <a:latin typeface="Calibri"/>
                <a:cs typeface="Calibri"/>
              </a:rPr>
              <a:t>Student PIs in Human Subjects Research</a:t>
            </a:r>
          </a:p>
          <a:p>
            <a:r>
              <a:rPr lang="en-US" sz="2000" dirty="0" smtClean="0">
                <a:solidFill>
                  <a:srgbClr val="162B48"/>
                </a:solidFill>
                <a:latin typeface="Calibri"/>
                <a:cs typeface="Calibri"/>
              </a:rPr>
              <a:t>Electronic Human Subject Data Security</a:t>
            </a:r>
          </a:p>
          <a:p>
            <a:r>
              <a:rPr lang="en-US" sz="2000" dirty="0" smtClean="0">
                <a:solidFill>
                  <a:srgbClr val="162B48"/>
                </a:solidFill>
                <a:latin typeface="Calibri"/>
                <a:cs typeface="Calibri"/>
              </a:rPr>
              <a:t>Environmental Enrichment</a:t>
            </a:r>
          </a:p>
          <a:p>
            <a:r>
              <a:rPr lang="en-US" sz="2000" dirty="0" smtClean="0">
                <a:solidFill>
                  <a:srgbClr val="162B48"/>
                </a:solidFill>
                <a:latin typeface="Calibri"/>
                <a:cs typeface="Calibri"/>
              </a:rPr>
              <a:t>IRB Waiver for Class Projects</a:t>
            </a:r>
          </a:p>
          <a:p>
            <a:r>
              <a:rPr lang="en-US" sz="2000" dirty="0" smtClean="0">
                <a:solidFill>
                  <a:srgbClr val="162B48"/>
                </a:solidFill>
                <a:latin typeface="Calibri"/>
                <a:cs typeface="Calibri"/>
              </a:rPr>
              <a:t>Interests in University Corporations</a:t>
            </a:r>
          </a:p>
          <a:p>
            <a:r>
              <a:rPr lang="en-US" sz="2000" b="1" dirty="0" smtClean="0">
                <a:solidFill>
                  <a:srgbClr val="162B48"/>
                </a:solidFill>
                <a:latin typeface="Calibri"/>
                <a:cs typeface="Calibri"/>
              </a:rPr>
              <a:t>Objectivity in Researc</a:t>
            </a:r>
            <a:r>
              <a:rPr lang="en-US" sz="2000" dirty="0" smtClean="0">
                <a:solidFill>
                  <a:srgbClr val="162B48"/>
                </a:solidFill>
                <a:latin typeface="Calibri"/>
                <a:cs typeface="Calibri"/>
              </a:rPr>
              <a:t>h</a:t>
            </a:r>
          </a:p>
          <a:p>
            <a:r>
              <a:rPr lang="en-US" sz="2000" dirty="0" smtClean="0">
                <a:solidFill>
                  <a:srgbClr val="162B48"/>
                </a:solidFill>
                <a:latin typeface="Calibri"/>
                <a:cs typeface="Calibri"/>
              </a:rPr>
              <a:t>Regulatory Basis for Human Research</a:t>
            </a:r>
          </a:p>
          <a:p>
            <a:r>
              <a:rPr lang="en-US" sz="2000" dirty="0" smtClean="0">
                <a:solidFill>
                  <a:srgbClr val="162B48"/>
                </a:solidFill>
                <a:latin typeface="Calibri"/>
                <a:cs typeface="Calibri"/>
              </a:rPr>
              <a:t>Research Misconduct</a:t>
            </a:r>
          </a:p>
          <a:p>
            <a:r>
              <a:rPr lang="en-US" sz="2000" dirty="0" smtClean="0">
                <a:solidFill>
                  <a:srgbClr val="162B48"/>
                </a:solidFill>
                <a:latin typeface="Calibri"/>
                <a:cs typeface="Calibri"/>
              </a:rPr>
              <a:t>Certificates of Confidentiality</a:t>
            </a:r>
          </a:p>
          <a:p>
            <a:r>
              <a:rPr lang="en-US" sz="2000" dirty="0" smtClean="0">
                <a:solidFill>
                  <a:srgbClr val="162B48"/>
                </a:solidFill>
                <a:latin typeface="Calibri"/>
                <a:cs typeface="Calibri"/>
              </a:rPr>
              <a:t>Education in Human Research Protection</a:t>
            </a:r>
          </a:p>
          <a:p>
            <a:r>
              <a:rPr lang="en-US" sz="2000" dirty="0" smtClean="0">
                <a:solidFill>
                  <a:srgbClr val="162B48"/>
                </a:solidFill>
                <a:latin typeface="Calibri"/>
                <a:cs typeface="Calibri"/>
              </a:rPr>
              <a:t>FERPA-Covered Records Release</a:t>
            </a:r>
          </a:p>
          <a:p>
            <a:r>
              <a:rPr lang="en-US" sz="2000" dirty="0" smtClean="0">
                <a:solidFill>
                  <a:srgbClr val="162B48"/>
                </a:solidFill>
                <a:latin typeface="Calibri"/>
                <a:cs typeface="Calibri"/>
              </a:rPr>
              <a:t>IRB Review of Deception Research</a:t>
            </a:r>
          </a:p>
          <a:p>
            <a:r>
              <a:rPr lang="en-US" sz="2000" dirty="0" smtClean="0">
                <a:solidFill>
                  <a:srgbClr val="162B48"/>
                </a:solidFill>
                <a:latin typeface="Calibri"/>
                <a:cs typeface="Calibri"/>
              </a:rPr>
              <a:t>Researcher As Participant</a:t>
            </a:r>
          </a:p>
          <a:p>
            <a:r>
              <a:rPr lang="en-US" sz="2000" dirty="0" smtClean="0">
                <a:solidFill>
                  <a:srgbClr val="162B48"/>
                </a:solidFill>
                <a:latin typeface="Calibri"/>
                <a:cs typeface="Calibri"/>
              </a:rPr>
              <a:t>Snowball Recruiting</a:t>
            </a:r>
          </a:p>
          <a:p>
            <a:r>
              <a:rPr lang="en-US" sz="2000" dirty="0" smtClean="0">
                <a:solidFill>
                  <a:srgbClr val="162B48"/>
                </a:solidFill>
                <a:latin typeface="Calibri"/>
                <a:cs typeface="Calibri"/>
              </a:rPr>
              <a:t>Third Party Research</a:t>
            </a:r>
          </a:p>
          <a:p>
            <a:r>
              <a:rPr lang="en-US" sz="2000" dirty="0" smtClean="0">
                <a:solidFill>
                  <a:srgbClr val="162B48"/>
                </a:solidFill>
                <a:latin typeface="Calibri"/>
                <a:cs typeface="Calibri"/>
              </a:rPr>
              <a:t>Use of Human Tissue and Human Cell Lines</a:t>
            </a:r>
          </a:p>
          <a:p>
            <a:r>
              <a:rPr lang="en-US" sz="2000" dirty="0" smtClean="0">
                <a:solidFill>
                  <a:srgbClr val="162B48"/>
                </a:solidFill>
                <a:latin typeface="Calibri"/>
                <a:cs typeface="Calibri"/>
              </a:rPr>
              <a:t>Attending Veterinarian and Alternates</a:t>
            </a:r>
          </a:p>
          <a:p>
            <a:r>
              <a:rPr lang="en-US" sz="2000" dirty="0" smtClean="0">
                <a:solidFill>
                  <a:srgbClr val="162B48"/>
                </a:solidFill>
                <a:latin typeface="Calibri"/>
                <a:cs typeface="Calibri"/>
              </a:rPr>
              <a:t>Classroom Use of Live Animals</a:t>
            </a:r>
          </a:p>
          <a:p>
            <a:r>
              <a:rPr lang="en-US" sz="2000" dirty="0" smtClean="0">
                <a:solidFill>
                  <a:srgbClr val="162B48"/>
                </a:solidFill>
                <a:latin typeface="Calibri"/>
                <a:cs typeface="Calibri"/>
              </a:rPr>
              <a:t>Just In Time Submissions</a:t>
            </a:r>
            <a:endParaRPr lang="en-US" dirty="0" smtClean="0">
              <a:solidFill>
                <a:srgbClr val="162B48"/>
              </a:solidFill>
              <a:latin typeface="Calibri"/>
              <a:cs typeface="Calibri"/>
            </a:endParaRPr>
          </a:p>
          <a:p>
            <a:endParaRPr lang="en-US" dirty="0" smtClean="0">
              <a:solidFill>
                <a:srgbClr val="162B48"/>
              </a:solidFill>
              <a:latin typeface="Calibri"/>
              <a:cs typeface="Calibri"/>
            </a:endParaRPr>
          </a:p>
          <a:p>
            <a:endParaRPr lang="en-US" dirty="0" smtClean="0">
              <a:solidFill>
                <a:srgbClr val="162B48"/>
              </a:solidFill>
              <a:latin typeface="Calibri"/>
              <a:cs typeface="Calibri"/>
            </a:endParaRPr>
          </a:p>
        </p:txBody>
      </p:sp>
      <p:sp>
        <p:nvSpPr>
          <p:cNvPr id="5" name="Content Placeholder 1"/>
          <p:cNvSpPr txBox="1">
            <a:spLocks/>
          </p:cNvSpPr>
          <p:nvPr/>
        </p:nvSpPr>
        <p:spPr>
          <a:xfrm>
            <a:off x="4089527" y="1504811"/>
            <a:ext cx="4546473" cy="5055832"/>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smtClean="0">
                <a:solidFill>
                  <a:srgbClr val="162B48"/>
                </a:solidFill>
                <a:latin typeface="Calibri"/>
                <a:cs typeface="Calibri"/>
              </a:rPr>
              <a:t>Reporting Animal Research Concerns</a:t>
            </a:r>
          </a:p>
          <a:p>
            <a:r>
              <a:rPr lang="en-US" sz="2000" dirty="0" smtClean="0">
                <a:solidFill>
                  <a:srgbClr val="162B48"/>
                </a:solidFill>
                <a:latin typeface="Calibri"/>
                <a:cs typeface="Calibri"/>
              </a:rPr>
              <a:t>Training for Research Animal Surgery</a:t>
            </a:r>
          </a:p>
          <a:p>
            <a:r>
              <a:rPr lang="en-US" sz="2000" dirty="0" smtClean="0">
                <a:solidFill>
                  <a:srgbClr val="162B48"/>
                </a:solidFill>
                <a:latin typeface="Calibri"/>
                <a:cs typeface="Calibri"/>
              </a:rPr>
              <a:t>Use of Expired Medical Devices</a:t>
            </a:r>
          </a:p>
          <a:p>
            <a:r>
              <a:rPr lang="en-US" sz="2000" dirty="0" smtClean="0">
                <a:solidFill>
                  <a:srgbClr val="162B48"/>
                </a:solidFill>
                <a:latin typeface="Calibri"/>
                <a:cs typeface="Calibri"/>
              </a:rPr>
              <a:t>Use of Non-Pharmaceutical Grade Drugs</a:t>
            </a:r>
          </a:p>
          <a:p>
            <a:r>
              <a:rPr lang="en-US" sz="2000" dirty="0" smtClean="0">
                <a:solidFill>
                  <a:srgbClr val="162B48"/>
                </a:solidFill>
                <a:latin typeface="Calibri"/>
                <a:cs typeface="Calibri"/>
              </a:rPr>
              <a:t>Use of UM Holding Protocol</a:t>
            </a:r>
          </a:p>
          <a:p>
            <a:r>
              <a:rPr lang="en-US" sz="2000" dirty="0" smtClean="0">
                <a:solidFill>
                  <a:srgbClr val="162B48"/>
                </a:solidFill>
                <a:latin typeface="Calibri"/>
                <a:cs typeface="Calibri"/>
              </a:rPr>
              <a:t>Adverse Events &amp; Unanticipated Problems</a:t>
            </a:r>
          </a:p>
          <a:p>
            <a:r>
              <a:rPr lang="en-US" sz="2000" dirty="0" smtClean="0">
                <a:solidFill>
                  <a:srgbClr val="162B48"/>
                </a:solidFill>
                <a:latin typeface="Calibri"/>
                <a:cs typeface="Calibri"/>
              </a:rPr>
              <a:t>Collaborative &amp; Biomedical Research</a:t>
            </a:r>
          </a:p>
          <a:p>
            <a:r>
              <a:rPr lang="en-US" sz="2000" dirty="0" smtClean="0">
                <a:solidFill>
                  <a:srgbClr val="162B48"/>
                </a:solidFill>
                <a:latin typeface="Calibri"/>
                <a:cs typeface="Calibri"/>
              </a:rPr>
              <a:t>Determination of Post-Approval Review</a:t>
            </a:r>
          </a:p>
          <a:p>
            <a:r>
              <a:rPr lang="en-US" sz="2000" dirty="0" smtClean="0">
                <a:solidFill>
                  <a:srgbClr val="162B48"/>
                </a:solidFill>
                <a:latin typeface="Calibri"/>
                <a:cs typeface="Calibri"/>
              </a:rPr>
              <a:t>Exempt Human Research</a:t>
            </a:r>
          </a:p>
          <a:p>
            <a:r>
              <a:rPr lang="en-US" sz="2000" dirty="0" smtClean="0">
                <a:solidFill>
                  <a:srgbClr val="162B48"/>
                </a:solidFill>
                <a:latin typeface="Calibri"/>
                <a:cs typeface="Calibri"/>
              </a:rPr>
              <a:t>Requiring Student Research Participation</a:t>
            </a:r>
          </a:p>
          <a:p>
            <a:r>
              <a:rPr lang="en-US" sz="2000" dirty="0" smtClean="0">
                <a:solidFill>
                  <a:srgbClr val="162B48"/>
                </a:solidFill>
                <a:latin typeface="Calibri"/>
                <a:cs typeface="Calibri"/>
              </a:rPr>
              <a:t>Patents and Inventions - 2008</a:t>
            </a:r>
          </a:p>
          <a:p>
            <a:r>
              <a:rPr lang="en-US" sz="2000" dirty="0" smtClean="0">
                <a:solidFill>
                  <a:srgbClr val="162B48"/>
                </a:solidFill>
                <a:latin typeface="Calibri"/>
                <a:cs typeface="Calibri"/>
              </a:rPr>
              <a:t>Institutional Animal Care Authority</a:t>
            </a:r>
          </a:p>
          <a:p>
            <a:r>
              <a:rPr lang="en-US" sz="2000" dirty="0" smtClean="0">
                <a:solidFill>
                  <a:srgbClr val="162B48"/>
                </a:solidFill>
                <a:latin typeface="Calibri"/>
                <a:cs typeface="Calibri"/>
              </a:rPr>
              <a:t>Institutional Review Board Authority</a:t>
            </a:r>
          </a:p>
          <a:p>
            <a:r>
              <a:rPr lang="en-US" sz="2000" b="1" dirty="0" smtClean="0">
                <a:solidFill>
                  <a:srgbClr val="162B48"/>
                </a:solidFill>
                <a:latin typeface="Calibri"/>
                <a:cs typeface="Calibri"/>
              </a:rPr>
              <a:t>Transmittal of External Funding Requests</a:t>
            </a:r>
          </a:p>
          <a:p>
            <a:r>
              <a:rPr lang="en-US" sz="2000" dirty="0" smtClean="0">
                <a:solidFill>
                  <a:srgbClr val="162B48"/>
                </a:solidFill>
                <a:latin typeface="Calibri"/>
                <a:cs typeface="Calibri"/>
              </a:rPr>
              <a:t>IRB Review of QA/QI Research</a:t>
            </a:r>
          </a:p>
          <a:p>
            <a:r>
              <a:rPr lang="en-US" sz="2000" b="1" dirty="0" smtClean="0">
                <a:solidFill>
                  <a:srgbClr val="162B48"/>
                </a:solidFill>
                <a:latin typeface="Calibri"/>
                <a:cs typeface="Calibri"/>
              </a:rPr>
              <a:t>Authority of External Funding Requests</a:t>
            </a:r>
          </a:p>
          <a:p>
            <a:r>
              <a:rPr lang="en-US" sz="2000" dirty="0" smtClean="0">
                <a:solidFill>
                  <a:srgbClr val="162B48"/>
                </a:solidFill>
                <a:latin typeface="Calibri"/>
                <a:cs typeface="Calibri"/>
              </a:rPr>
              <a:t>Copyright (Intellectual Property)</a:t>
            </a:r>
          </a:p>
          <a:p>
            <a:r>
              <a:rPr lang="en-US" sz="2000" b="1" dirty="0" smtClean="0">
                <a:solidFill>
                  <a:srgbClr val="162B48"/>
                </a:solidFill>
                <a:latin typeface="Calibri"/>
                <a:cs typeface="Calibri"/>
              </a:rPr>
              <a:t>Full Recover of F&amp;A Costs Required</a:t>
            </a:r>
          </a:p>
          <a:p>
            <a:r>
              <a:rPr lang="en-US" sz="2000" b="1" dirty="0" smtClean="0">
                <a:solidFill>
                  <a:srgbClr val="162B48"/>
                </a:solidFill>
                <a:latin typeface="Calibri"/>
                <a:cs typeface="Calibri"/>
              </a:rPr>
              <a:t>Responsible Conduct of Research</a:t>
            </a:r>
          </a:p>
          <a:p>
            <a:r>
              <a:rPr lang="en-US" sz="2000" dirty="0" smtClean="0">
                <a:solidFill>
                  <a:srgbClr val="162B48"/>
                </a:solidFill>
                <a:latin typeface="Calibri"/>
                <a:cs typeface="Calibri"/>
              </a:rPr>
              <a:t>IACUC Amendment Review</a:t>
            </a:r>
          </a:p>
          <a:p>
            <a:r>
              <a:rPr lang="en-US" sz="2000" dirty="0" smtClean="0">
                <a:solidFill>
                  <a:srgbClr val="162B48"/>
                </a:solidFill>
                <a:latin typeface="Calibri"/>
                <a:cs typeface="Calibri"/>
              </a:rPr>
              <a:t>Animal Acquisition/Unapproved Suppliers</a:t>
            </a:r>
          </a:p>
          <a:p>
            <a:r>
              <a:rPr lang="en-US" sz="2000" dirty="0" smtClean="0">
                <a:solidFill>
                  <a:srgbClr val="162B48"/>
                </a:solidFill>
                <a:latin typeface="Calibri"/>
                <a:cs typeface="Calibri"/>
              </a:rPr>
              <a:t>IACUC Post-Approval Monitoring Program</a:t>
            </a:r>
            <a:endParaRPr lang="en-US" sz="2000" dirty="0">
              <a:solidFill>
                <a:srgbClr val="162B48"/>
              </a:solidFill>
              <a:latin typeface="Calibri"/>
              <a:cs typeface="Calibri"/>
            </a:endParaRPr>
          </a:p>
          <a:p>
            <a:r>
              <a:rPr lang="en-US" sz="2000" dirty="0" smtClean="0">
                <a:solidFill>
                  <a:srgbClr val="162B48"/>
                </a:solidFill>
                <a:latin typeface="Calibri"/>
                <a:cs typeface="Calibri"/>
              </a:rPr>
              <a:t>IACUC Protocol Animal Adoptions</a:t>
            </a:r>
          </a:p>
          <a:p>
            <a:r>
              <a:rPr lang="en-US" sz="2000" dirty="0" smtClean="0">
                <a:solidFill>
                  <a:srgbClr val="162B48"/>
                </a:solidFill>
                <a:latin typeface="Calibri"/>
                <a:cs typeface="Calibri"/>
              </a:rPr>
              <a:t>Photography in Laboratory Animal Areas</a:t>
            </a:r>
          </a:p>
          <a:p>
            <a:r>
              <a:rPr lang="en-US" sz="2000" dirty="0" smtClean="0">
                <a:solidFill>
                  <a:srgbClr val="162B48"/>
                </a:solidFill>
                <a:latin typeface="Calibri"/>
                <a:cs typeface="Calibri"/>
              </a:rPr>
              <a:t>Use of IACU Designated Member Review</a:t>
            </a:r>
          </a:p>
          <a:p>
            <a:r>
              <a:rPr lang="en-US" sz="2000" dirty="0" smtClean="0">
                <a:solidFill>
                  <a:srgbClr val="162B48"/>
                </a:solidFill>
                <a:latin typeface="Calibri"/>
                <a:cs typeface="Calibri"/>
              </a:rPr>
              <a:t>Visitors to Animal Research Areas</a:t>
            </a:r>
          </a:p>
          <a:p>
            <a:endParaRPr lang="en-US" sz="2000" dirty="0" smtClean="0">
              <a:solidFill>
                <a:srgbClr val="162B48"/>
              </a:solidFill>
              <a:latin typeface="Calibri"/>
              <a:cs typeface="Calibri"/>
            </a:endParaRPr>
          </a:p>
          <a:p>
            <a:endParaRPr lang="en-US" sz="2000" dirty="0" smtClean="0">
              <a:solidFill>
                <a:srgbClr val="162B48"/>
              </a:solidFill>
              <a:latin typeface="Calibri"/>
              <a:cs typeface="Calibri"/>
            </a:endParaRPr>
          </a:p>
          <a:p>
            <a:endParaRPr lang="en-US" dirty="0" smtClean="0">
              <a:solidFill>
                <a:srgbClr val="162B48"/>
              </a:solidFill>
              <a:latin typeface="Calibri"/>
              <a:cs typeface="Calibri"/>
            </a:endParaRPr>
          </a:p>
          <a:p>
            <a:endParaRPr lang="en-US" dirty="0" smtClean="0">
              <a:solidFill>
                <a:srgbClr val="162B48"/>
              </a:solidFill>
              <a:latin typeface="Calibri"/>
              <a:cs typeface="Calibri"/>
            </a:endParaRPr>
          </a:p>
          <a:p>
            <a:endParaRPr lang="en-US" dirty="0" smtClean="0">
              <a:solidFill>
                <a:srgbClr val="162B48"/>
              </a:solidFill>
              <a:latin typeface="Calibri"/>
              <a:cs typeface="Calibri"/>
            </a:endParaRPr>
          </a:p>
        </p:txBody>
      </p:sp>
      <p:sp>
        <p:nvSpPr>
          <p:cNvPr id="2" name="Rectangle 1"/>
          <p:cNvSpPr/>
          <p:nvPr/>
        </p:nvSpPr>
        <p:spPr>
          <a:xfrm>
            <a:off x="616013" y="6191311"/>
            <a:ext cx="6184773" cy="369332"/>
          </a:xfrm>
          <a:prstGeom prst="rect">
            <a:avLst/>
          </a:prstGeom>
        </p:spPr>
        <p:txBody>
          <a:bodyPr wrap="square">
            <a:spAutoFit/>
          </a:bodyPr>
          <a:lstStyle/>
          <a:p>
            <a:r>
              <a:rPr lang="en-US" dirty="0">
                <a:solidFill>
                  <a:srgbClr val="162B48"/>
                </a:solidFill>
                <a:latin typeface="Calibri"/>
                <a:cs typeface="Calibri"/>
              </a:rPr>
              <a:t>https://secure4.olemiss.edu/</a:t>
            </a:r>
            <a:r>
              <a:rPr lang="en-US" dirty="0" err="1">
                <a:solidFill>
                  <a:srgbClr val="162B48"/>
                </a:solidFill>
                <a:latin typeface="Calibri"/>
                <a:cs typeface="Calibri"/>
              </a:rPr>
              <a:t>umpolicyopen</a:t>
            </a:r>
            <a:r>
              <a:rPr lang="en-US" dirty="0">
                <a:solidFill>
                  <a:srgbClr val="162B48"/>
                </a:solidFill>
                <a:latin typeface="Calibri"/>
                <a:cs typeface="Calibri"/>
              </a:rPr>
              <a:t>/</a:t>
            </a:r>
            <a:r>
              <a:rPr lang="en-US" dirty="0" err="1">
                <a:solidFill>
                  <a:srgbClr val="162B48"/>
                </a:solidFill>
                <a:latin typeface="Calibri"/>
                <a:cs typeface="Calibri"/>
              </a:rPr>
              <a:t>index.jsp</a:t>
            </a:r>
            <a:endParaRPr lang="en-US" dirty="0">
              <a:solidFill>
                <a:srgbClr val="162B48"/>
              </a:solidFill>
              <a:latin typeface="Calibri"/>
              <a:cs typeface="Calibri"/>
            </a:endParaRPr>
          </a:p>
        </p:txBody>
      </p:sp>
    </p:spTree>
    <p:extLst>
      <p:ext uri="{BB962C8B-B14F-4D97-AF65-F5344CB8AC3E}">
        <p14:creationId xmlns:p14="http://schemas.microsoft.com/office/powerpoint/2010/main" val="70237506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ormAutofit/>
          </a:bodyPr>
          <a:lstStyle/>
          <a:p>
            <a:pPr lvl="0" defTabSz="914400">
              <a:buClr>
                <a:schemeClr val="accent1"/>
              </a:buClr>
              <a:buSzPct val="85000"/>
              <a:defRPr/>
            </a:pPr>
            <a:r>
              <a:rPr lang="en-US" sz="2400" b="0" dirty="0">
                <a:solidFill>
                  <a:srgbClr val="008000"/>
                </a:solidFill>
                <a:latin typeface="Calibri"/>
                <a:cs typeface="Calibri"/>
              </a:rPr>
              <a:t>ASSUMPTION</a:t>
            </a:r>
            <a:r>
              <a:rPr lang="en-US" sz="2400" b="0" dirty="0">
                <a:solidFill>
                  <a:srgbClr val="162B48"/>
                </a:solidFill>
                <a:latin typeface="Calibri"/>
                <a:cs typeface="Calibri"/>
              </a:rPr>
              <a:t>: </a:t>
            </a:r>
            <a:r>
              <a:rPr lang="en-US" sz="2400" b="0" dirty="0" smtClean="0">
                <a:solidFill>
                  <a:srgbClr val="162B48"/>
                </a:solidFill>
                <a:latin typeface="Calibri"/>
                <a:cs typeface="Calibri"/>
              </a:rPr>
              <a:t>PIs find info they need on ORSP Website</a:t>
            </a:r>
            <a:endParaRPr lang="en-US" sz="2400" b="0" dirty="0">
              <a:solidFill>
                <a:srgbClr val="162B48"/>
              </a:solidFill>
              <a:latin typeface="Calibri"/>
              <a:cs typeface="Calibri"/>
            </a:endParaRPr>
          </a:p>
          <a:p>
            <a:pPr defTabSz="914400">
              <a:buClr>
                <a:schemeClr val="accent1"/>
              </a:buClr>
              <a:buSzPct val="85000"/>
            </a:pPr>
            <a:r>
              <a:rPr lang="en-US" sz="2400" dirty="0" smtClean="0">
                <a:solidFill>
                  <a:srgbClr val="162B48"/>
                </a:solidFill>
                <a:latin typeface="Calibri"/>
                <a:cs typeface="Calibri"/>
              </a:rPr>
              <a:t>SELECTED INFORMATION RESOURCES</a:t>
            </a:r>
            <a:endParaRPr lang="en-US" sz="4400" dirty="0">
              <a:solidFill>
                <a:srgbClr val="162B48"/>
              </a:solidFill>
              <a:latin typeface="Calibri"/>
              <a:cs typeface="Calibri"/>
            </a:endParaRPr>
          </a:p>
          <a:p>
            <a:endParaRPr lang="en-US" dirty="0">
              <a:solidFill>
                <a:srgbClr val="162B48"/>
              </a:solidFill>
              <a:latin typeface="Calibri"/>
              <a:cs typeface="Calibri"/>
            </a:endParaRPr>
          </a:p>
        </p:txBody>
      </p:sp>
      <p:cxnSp>
        <p:nvCxnSpPr>
          <p:cNvPr id="6" name="Straight Connector 5"/>
          <p:cNvCxnSpPr/>
          <p:nvPr/>
        </p:nvCxnSpPr>
        <p:spPr>
          <a:xfrm>
            <a:off x="301752" y="1366343"/>
            <a:ext cx="8534273" cy="1588"/>
          </a:xfrm>
          <a:prstGeom prst="line">
            <a:avLst/>
          </a:prstGeom>
          <a:ln w="158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7" name="Content Placeholder 1"/>
          <p:cNvSpPr>
            <a:spLocks noGrp="1"/>
          </p:cNvSpPr>
          <p:nvPr>
            <p:ph idx="1"/>
          </p:nvPr>
        </p:nvSpPr>
        <p:spPr>
          <a:xfrm>
            <a:off x="441451" y="1454011"/>
            <a:ext cx="8051673" cy="5055832"/>
          </a:xfrm>
        </p:spPr>
        <p:txBody>
          <a:bodyPr>
            <a:normAutofit lnSpcReduction="10000"/>
          </a:bodyPr>
          <a:lstStyle/>
          <a:p>
            <a:pPr marL="0" indent="0">
              <a:buNone/>
            </a:pPr>
            <a:endParaRPr lang="en-US" sz="2000" dirty="0" smtClean="0">
              <a:solidFill>
                <a:srgbClr val="162B48"/>
              </a:solidFill>
              <a:latin typeface="Calibri"/>
              <a:cs typeface="Calibri"/>
              <a:hlinkClick r:id="rId3"/>
            </a:endParaRPr>
          </a:p>
          <a:p>
            <a:r>
              <a:rPr lang="en-US" sz="2000" dirty="0" smtClean="0">
                <a:solidFill>
                  <a:srgbClr val="162B48"/>
                </a:solidFill>
                <a:latin typeface="Calibri"/>
                <a:cs typeface="Calibri"/>
              </a:rPr>
              <a:t>ORSP Proposal Development Guide: </a:t>
            </a:r>
            <a:r>
              <a:rPr lang="en-US" sz="2000" dirty="0">
                <a:solidFill>
                  <a:srgbClr val="162B48"/>
                </a:solidFill>
                <a:latin typeface="Calibri"/>
                <a:cs typeface="Calibri"/>
                <a:hlinkClick r:id="rId3"/>
              </a:rPr>
              <a:t>http://research.olemiss.edu/proposal-</a:t>
            </a:r>
            <a:r>
              <a:rPr lang="en-US" sz="2000" dirty="0" smtClean="0">
                <a:solidFill>
                  <a:srgbClr val="162B48"/>
                </a:solidFill>
                <a:latin typeface="Calibri"/>
                <a:cs typeface="Calibri"/>
                <a:hlinkClick r:id="rId3"/>
              </a:rPr>
              <a:t>development</a:t>
            </a:r>
            <a:endParaRPr lang="en-US" sz="2000" dirty="0" smtClean="0">
              <a:solidFill>
                <a:srgbClr val="162B48"/>
              </a:solidFill>
              <a:latin typeface="Calibri"/>
              <a:cs typeface="Calibri"/>
            </a:endParaRPr>
          </a:p>
          <a:p>
            <a:r>
              <a:rPr lang="en-US" sz="2000" dirty="0" smtClean="0">
                <a:solidFill>
                  <a:srgbClr val="162B48"/>
                </a:solidFill>
                <a:latin typeface="Calibri"/>
                <a:cs typeface="Calibri"/>
              </a:rPr>
              <a:t>PDS </a:t>
            </a:r>
            <a:r>
              <a:rPr lang="en-US" sz="2000" dirty="0">
                <a:solidFill>
                  <a:srgbClr val="162B48"/>
                </a:solidFill>
                <a:latin typeface="Calibri"/>
                <a:cs typeface="Calibri"/>
              </a:rPr>
              <a:t>Departmental Assignments: </a:t>
            </a:r>
            <a:r>
              <a:rPr lang="en-US" sz="2000" dirty="0">
                <a:solidFill>
                  <a:srgbClr val="162B48"/>
                </a:solidFill>
                <a:latin typeface="Calibri"/>
                <a:cs typeface="Calibri"/>
                <a:hlinkClick r:id="rId3"/>
              </a:rPr>
              <a:t>http://research.olemiss.edu/proposal-</a:t>
            </a:r>
            <a:r>
              <a:rPr lang="en-US" sz="2000" dirty="0" smtClean="0">
                <a:solidFill>
                  <a:srgbClr val="162B48"/>
                </a:solidFill>
                <a:latin typeface="Calibri"/>
                <a:cs typeface="Calibri"/>
                <a:hlinkClick r:id="rId3"/>
              </a:rPr>
              <a:t>development</a:t>
            </a:r>
            <a:r>
              <a:rPr lang="en-US" sz="2000" dirty="0" smtClean="0">
                <a:solidFill>
                  <a:srgbClr val="162B48"/>
                </a:solidFill>
                <a:latin typeface="Calibri"/>
                <a:cs typeface="Calibri"/>
              </a:rPr>
              <a:t> </a:t>
            </a:r>
          </a:p>
          <a:p>
            <a:r>
              <a:rPr lang="en-US" sz="2000" dirty="0" smtClean="0">
                <a:solidFill>
                  <a:srgbClr val="162B48"/>
                </a:solidFill>
                <a:latin typeface="Calibri"/>
                <a:cs typeface="Calibri"/>
              </a:rPr>
              <a:t>ORSP </a:t>
            </a:r>
            <a:r>
              <a:rPr lang="en-US" sz="2000" dirty="0">
                <a:solidFill>
                  <a:srgbClr val="162B48"/>
                </a:solidFill>
                <a:latin typeface="Calibri"/>
                <a:cs typeface="Calibri"/>
              </a:rPr>
              <a:t>Travel </a:t>
            </a:r>
            <a:r>
              <a:rPr lang="en-US" sz="2000" dirty="0" smtClean="0">
                <a:solidFill>
                  <a:srgbClr val="162B48"/>
                </a:solidFill>
                <a:latin typeface="Calibri"/>
                <a:cs typeface="Calibri"/>
              </a:rPr>
              <a:t>Grants Program: </a:t>
            </a:r>
            <a:r>
              <a:rPr lang="en-US" sz="2000" dirty="0">
                <a:solidFill>
                  <a:srgbClr val="162B48"/>
                </a:solidFill>
                <a:latin typeface="Calibri"/>
                <a:cs typeface="Calibri"/>
                <a:hlinkClick r:id="rId4"/>
              </a:rPr>
              <a:t>http://research.olemiss.edu/resources/faculty-</a:t>
            </a:r>
            <a:r>
              <a:rPr lang="en-US" sz="2000" dirty="0" smtClean="0">
                <a:solidFill>
                  <a:srgbClr val="162B48"/>
                </a:solidFill>
                <a:latin typeface="Calibri"/>
                <a:cs typeface="Calibri"/>
                <a:hlinkClick r:id="rId4"/>
              </a:rPr>
              <a:t>travel</a:t>
            </a:r>
            <a:endParaRPr lang="en-US" sz="2000" dirty="0" smtClean="0">
              <a:solidFill>
                <a:srgbClr val="162B48"/>
              </a:solidFill>
              <a:latin typeface="Calibri"/>
              <a:cs typeface="Calibri"/>
            </a:endParaRPr>
          </a:p>
          <a:p>
            <a:r>
              <a:rPr lang="en-US" sz="2000" dirty="0" smtClean="0">
                <a:solidFill>
                  <a:srgbClr val="162B48"/>
                </a:solidFill>
                <a:latin typeface="Calibri"/>
                <a:cs typeface="Calibri"/>
              </a:rPr>
              <a:t>Engaging Students </a:t>
            </a:r>
            <a:r>
              <a:rPr lang="en-US" sz="2000" dirty="0">
                <a:solidFill>
                  <a:srgbClr val="162B48"/>
                </a:solidFill>
                <a:latin typeface="Calibri"/>
                <a:cs typeface="Calibri"/>
              </a:rPr>
              <a:t>in Research: </a:t>
            </a:r>
            <a:r>
              <a:rPr lang="en-US" sz="2000" dirty="0">
                <a:solidFill>
                  <a:srgbClr val="162B48"/>
                </a:solidFill>
                <a:latin typeface="Calibri"/>
                <a:cs typeface="Calibri"/>
                <a:hlinkClick r:id="rId5"/>
              </a:rPr>
              <a:t>http://research.olemiss.edu/resources/</a:t>
            </a:r>
            <a:r>
              <a:rPr lang="en-US" sz="2000" dirty="0" smtClean="0">
                <a:solidFill>
                  <a:srgbClr val="162B48"/>
                </a:solidFill>
                <a:latin typeface="Calibri"/>
                <a:cs typeface="Calibri"/>
                <a:hlinkClick r:id="rId5"/>
              </a:rPr>
              <a:t>students</a:t>
            </a:r>
            <a:endParaRPr lang="en-US" sz="2000" dirty="0" smtClean="0">
              <a:solidFill>
                <a:srgbClr val="162B48"/>
              </a:solidFill>
              <a:latin typeface="Calibri"/>
              <a:cs typeface="Calibri"/>
            </a:endParaRPr>
          </a:p>
          <a:p>
            <a:r>
              <a:rPr lang="en-US" sz="2000" dirty="0" smtClean="0">
                <a:solidFill>
                  <a:srgbClr val="162B48"/>
                </a:solidFill>
                <a:latin typeface="Calibri"/>
                <a:cs typeface="Calibri"/>
              </a:rPr>
              <a:t>Research </a:t>
            </a:r>
            <a:r>
              <a:rPr lang="en-US" sz="2000" dirty="0">
                <a:solidFill>
                  <a:srgbClr val="162B48"/>
                </a:solidFill>
                <a:latin typeface="Calibri"/>
                <a:cs typeface="Calibri"/>
              </a:rPr>
              <a:t>Resources Directory: </a:t>
            </a:r>
            <a:r>
              <a:rPr lang="en-US" sz="2000" dirty="0">
                <a:solidFill>
                  <a:srgbClr val="162B48"/>
                </a:solidFill>
                <a:latin typeface="Calibri"/>
                <a:cs typeface="Calibri"/>
                <a:hlinkClick r:id="rId6"/>
              </a:rPr>
              <a:t>https://research.olemiss.edu/</a:t>
            </a:r>
            <a:r>
              <a:rPr lang="en-US" sz="2000" dirty="0" smtClean="0">
                <a:solidFill>
                  <a:srgbClr val="162B48"/>
                </a:solidFill>
                <a:latin typeface="Calibri"/>
                <a:cs typeface="Calibri"/>
                <a:hlinkClick r:id="rId6"/>
              </a:rPr>
              <a:t>r2d1</a:t>
            </a:r>
            <a:endParaRPr lang="en-US" sz="2000" dirty="0" smtClean="0">
              <a:solidFill>
                <a:srgbClr val="162B48"/>
              </a:solidFill>
              <a:latin typeface="Calibri"/>
              <a:cs typeface="Calibri"/>
            </a:endParaRPr>
          </a:p>
          <a:p>
            <a:r>
              <a:rPr lang="en-US" sz="2000" dirty="0" smtClean="0">
                <a:solidFill>
                  <a:srgbClr val="162B48"/>
                </a:solidFill>
                <a:latin typeface="Calibri"/>
                <a:cs typeface="Calibri"/>
              </a:rPr>
              <a:t>Upcoming ORSP Workshops</a:t>
            </a:r>
            <a:r>
              <a:rPr lang="en-US" sz="2000" dirty="0">
                <a:solidFill>
                  <a:srgbClr val="162B48"/>
                </a:solidFill>
                <a:latin typeface="Calibri"/>
                <a:cs typeface="Calibri"/>
              </a:rPr>
              <a:t>/Presentations: </a:t>
            </a:r>
            <a:r>
              <a:rPr lang="en-US" sz="2000" dirty="0">
                <a:solidFill>
                  <a:srgbClr val="162B48"/>
                </a:solidFill>
                <a:latin typeface="Calibri"/>
                <a:cs typeface="Calibri"/>
                <a:hlinkClick r:id="rId7"/>
              </a:rPr>
              <a:t>http://www.research.olemiss.edu/upcoming-</a:t>
            </a:r>
            <a:r>
              <a:rPr lang="en-US" sz="2000" dirty="0" smtClean="0">
                <a:solidFill>
                  <a:srgbClr val="162B48"/>
                </a:solidFill>
                <a:latin typeface="Calibri"/>
                <a:cs typeface="Calibri"/>
                <a:hlinkClick r:id="rId7"/>
              </a:rPr>
              <a:t>presentations</a:t>
            </a:r>
            <a:endParaRPr lang="en-US" sz="2000" dirty="0">
              <a:solidFill>
                <a:srgbClr val="162B48"/>
              </a:solidFill>
              <a:latin typeface="Calibri"/>
              <a:cs typeface="Calibri"/>
            </a:endParaRPr>
          </a:p>
          <a:p>
            <a:r>
              <a:rPr lang="en-US" sz="2000" dirty="0" smtClean="0">
                <a:solidFill>
                  <a:srgbClr val="162B48"/>
                </a:solidFill>
                <a:latin typeface="Calibri"/>
                <a:cs typeface="Calibri"/>
              </a:rPr>
              <a:t>Slides from Past ORSP </a:t>
            </a:r>
            <a:r>
              <a:rPr lang="en-US" sz="2000" dirty="0">
                <a:solidFill>
                  <a:srgbClr val="162B48"/>
                </a:solidFill>
                <a:latin typeface="Calibri"/>
                <a:cs typeface="Calibri"/>
              </a:rPr>
              <a:t>Training Workshops: </a:t>
            </a:r>
            <a:r>
              <a:rPr lang="en-US" sz="2000" dirty="0">
                <a:solidFill>
                  <a:srgbClr val="162B48"/>
                </a:solidFill>
                <a:latin typeface="Calibri"/>
                <a:cs typeface="Calibri"/>
                <a:hlinkClick r:id="rId8"/>
              </a:rPr>
              <a:t>http://www.research.olemiss.edu/</a:t>
            </a:r>
            <a:r>
              <a:rPr lang="en-US" sz="2000" dirty="0" smtClean="0">
                <a:solidFill>
                  <a:srgbClr val="162B48"/>
                </a:solidFill>
                <a:latin typeface="Calibri"/>
                <a:cs typeface="Calibri"/>
                <a:hlinkClick r:id="rId8"/>
              </a:rPr>
              <a:t>presentations</a:t>
            </a:r>
            <a:endParaRPr lang="en-US" sz="2000" dirty="0" smtClean="0">
              <a:solidFill>
                <a:srgbClr val="162B48"/>
              </a:solidFill>
              <a:latin typeface="Calibri"/>
              <a:cs typeface="Calibri"/>
            </a:endParaRPr>
          </a:p>
          <a:p>
            <a:r>
              <a:rPr lang="en-US" sz="2000" dirty="0">
                <a:solidFill>
                  <a:srgbClr val="162B48"/>
                </a:solidFill>
                <a:latin typeface="Calibri"/>
                <a:cs typeface="Calibri"/>
              </a:rPr>
              <a:t>PIVOT: </a:t>
            </a:r>
            <a:r>
              <a:rPr lang="en-US" sz="2000" dirty="0">
                <a:solidFill>
                  <a:srgbClr val="162B48"/>
                </a:solidFill>
                <a:latin typeface="Calibri"/>
                <a:cs typeface="Calibri"/>
                <a:hlinkClick r:id="rId9"/>
              </a:rPr>
              <a:t>http://pivot.cos.com/</a:t>
            </a:r>
            <a:r>
              <a:rPr lang="en-US" sz="2000" dirty="0" smtClean="0">
                <a:solidFill>
                  <a:srgbClr val="162B48"/>
                </a:solidFill>
                <a:latin typeface="Calibri"/>
                <a:cs typeface="Calibri"/>
                <a:hlinkClick r:id="rId9"/>
              </a:rPr>
              <a:t>about_pivot</a:t>
            </a:r>
            <a:r>
              <a:rPr lang="en-US" sz="2000" dirty="0" smtClean="0">
                <a:solidFill>
                  <a:srgbClr val="162B48"/>
                </a:solidFill>
                <a:latin typeface="Calibri"/>
                <a:cs typeface="Calibri"/>
              </a:rPr>
              <a:t> </a:t>
            </a:r>
          </a:p>
          <a:p>
            <a:r>
              <a:rPr lang="en-US" sz="2000" dirty="0">
                <a:solidFill>
                  <a:srgbClr val="162B48"/>
                </a:solidFill>
                <a:latin typeface="Calibri"/>
                <a:cs typeface="Calibri"/>
              </a:rPr>
              <a:t>Uniform Guidance: </a:t>
            </a:r>
            <a:r>
              <a:rPr lang="en-US" sz="2000" dirty="0">
                <a:solidFill>
                  <a:srgbClr val="162B48"/>
                </a:solidFill>
                <a:latin typeface="Calibri"/>
                <a:cs typeface="Calibri"/>
                <a:hlinkClick r:id="rId10"/>
              </a:rPr>
              <a:t>http://research.olemiss.edu/uniform-</a:t>
            </a:r>
            <a:r>
              <a:rPr lang="en-US" sz="2000" dirty="0" smtClean="0">
                <a:solidFill>
                  <a:srgbClr val="162B48"/>
                </a:solidFill>
                <a:latin typeface="Calibri"/>
                <a:cs typeface="Calibri"/>
                <a:hlinkClick r:id="rId10"/>
              </a:rPr>
              <a:t>guidance</a:t>
            </a:r>
            <a:r>
              <a:rPr lang="en-US" sz="2000" dirty="0" smtClean="0">
                <a:solidFill>
                  <a:srgbClr val="162B48"/>
                </a:solidFill>
                <a:latin typeface="Calibri"/>
                <a:cs typeface="Calibri"/>
              </a:rPr>
              <a:t> </a:t>
            </a:r>
          </a:p>
          <a:p>
            <a:endParaRPr lang="en-US" dirty="0" smtClean="0">
              <a:solidFill>
                <a:srgbClr val="162B48"/>
              </a:solidFill>
              <a:latin typeface="Calibri"/>
              <a:cs typeface="Calibri"/>
            </a:endParaRPr>
          </a:p>
          <a:p>
            <a:endParaRPr lang="en-US" dirty="0" smtClean="0">
              <a:solidFill>
                <a:srgbClr val="162B48"/>
              </a:solidFill>
              <a:latin typeface="Calibri"/>
              <a:cs typeface="Calibri"/>
            </a:endParaRPr>
          </a:p>
          <a:p>
            <a:endParaRPr lang="en-US" dirty="0" smtClean="0">
              <a:solidFill>
                <a:srgbClr val="162B48"/>
              </a:solidFill>
              <a:latin typeface="Calibri"/>
              <a:cs typeface="Calibri"/>
            </a:endParaRPr>
          </a:p>
          <a:p>
            <a:endParaRPr lang="en-US" dirty="0" smtClean="0">
              <a:solidFill>
                <a:srgbClr val="162B48"/>
              </a:solidFill>
              <a:latin typeface="Calibri"/>
              <a:cs typeface="Calibri"/>
            </a:endParaRPr>
          </a:p>
        </p:txBody>
      </p:sp>
    </p:spTree>
    <p:extLst>
      <p:ext uri="{BB962C8B-B14F-4D97-AF65-F5344CB8AC3E}">
        <p14:creationId xmlns:p14="http://schemas.microsoft.com/office/powerpoint/2010/main" val="239855505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84351" y="1713268"/>
            <a:ext cx="8051673" cy="5055832"/>
          </a:xfrm>
        </p:spPr>
        <p:txBody>
          <a:bodyPr>
            <a:normAutofit/>
          </a:bodyPr>
          <a:lstStyle/>
          <a:p>
            <a:r>
              <a:rPr lang="en-US" dirty="0" smtClean="0">
                <a:solidFill>
                  <a:srgbClr val="162B48"/>
                </a:solidFill>
                <a:latin typeface="Calibri"/>
                <a:cs typeface="Calibri"/>
              </a:rPr>
              <a:t>Priorities of Dean of COLA?</a:t>
            </a:r>
          </a:p>
          <a:p>
            <a:r>
              <a:rPr lang="en-US" dirty="0" smtClean="0">
                <a:solidFill>
                  <a:srgbClr val="162B48"/>
                </a:solidFill>
                <a:latin typeface="Calibri"/>
                <a:cs typeface="Calibri"/>
              </a:rPr>
              <a:t>Research &amp; Development Initiatives of COLA?</a:t>
            </a:r>
          </a:p>
          <a:p>
            <a:r>
              <a:rPr lang="en-US" dirty="0" smtClean="0">
                <a:solidFill>
                  <a:srgbClr val="162B48"/>
                </a:solidFill>
                <a:latin typeface="Calibri"/>
                <a:cs typeface="Calibri"/>
              </a:rPr>
              <a:t>Chairs’ Issues, Concerns, Needs</a:t>
            </a:r>
          </a:p>
          <a:p>
            <a:r>
              <a:rPr lang="en-US" dirty="0" smtClean="0">
                <a:solidFill>
                  <a:srgbClr val="162B48"/>
                </a:solidFill>
                <a:latin typeface="Calibri"/>
                <a:cs typeface="Calibri"/>
              </a:rPr>
              <a:t>Faculty Issues, Concerns, Needs</a:t>
            </a:r>
          </a:p>
          <a:p>
            <a:r>
              <a:rPr lang="en-US" dirty="0" smtClean="0">
                <a:solidFill>
                  <a:srgbClr val="162B48"/>
                </a:solidFill>
                <a:latin typeface="Calibri"/>
                <a:cs typeface="Calibri"/>
              </a:rPr>
              <a:t>What Else</a:t>
            </a:r>
            <a:r>
              <a:rPr lang="en-US" dirty="0">
                <a:solidFill>
                  <a:srgbClr val="162B48"/>
                </a:solidFill>
                <a:latin typeface="Calibri"/>
                <a:cs typeface="Calibri"/>
              </a:rPr>
              <a:t>?</a:t>
            </a:r>
            <a:endParaRPr lang="en-US" dirty="0" smtClean="0">
              <a:solidFill>
                <a:srgbClr val="162B48"/>
              </a:solidFill>
              <a:latin typeface="Calibri"/>
              <a:cs typeface="Calibri"/>
            </a:endParaRPr>
          </a:p>
          <a:p>
            <a:endParaRPr lang="en-US" dirty="0" smtClean="0">
              <a:solidFill>
                <a:srgbClr val="162B48"/>
              </a:solidFill>
              <a:latin typeface="Calibri"/>
              <a:cs typeface="Calibri"/>
            </a:endParaRPr>
          </a:p>
        </p:txBody>
      </p:sp>
      <p:sp>
        <p:nvSpPr>
          <p:cNvPr id="4" name="Text Placeholder 3"/>
          <p:cNvSpPr>
            <a:spLocks noGrp="1"/>
          </p:cNvSpPr>
          <p:nvPr>
            <p:ph type="body" sz="quarter" idx="10"/>
          </p:nvPr>
        </p:nvSpPr>
        <p:spPr/>
        <p:txBody>
          <a:bodyPr>
            <a:normAutofit/>
          </a:bodyPr>
          <a:lstStyle/>
          <a:p>
            <a:pPr lvl="0" defTabSz="914400">
              <a:buClr>
                <a:schemeClr val="accent1"/>
              </a:buClr>
              <a:buSzPct val="85000"/>
              <a:defRPr/>
            </a:pPr>
            <a:r>
              <a:rPr lang="en-US" sz="2400" dirty="0" smtClean="0">
                <a:solidFill>
                  <a:srgbClr val="162B48"/>
                </a:solidFill>
                <a:latin typeface="Calibri"/>
                <a:cs typeface="Calibri"/>
              </a:rPr>
              <a:t>Questions?</a:t>
            </a:r>
            <a:br>
              <a:rPr lang="en-US" sz="2400" dirty="0" smtClean="0">
                <a:solidFill>
                  <a:srgbClr val="162B48"/>
                </a:solidFill>
                <a:latin typeface="Calibri"/>
                <a:cs typeface="Calibri"/>
              </a:rPr>
            </a:br>
            <a:r>
              <a:rPr lang="en-US" sz="2400" dirty="0" smtClean="0">
                <a:solidFill>
                  <a:srgbClr val="162B48"/>
                </a:solidFill>
                <a:latin typeface="Calibri"/>
                <a:cs typeface="Calibri"/>
              </a:rPr>
              <a:t>What Do You </a:t>
            </a:r>
            <a:r>
              <a:rPr lang="en-US" sz="2400" dirty="0">
                <a:solidFill>
                  <a:srgbClr val="162B48"/>
                </a:solidFill>
                <a:latin typeface="Calibri"/>
                <a:cs typeface="Calibri"/>
              </a:rPr>
              <a:t>W</a:t>
            </a:r>
            <a:r>
              <a:rPr lang="en-US" sz="2400" dirty="0" smtClean="0">
                <a:solidFill>
                  <a:srgbClr val="162B48"/>
                </a:solidFill>
                <a:latin typeface="Calibri"/>
                <a:cs typeface="Calibri"/>
              </a:rPr>
              <a:t>ant ORSP Know About College of Liberal Arts?</a:t>
            </a:r>
            <a:endParaRPr lang="en-US" sz="2400" dirty="0">
              <a:solidFill>
                <a:srgbClr val="162B48"/>
              </a:solidFill>
              <a:latin typeface="Calibri"/>
              <a:cs typeface="Calibri"/>
            </a:endParaRPr>
          </a:p>
          <a:p>
            <a:pPr lvl="0" defTabSz="914400">
              <a:buClr>
                <a:schemeClr val="accent1"/>
              </a:buClr>
              <a:buSzPct val="85000"/>
              <a:defRPr/>
            </a:pPr>
            <a:endParaRPr lang="en-US" sz="4400" dirty="0">
              <a:solidFill>
                <a:srgbClr val="162B48"/>
              </a:solidFill>
              <a:latin typeface="Calibri"/>
              <a:cs typeface="Calibri"/>
            </a:endParaRPr>
          </a:p>
          <a:p>
            <a:endParaRPr lang="en-US" dirty="0" smtClean="0">
              <a:solidFill>
                <a:srgbClr val="162B48"/>
              </a:solidFill>
              <a:latin typeface="Calibri"/>
              <a:cs typeface="Calibri"/>
            </a:endParaRPr>
          </a:p>
          <a:p>
            <a:endParaRPr lang="en-US" dirty="0">
              <a:solidFill>
                <a:srgbClr val="162B48"/>
              </a:solidFill>
              <a:latin typeface="Calibri"/>
              <a:cs typeface="Calibri"/>
            </a:endParaRPr>
          </a:p>
          <a:p>
            <a:endParaRPr lang="en-US" dirty="0" smtClean="0">
              <a:solidFill>
                <a:srgbClr val="162B48"/>
              </a:solidFill>
              <a:latin typeface="Calibri"/>
              <a:cs typeface="Calibri"/>
            </a:endParaRPr>
          </a:p>
          <a:p>
            <a:endParaRPr lang="en-US" dirty="0">
              <a:solidFill>
                <a:srgbClr val="162B48"/>
              </a:solidFill>
              <a:latin typeface="Calibri"/>
              <a:cs typeface="Calibri"/>
            </a:endParaRPr>
          </a:p>
        </p:txBody>
      </p:sp>
      <p:cxnSp>
        <p:nvCxnSpPr>
          <p:cNvPr id="6" name="Straight Connector 5"/>
          <p:cNvCxnSpPr/>
          <p:nvPr/>
        </p:nvCxnSpPr>
        <p:spPr>
          <a:xfrm>
            <a:off x="301752" y="1366343"/>
            <a:ext cx="8534273" cy="1588"/>
          </a:xfrm>
          <a:prstGeom prst="line">
            <a:avLst/>
          </a:prstGeom>
          <a:ln w="158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178175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ormAutofit/>
          </a:bodyPr>
          <a:lstStyle/>
          <a:p>
            <a:pPr lvl="0" defTabSz="914400">
              <a:buClr>
                <a:schemeClr val="accent1"/>
              </a:buClr>
              <a:buSzPct val="85000"/>
              <a:defRPr/>
            </a:pPr>
            <a:r>
              <a:rPr lang="en-US" sz="2400" b="0" dirty="0" smtClean="0">
                <a:solidFill>
                  <a:srgbClr val="162B48"/>
                </a:solidFill>
                <a:latin typeface="Calibri"/>
                <a:cs typeface="Calibri"/>
              </a:rPr>
              <a:t>Handout:</a:t>
            </a:r>
            <a:endParaRPr lang="en-US" sz="2400" b="0" dirty="0">
              <a:solidFill>
                <a:srgbClr val="162B48"/>
              </a:solidFill>
              <a:latin typeface="Calibri"/>
              <a:cs typeface="Calibri"/>
            </a:endParaRPr>
          </a:p>
          <a:p>
            <a:pPr defTabSz="914400">
              <a:buClr>
                <a:schemeClr val="accent1"/>
              </a:buClr>
              <a:buSzPct val="85000"/>
            </a:pPr>
            <a:r>
              <a:rPr lang="en-US" sz="2400" dirty="0" smtClean="0">
                <a:solidFill>
                  <a:srgbClr val="162B48"/>
                </a:solidFill>
                <a:latin typeface="Calibri"/>
                <a:cs typeface="Calibri"/>
              </a:rPr>
              <a:t>Pre-Award Services of ORSP</a:t>
            </a:r>
            <a:endParaRPr lang="en-US" sz="4400" dirty="0">
              <a:solidFill>
                <a:srgbClr val="162B48"/>
              </a:solidFill>
              <a:latin typeface="Calibri"/>
              <a:cs typeface="Calibri"/>
            </a:endParaRPr>
          </a:p>
          <a:p>
            <a:endParaRPr lang="en-US" dirty="0">
              <a:solidFill>
                <a:srgbClr val="162B48"/>
              </a:solidFill>
              <a:latin typeface="Calibri"/>
              <a:cs typeface="Calibri"/>
            </a:endParaRPr>
          </a:p>
        </p:txBody>
      </p:sp>
      <p:cxnSp>
        <p:nvCxnSpPr>
          <p:cNvPr id="6" name="Straight Connector 5"/>
          <p:cNvCxnSpPr/>
          <p:nvPr/>
        </p:nvCxnSpPr>
        <p:spPr>
          <a:xfrm>
            <a:off x="301752" y="1366343"/>
            <a:ext cx="8534273" cy="1588"/>
          </a:xfrm>
          <a:prstGeom prst="line">
            <a:avLst/>
          </a:prstGeom>
          <a:ln w="158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7" name="Content Placeholder 1"/>
          <p:cNvSpPr>
            <a:spLocks noGrp="1"/>
          </p:cNvSpPr>
          <p:nvPr>
            <p:ph idx="1"/>
          </p:nvPr>
        </p:nvSpPr>
        <p:spPr>
          <a:xfrm>
            <a:off x="200151" y="4297115"/>
            <a:ext cx="8635874" cy="2243385"/>
          </a:xfrm>
        </p:spPr>
        <p:txBody>
          <a:bodyPr>
            <a:normAutofit fontScale="77500" lnSpcReduction="20000"/>
          </a:bodyPr>
          <a:lstStyle/>
          <a:p>
            <a:r>
              <a:rPr lang="en-US" dirty="0" smtClean="0">
                <a:solidFill>
                  <a:srgbClr val="008000"/>
                </a:solidFill>
                <a:latin typeface="Calibri"/>
                <a:cs typeface="Calibri"/>
              </a:rPr>
              <a:t>Assumption</a:t>
            </a:r>
            <a:r>
              <a:rPr lang="en-US" dirty="0" smtClean="0">
                <a:solidFill>
                  <a:srgbClr val="162B48"/>
                </a:solidFill>
                <a:latin typeface="Calibri"/>
                <a:cs typeface="Calibri"/>
              </a:rPr>
              <a:t>: Everyone Knows 17 Pre-Award Services Offered</a:t>
            </a:r>
          </a:p>
          <a:p>
            <a:r>
              <a:rPr lang="en-US" dirty="0" smtClean="0">
                <a:solidFill>
                  <a:srgbClr val="008000"/>
                </a:solidFill>
                <a:latin typeface="Calibri"/>
                <a:cs typeface="Calibri"/>
              </a:rPr>
              <a:t>Assumption</a:t>
            </a:r>
            <a:r>
              <a:rPr lang="en-US" dirty="0" smtClean="0">
                <a:solidFill>
                  <a:srgbClr val="162B48"/>
                </a:solidFill>
                <a:latin typeface="Calibri"/>
                <a:cs typeface="Calibri"/>
              </a:rPr>
              <a:t>: Each academic unit knows its assigned </a:t>
            </a:r>
            <a:r>
              <a:rPr lang="en-US" dirty="0" smtClean="0">
                <a:solidFill>
                  <a:srgbClr val="800000"/>
                </a:solidFill>
                <a:latin typeface="Calibri"/>
                <a:cs typeface="Calibri"/>
              </a:rPr>
              <a:t>Program Development Specialist (PDS)</a:t>
            </a:r>
            <a:r>
              <a:rPr lang="en-US" dirty="0" smtClean="0">
                <a:solidFill>
                  <a:srgbClr val="162B48"/>
                </a:solidFill>
                <a:latin typeface="Calibri"/>
                <a:cs typeface="Calibri"/>
              </a:rPr>
              <a:t>: ORSP customer service representative &amp; </a:t>
            </a:r>
            <a:r>
              <a:rPr lang="en-US" dirty="0" smtClean="0">
                <a:solidFill>
                  <a:srgbClr val="800000"/>
                </a:solidFill>
                <a:latin typeface="Calibri"/>
                <a:cs typeface="Calibri"/>
              </a:rPr>
              <a:t>point of contact </a:t>
            </a:r>
            <a:r>
              <a:rPr lang="en-US" dirty="0" smtClean="0">
                <a:solidFill>
                  <a:srgbClr val="162B48"/>
                </a:solidFill>
                <a:latin typeface="Calibri"/>
                <a:cs typeface="Calibri"/>
              </a:rPr>
              <a:t>to access ORSP services</a:t>
            </a:r>
          </a:p>
          <a:p>
            <a:r>
              <a:rPr lang="en-US" b="1" dirty="0" smtClean="0">
                <a:solidFill>
                  <a:srgbClr val="B523B4"/>
                </a:solidFill>
                <a:latin typeface="Calibri"/>
                <a:cs typeface="Calibri"/>
              </a:rPr>
              <a:t>Assumption</a:t>
            </a:r>
            <a:r>
              <a:rPr lang="en-US" dirty="0" smtClean="0">
                <a:solidFill>
                  <a:schemeClr val="accent4"/>
                </a:solidFill>
                <a:latin typeface="Calibri"/>
                <a:cs typeface="Calibri"/>
              </a:rPr>
              <a:t>: </a:t>
            </a:r>
            <a:r>
              <a:rPr lang="en-US" dirty="0" smtClean="0">
                <a:solidFill>
                  <a:srgbClr val="B523B4"/>
                </a:solidFill>
                <a:latin typeface="Calibri"/>
                <a:cs typeface="Calibri"/>
              </a:rPr>
              <a:t>Your PDS is standing by to drop everything to work on your last minute proposal/crisis</a:t>
            </a:r>
          </a:p>
          <a:p>
            <a:endParaRPr lang="en-US" dirty="0" smtClean="0">
              <a:solidFill>
                <a:srgbClr val="162B48"/>
              </a:solidFill>
              <a:latin typeface="Calibri"/>
              <a:cs typeface="Calibri"/>
            </a:endParaRPr>
          </a:p>
          <a:p>
            <a:endParaRPr lang="en-US" dirty="0" smtClean="0">
              <a:solidFill>
                <a:srgbClr val="162B48"/>
              </a:solidFill>
              <a:latin typeface="Calibri"/>
              <a:cs typeface="Calibri"/>
            </a:endParaRPr>
          </a:p>
          <a:p>
            <a:endParaRPr lang="en-US" dirty="0" smtClean="0">
              <a:solidFill>
                <a:srgbClr val="162B48"/>
              </a:solidFill>
              <a:latin typeface="Calibri"/>
              <a:cs typeface="Calibri"/>
            </a:endParaRPr>
          </a:p>
        </p:txBody>
      </p:sp>
      <p:pic>
        <p:nvPicPr>
          <p:cNvPr id="2" name="Picture 1"/>
          <p:cNvPicPr>
            <a:picLocks noChangeAspect="1"/>
          </p:cNvPicPr>
          <p:nvPr/>
        </p:nvPicPr>
        <p:blipFill>
          <a:blip r:embed="rId3"/>
          <a:stretch>
            <a:fillRect/>
          </a:stretch>
        </p:blipFill>
        <p:spPr>
          <a:xfrm>
            <a:off x="88901" y="1442543"/>
            <a:ext cx="8547100" cy="2861995"/>
          </a:xfrm>
          <a:prstGeom prst="rect">
            <a:avLst/>
          </a:prstGeom>
        </p:spPr>
      </p:pic>
    </p:spTree>
    <p:extLst>
      <p:ext uri="{BB962C8B-B14F-4D97-AF65-F5344CB8AC3E}">
        <p14:creationId xmlns:p14="http://schemas.microsoft.com/office/powerpoint/2010/main" val="402309903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ormAutofit/>
          </a:bodyPr>
          <a:lstStyle/>
          <a:p>
            <a:pPr lvl="0" defTabSz="914400">
              <a:buClr>
                <a:schemeClr val="accent1"/>
              </a:buClr>
              <a:buSzPct val="85000"/>
              <a:defRPr/>
            </a:pPr>
            <a:r>
              <a:rPr lang="en-US" sz="2400" b="0" dirty="0" smtClean="0">
                <a:solidFill>
                  <a:srgbClr val="162B48"/>
                </a:solidFill>
                <a:latin typeface="Calibri"/>
                <a:cs typeface="Calibri"/>
              </a:rPr>
              <a:t>What You Should Know about:</a:t>
            </a:r>
            <a:endParaRPr lang="en-US" sz="2400" b="0" dirty="0">
              <a:solidFill>
                <a:srgbClr val="162B48"/>
              </a:solidFill>
              <a:latin typeface="Calibri"/>
              <a:cs typeface="Calibri"/>
            </a:endParaRPr>
          </a:p>
          <a:p>
            <a:pPr defTabSz="914400">
              <a:buClr>
                <a:schemeClr val="accent1"/>
              </a:buClr>
              <a:buSzPct val="85000"/>
            </a:pPr>
            <a:r>
              <a:rPr lang="en-US" sz="2400" dirty="0" smtClean="0">
                <a:solidFill>
                  <a:srgbClr val="162B48"/>
                </a:solidFill>
                <a:latin typeface="Calibri"/>
                <a:cs typeface="Calibri"/>
              </a:rPr>
              <a:t>Local Administrative Support for Research</a:t>
            </a:r>
            <a:endParaRPr lang="en-US" dirty="0">
              <a:solidFill>
                <a:srgbClr val="162B48"/>
              </a:solidFill>
              <a:latin typeface="Calibri"/>
              <a:cs typeface="Calibri"/>
            </a:endParaRPr>
          </a:p>
        </p:txBody>
      </p:sp>
      <p:cxnSp>
        <p:nvCxnSpPr>
          <p:cNvPr id="6" name="Straight Connector 5"/>
          <p:cNvCxnSpPr/>
          <p:nvPr/>
        </p:nvCxnSpPr>
        <p:spPr>
          <a:xfrm>
            <a:off x="301752" y="1366343"/>
            <a:ext cx="8534273" cy="1588"/>
          </a:xfrm>
          <a:prstGeom prst="line">
            <a:avLst/>
          </a:prstGeom>
          <a:ln w="158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7" name="Content Placeholder 1"/>
          <p:cNvSpPr>
            <a:spLocks noGrp="1"/>
          </p:cNvSpPr>
          <p:nvPr>
            <p:ph idx="1"/>
          </p:nvPr>
        </p:nvSpPr>
        <p:spPr>
          <a:xfrm>
            <a:off x="301752" y="1485158"/>
            <a:ext cx="9083548" cy="4814042"/>
          </a:xfrm>
        </p:spPr>
        <p:txBody>
          <a:bodyPr>
            <a:normAutofit fontScale="70000" lnSpcReduction="20000"/>
          </a:bodyPr>
          <a:lstStyle/>
          <a:p>
            <a:r>
              <a:rPr lang="en-US" b="1" dirty="0" smtClean="0">
                <a:solidFill>
                  <a:srgbClr val="B523B4"/>
                </a:solidFill>
                <a:latin typeface="Calibri"/>
                <a:cs typeface="Calibri"/>
              </a:rPr>
              <a:t>Assumption</a:t>
            </a:r>
            <a:r>
              <a:rPr lang="en-US" dirty="0" smtClean="0">
                <a:solidFill>
                  <a:srgbClr val="B523B4"/>
                </a:solidFill>
                <a:latin typeface="Calibri"/>
                <a:cs typeface="Calibri"/>
              </a:rPr>
              <a:t>: Research Support is primarily a Central Admin concern</a:t>
            </a:r>
          </a:p>
          <a:p>
            <a:r>
              <a:rPr lang="en-US" dirty="0" smtClean="0">
                <a:solidFill>
                  <a:srgbClr val="162B48"/>
                </a:solidFill>
                <a:latin typeface="Calibri"/>
                <a:cs typeface="Calibri"/>
              </a:rPr>
              <a:t>Actually, providing local research support will help your faculty be more informed, compliant and competitive</a:t>
            </a:r>
          </a:p>
          <a:p>
            <a:pPr lvl="1"/>
            <a:r>
              <a:rPr lang="en-US" dirty="0" smtClean="0">
                <a:solidFill>
                  <a:srgbClr val="162B48"/>
                </a:solidFill>
                <a:latin typeface="Calibri"/>
                <a:cs typeface="Calibri"/>
              </a:rPr>
              <a:t>Associate Deans for Research</a:t>
            </a:r>
          </a:p>
          <a:p>
            <a:pPr lvl="1"/>
            <a:r>
              <a:rPr lang="en-US" dirty="0" smtClean="0">
                <a:solidFill>
                  <a:srgbClr val="162B48"/>
                </a:solidFill>
                <a:latin typeface="Calibri"/>
                <a:cs typeface="Calibri"/>
              </a:rPr>
              <a:t>Other research admin personnel</a:t>
            </a:r>
          </a:p>
          <a:p>
            <a:r>
              <a:rPr lang="en-US" dirty="0" smtClean="0">
                <a:solidFill>
                  <a:srgbClr val="162B48"/>
                </a:solidFill>
                <a:latin typeface="Calibri"/>
                <a:cs typeface="Calibri"/>
              </a:rPr>
              <a:t>Example: Pilot Project with School of Pharmacy</a:t>
            </a:r>
          </a:p>
          <a:p>
            <a:pPr lvl="1"/>
            <a:r>
              <a:rPr lang="en-US" dirty="0" err="1" smtClean="0">
                <a:solidFill>
                  <a:srgbClr val="162B48"/>
                </a:solidFill>
                <a:latin typeface="Calibri"/>
                <a:cs typeface="Calibri"/>
              </a:rPr>
              <a:t>SoP</a:t>
            </a:r>
            <a:r>
              <a:rPr lang="en-US" dirty="0" smtClean="0">
                <a:solidFill>
                  <a:srgbClr val="162B48"/>
                </a:solidFill>
                <a:latin typeface="Calibri"/>
                <a:cs typeface="Calibri"/>
              </a:rPr>
              <a:t> has a business office that includes pre-award and post-award research admin personnel</a:t>
            </a:r>
          </a:p>
          <a:p>
            <a:pPr lvl="1"/>
            <a:r>
              <a:rPr lang="en-US" dirty="0" smtClean="0">
                <a:solidFill>
                  <a:srgbClr val="162B48"/>
                </a:solidFill>
                <a:latin typeface="Calibri"/>
                <a:cs typeface="Calibri"/>
              </a:rPr>
              <a:t>As of Fall 2016, </a:t>
            </a:r>
            <a:r>
              <a:rPr lang="en-US" dirty="0" err="1" smtClean="0">
                <a:solidFill>
                  <a:srgbClr val="162B48"/>
                </a:solidFill>
                <a:latin typeface="Calibri"/>
                <a:cs typeface="Calibri"/>
              </a:rPr>
              <a:t>SoP</a:t>
            </a:r>
            <a:r>
              <a:rPr lang="en-US" dirty="0" smtClean="0">
                <a:solidFill>
                  <a:srgbClr val="162B48"/>
                </a:solidFill>
                <a:latin typeface="Calibri"/>
                <a:cs typeface="Calibri"/>
              </a:rPr>
              <a:t> provides/funds its own “Program Development Specialists”</a:t>
            </a:r>
          </a:p>
          <a:p>
            <a:pPr lvl="1"/>
            <a:r>
              <a:rPr lang="en-US" dirty="0" smtClean="0">
                <a:solidFill>
                  <a:srgbClr val="162B48"/>
                </a:solidFill>
                <a:latin typeface="Calibri"/>
                <a:cs typeface="Calibri"/>
              </a:rPr>
              <a:t>These </a:t>
            </a:r>
            <a:r>
              <a:rPr lang="en-US" dirty="0" err="1" smtClean="0">
                <a:solidFill>
                  <a:srgbClr val="162B48"/>
                </a:solidFill>
                <a:latin typeface="Calibri"/>
                <a:cs typeface="Calibri"/>
              </a:rPr>
              <a:t>SoP</a:t>
            </a:r>
            <a:r>
              <a:rPr lang="en-US" dirty="0" smtClean="0">
                <a:solidFill>
                  <a:srgbClr val="162B48"/>
                </a:solidFill>
                <a:latin typeface="Calibri"/>
                <a:cs typeface="Calibri"/>
              </a:rPr>
              <a:t> pre-award specialists attend weekly ORSP pre-award meetings and communicate regularly with ORSP</a:t>
            </a:r>
          </a:p>
          <a:p>
            <a:pPr lvl="1"/>
            <a:r>
              <a:rPr lang="en-US" dirty="0" smtClean="0">
                <a:solidFill>
                  <a:srgbClr val="162B48"/>
                </a:solidFill>
                <a:latin typeface="Calibri"/>
                <a:cs typeface="Calibri"/>
              </a:rPr>
              <a:t>ORSP AORs (Jason or Mickey) still must approve the proposal/transmittal, but ORSP </a:t>
            </a:r>
            <a:r>
              <a:rPr lang="en-US" dirty="0" err="1" smtClean="0">
                <a:solidFill>
                  <a:srgbClr val="162B48"/>
                </a:solidFill>
                <a:latin typeface="Calibri"/>
                <a:cs typeface="Calibri"/>
              </a:rPr>
              <a:t>PDSes</a:t>
            </a:r>
            <a:r>
              <a:rPr lang="en-US" dirty="0" smtClean="0">
                <a:solidFill>
                  <a:srgbClr val="162B48"/>
                </a:solidFill>
                <a:latin typeface="Calibri"/>
                <a:cs typeface="Calibri"/>
              </a:rPr>
              <a:t> are no longer involved</a:t>
            </a:r>
          </a:p>
          <a:p>
            <a:pPr lvl="1"/>
            <a:r>
              <a:rPr lang="en-US" dirty="0" err="1" smtClean="0">
                <a:solidFill>
                  <a:srgbClr val="162B48"/>
                </a:solidFill>
                <a:latin typeface="Calibri"/>
                <a:cs typeface="Calibri"/>
              </a:rPr>
              <a:t>SoP</a:t>
            </a:r>
            <a:r>
              <a:rPr lang="en-US" dirty="0" smtClean="0">
                <a:solidFill>
                  <a:srgbClr val="162B48"/>
                </a:solidFill>
                <a:latin typeface="Calibri"/>
                <a:cs typeface="Calibri"/>
              </a:rPr>
              <a:t> pre-award specialists are delegated authority to “submit” AOR-approved proposals via sponsor’s portals just as ORSP </a:t>
            </a:r>
            <a:r>
              <a:rPr lang="en-US" dirty="0" err="1" smtClean="0">
                <a:solidFill>
                  <a:srgbClr val="162B48"/>
                </a:solidFill>
                <a:latin typeface="Calibri"/>
                <a:cs typeface="Calibri"/>
              </a:rPr>
              <a:t>PDSes</a:t>
            </a:r>
            <a:r>
              <a:rPr lang="en-US" dirty="0" smtClean="0">
                <a:solidFill>
                  <a:srgbClr val="162B48"/>
                </a:solidFill>
                <a:latin typeface="Calibri"/>
                <a:cs typeface="Calibri"/>
              </a:rPr>
              <a:t> do</a:t>
            </a:r>
          </a:p>
          <a:p>
            <a:endParaRPr lang="en-US" dirty="0" smtClean="0">
              <a:solidFill>
                <a:srgbClr val="162B48"/>
              </a:solidFill>
              <a:latin typeface="Calibri"/>
              <a:cs typeface="Calibri"/>
            </a:endParaRPr>
          </a:p>
          <a:p>
            <a:endParaRPr lang="en-US" dirty="0" smtClean="0">
              <a:solidFill>
                <a:srgbClr val="162B48"/>
              </a:solidFill>
              <a:latin typeface="Calibri"/>
              <a:cs typeface="Calibri"/>
            </a:endParaRPr>
          </a:p>
          <a:p>
            <a:endParaRPr lang="en-US" dirty="0" smtClean="0">
              <a:solidFill>
                <a:srgbClr val="162B48"/>
              </a:solidFill>
              <a:latin typeface="Calibri"/>
              <a:cs typeface="Calibri"/>
            </a:endParaRPr>
          </a:p>
        </p:txBody>
      </p:sp>
    </p:spTree>
    <p:extLst>
      <p:ext uri="{BB962C8B-B14F-4D97-AF65-F5344CB8AC3E}">
        <p14:creationId xmlns:p14="http://schemas.microsoft.com/office/powerpoint/2010/main" val="222666597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ormAutofit/>
          </a:bodyPr>
          <a:lstStyle/>
          <a:p>
            <a:pPr lvl="0" defTabSz="914400">
              <a:buClr>
                <a:schemeClr val="accent1"/>
              </a:buClr>
              <a:buSzPct val="85000"/>
              <a:defRPr/>
            </a:pPr>
            <a:r>
              <a:rPr lang="en-US" sz="2400" b="0" dirty="0" smtClean="0">
                <a:solidFill>
                  <a:srgbClr val="162B48"/>
                </a:solidFill>
                <a:latin typeface="Calibri"/>
                <a:cs typeface="Calibri"/>
              </a:rPr>
              <a:t>What You Should Know about</a:t>
            </a:r>
            <a:endParaRPr lang="en-US" sz="2400" b="0" dirty="0">
              <a:solidFill>
                <a:srgbClr val="162B48"/>
              </a:solidFill>
              <a:latin typeface="Calibri"/>
              <a:cs typeface="Calibri"/>
            </a:endParaRPr>
          </a:p>
          <a:p>
            <a:pPr defTabSz="914400">
              <a:buClr>
                <a:schemeClr val="accent1"/>
              </a:buClr>
              <a:buSzPct val="85000"/>
            </a:pPr>
            <a:r>
              <a:rPr lang="en-US" sz="2400" dirty="0" smtClean="0">
                <a:solidFill>
                  <a:srgbClr val="162B48"/>
                </a:solidFill>
                <a:latin typeface="Calibri"/>
                <a:cs typeface="Calibri"/>
              </a:rPr>
              <a:t>DEVELOPING and SUBMITITING PROPOSALS</a:t>
            </a:r>
            <a:endParaRPr lang="en-US" sz="4400" dirty="0">
              <a:solidFill>
                <a:srgbClr val="162B48"/>
              </a:solidFill>
              <a:latin typeface="Calibri"/>
              <a:cs typeface="Calibri"/>
            </a:endParaRPr>
          </a:p>
          <a:p>
            <a:endParaRPr lang="en-US" dirty="0">
              <a:solidFill>
                <a:srgbClr val="162B48"/>
              </a:solidFill>
              <a:latin typeface="Calibri"/>
              <a:cs typeface="Calibri"/>
            </a:endParaRPr>
          </a:p>
        </p:txBody>
      </p:sp>
      <p:cxnSp>
        <p:nvCxnSpPr>
          <p:cNvPr id="6" name="Straight Connector 5"/>
          <p:cNvCxnSpPr/>
          <p:nvPr/>
        </p:nvCxnSpPr>
        <p:spPr>
          <a:xfrm>
            <a:off x="301752" y="1366343"/>
            <a:ext cx="8534273" cy="1588"/>
          </a:xfrm>
          <a:prstGeom prst="line">
            <a:avLst/>
          </a:prstGeom>
          <a:ln w="158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7" name="Content Placeholder 1"/>
          <p:cNvSpPr>
            <a:spLocks noGrp="1"/>
          </p:cNvSpPr>
          <p:nvPr>
            <p:ph idx="1"/>
          </p:nvPr>
        </p:nvSpPr>
        <p:spPr>
          <a:xfrm>
            <a:off x="403351" y="1442543"/>
            <a:ext cx="8232649" cy="5055832"/>
          </a:xfrm>
        </p:spPr>
        <p:txBody>
          <a:bodyPr>
            <a:normAutofit/>
          </a:bodyPr>
          <a:lstStyle/>
          <a:p>
            <a:pPr marL="0" indent="0">
              <a:buNone/>
            </a:pPr>
            <a:r>
              <a:rPr lang="en-US" b="1" dirty="0" smtClean="0">
                <a:solidFill>
                  <a:srgbClr val="008000"/>
                </a:solidFill>
                <a:latin typeface="Calibri"/>
                <a:cs typeface="Calibri"/>
              </a:rPr>
              <a:t>Assumption</a:t>
            </a:r>
            <a:r>
              <a:rPr lang="en-US" b="1" dirty="0" smtClean="0">
                <a:solidFill>
                  <a:srgbClr val="162B48"/>
                </a:solidFill>
                <a:latin typeface="Calibri"/>
                <a:cs typeface="Calibri"/>
              </a:rPr>
              <a:t>: Everyone knows that only VCRSP/ORSP can authorize institutional funding proposals to external sponsors.</a:t>
            </a:r>
          </a:p>
          <a:p>
            <a:pPr lvl="1"/>
            <a:r>
              <a:rPr lang="en-US" dirty="0" smtClean="0">
                <a:solidFill>
                  <a:srgbClr val="162B48"/>
                </a:solidFill>
                <a:latin typeface="Calibri"/>
                <a:cs typeface="Calibri"/>
              </a:rPr>
              <a:t>VCRSP delegates this authority to Authorized Organizational Representatives (AORs)</a:t>
            </a:r>
          </a:p>
          <a:p>
            <a:pPr lvl="1"/>
            <a:r>
              <a:rPr lang="en-US" dirty="0" smtClean="0">
                <a:solidFill>
                  <a:srgbClr val="162B48"/>
                </a:solidFill>
                <a:latin typeface="Calibri"/>
                <a:cs typeface="Calibri"/>
              </a:rPr>
              <a:t>Current AOR: Jason Hale (since Spring 2016)</a:t>
            </a:r>
          </a:p>
          <a:p>
            <a:pPr lvl="1"/>
            <a:r>
              <a:rPr lang="en-US" dirty="0" smtClean="0">
                <a:solidFill>
                  <a:srgbClr val="162B48"/>
                </a:solidFill>
                <a:latin typeface="Calibri"/>
                <a:cs typeface="Calibri"/>
              </a:rPr>
              <a:t>Authority also delegated to: Robin </a:t>
            </a:r>
            <a:r>
              <a:rPr lang="en-US" dirty="0" err="1" smtClean="0">
                <a:solidFill>
                  <a:srgbClr val="162B48"/>
                </a:solidFill>
                <a:latin typeface="Calibri"/>
                <a:cs typeface="Calibri"/>
              </a:rPr>
              <a:t>Buchannon</a:t>
            </a:r>
            <a:r>
              <a:rPr lang="en-US" dirty="0" smtClean="0">
                <a:solidFill>
                  <a:srgbClr val="162B48"/>
                </a:solidFill>
                <a:latin typeface="Calibri"/>
                <a:cs typeface="Calibri"/>
              </a:rPr>
              <a:t>, Mickey </a:t>
            </a:r>
            <a:r>
              <a:rPr lang="en-US" dirty="0" err="1" smtClean="0">
                <a:solidFill>
                  <a:srgbClr val="162B48"/>
                </a:solidFill>
                <a:latin typeface="Calibri"/>
                <a:cs typeface="Calibri"/>
              </a:rPr>
              <a:t>McLaurin</a:t>
            </a:r>
            <a:r>
              <a:rPr lang="en-US" dirty="0" smtClean="0">
                <a:solidFill>
                  <a:srgbClr val="162B48"/>
                </a:solidFill>
                <a:latin typeface="Calibri"/>
                <a:cs typeface="Calibri"/>
              </a:rPr>
              <a:t>, Anita Randle</a:t>
            </a:r>
          </a:p>
          <a:p>
            <a:pPr lvl="1"/>
            <a:r>
              <a:rPr lang="en-US" dirty="0" smtClean="0">
                <a:solidFill>
                  <a:srgbClr val="162B48"/>
                </a:solidFill>
                <a:latin typeface="Calibri"/>
                <a:cs typeface="Calibri"/>
              </a:rPr>
              <a:t>Transmittal Process for investigator/unit approvals</a:t>
            </a:r>
          </a:p>
          <a:p>
            <a:pPr marL="0" indent="0">
              <a:buNone/>
            </a:pPr>
            <a:r>
              <a:rPr lang="en-US" b="1" dirty="0" smtClean="0">
                <a:solidFill>
                  <a:srgbClr val="871A20"/>
                </a:solidFill>
                <a:latin typeface="Calibri"/>
                <a:cs typeface="Calibri"/>
              </a:rPr>
              <a:t>Proposals not approved by ORSP are not valid.</a:t>
            </a:r>
          </a:p>
          <a:p>
            <a:pPr lvl="1"/>
            <a:endParaRPr lang="en-US" dirty="0" smtClean="0">
              <a:solidFill>
                <a:srgbClr val="871A20"/>
              </a:solidFill>
              <a:latin typeface="Calibri"/>
              <a:cs typeface="Calibri"/>
            </a:endParaRPr>
          </a:p>
          <a:p>
            <a:endParaRPr lang="en-US" dirty="0" smtClean="0">
              <a:solidFill>
                <a:srgbClr val="162B48"/>
              </a:solidFill>
              <a:latin typeface="Calibri"/>
              <a:cs typeface="Calibri"/>
            </a:endParaRPr>
          </a:p>
          <a:p>
            <a:endParaRPr lang="en-US" dirty="0" smtClean="0">
              <a:solidFill>
                <a:srgbClr val="162B48"/>
              </a:solidFill>
              <a:latin typeface="Calibri"/>
              <a:cs typeface="Calibri"/>
            </a:endParaRPr>
          </a:p>
          <a:p>
            <a:endParaRPr lang="en-US" dirty="0" smtClean="0">
              <a:solidFill>
                <a:srgbClr val="162B48"/>
              </a:solidFill>
              <a:latin typeface="Calibri"/>
              <a:cs typeface="Calibri"/>
            </a:endParaRPr>
          </a:p>
          <a:p>
            <a:endParaRPr lang="en-US" dirty="0" smtClean="0">
              <a:solidFill>
                <a:srgbClr val="162B48"/>
              </a:solidFill>
              <a:latin typeface="Calibri"/>
              <a:cs typeface="Calibri"/>
            </a:endParaRPr>
          </a:p>
          <a:p>
            <a:endParaRPr lang="en-US" dirty="0" smtClean="0">
              <a:solidFill>
                <a:srgbClr val="162B48"/>
              </a:solidFill>
              <a:latin typeface="Calibri"/>
              <a:cs typeface="Calibri"/>
            </a:endParaRPr>
          </a:p>
        </p:txBody>
      </p:sp>
    </p:spTree>
    <p:extLst>
      <p:ext uri="{BB962C8B-B14F-4D97-AF65-F5344CB8AC3E}">
        <p14:creationId xmlns:p14="http://schemas.microsoft.com/office/powerpoint/2010/main" val="375141866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ormAutofit/>
          </a:bodyPr>
          <a:lstStyle/>
          <a:p>
            <a:pPr lvl="0" defTabSz="914400">
              <a:buClr>
                <a:schemeClr val="accent1"/>
              </a:buClr>
              <a:buSzPct val="85000"/>
              <a:defRPr/>
            </a:pPr>
            <a:r>
              <a:rPr lang="en-US" sz="2400" b="0" dirty="0" smtClean="0">
                <a:solidFill>
                  <a:srgbClr val="162B48"/>
                </a:solidFill>
                <a:latin typeface="Calibri"/>
                <a:cs typeface="Calibri"/>
              </a:rPr>
              <a:t>What You Should Know about</a:t>
            </a:r>
            <a:endParaRPr lang="en-US" sz="2400" b="0" dirty="0">
              <a:solidFill>
                <a:srgbClr val="162B48"/>
              </a:solidFill>
              <a:latin typeface="Calibri"/>
              <a:cs typeface="Calibri"/>
            </a:endParaRPr>
          </a:p>
          <a:p>
            <a:pPr defTabSz="914400">
              <a:buClr>
                <a:schemeClr val="accent1"/>
              </a:buClr>
              <a:buSzPct val="85000"/>
            </a:pPr>
            <a:r>
              <a:rPr lang="en-US" sz="2400" dirty="0" smtClean="0">
                <a:solidFill>
                  <a:srgbClr val="162B48"/>
                </a:solidFill>
                <a:latin typeface="Calibri"/>
                <a:cs typeface="Calibri"/>
              </a:rPr>
              <a:t>DEVELOPING and SUBMITITING PROPOSALS</a:t>
            </a:r>
            <a:endParaRPr lang="en-US" sz="4400" dirty="0">
              <a:solidFill>
                <a:srgbClr val="162B48"/>
              </a:solidFill>
              <a:latin typeface="Calibri"/>
              <a:cs typeface="Calibri"/>
            </a:endParaRPr>
          </a:p>
          <a:p>
            <a:endParaRPr lang="en-US" dirty="0">
              <a:solidFill>
                <a:srgbClr val="162B48"/>
              </a:solidFill>
              <a:latin typeface="Calibri"/>
              <a:cs typeface="Calibri"/>
            </a:endParaRPr>
          </a:p>
        </p:txBody>
      </p:sp>
      <p:cxnSp>
        <p:nvCxnSpPr>
          <p:cNvPr id="6" name="Straight Connector 5"/>
          <p:cNvCxnSpPr/>
          <p:nvPr/>
        </p:nvCxnSpPr>
        <p:spPr>
          <a:xfrm>
            <a:off x="301752" y="1366343"/>
            <a:ext cx="8534273" cy="1588"/>
          </a:xfrm>
          <a:prstGeom prst="line">
            <a:avLst/>
          </a:prstGeom>
          <a:ln w="158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7" name="Content Placeholder 1"/>
          <p:cNvSpPr>
            <a:spLocks noGrp="1"/>
          </p:cNvSpPr>
          <p:nvPr>
            <p:ph idx="1"/>
          </p:nvPr>
        </p:nvSpPr>
        <p:spPr>
          <a:xfrm>
            <a:off x="784351" y="1713268"/>
            <a:ext cx="8232649" cy="5055832"/>
          </a:xfrm>
        </p:spPr>
        <p:txBody>
          <a:bodyPr>
            <a:normAutofit/>
          </a:bodyPr>
          <a:lstStyle/>
          <a:p>
            <a:pPr marL="0" indent="0">
              <a:buNone/>
            </a:pPr>
            <a:r>
              <a:rPr lang="en-US" b="1" dirty="0" smtClean="0">
                <a:solidFill>
                  <a:srgbClr val="008000"/>
                </a:solidFill>
                <a:latin typeface="Calibri"/>
                <a:cs typeface="Calibri"/>
              </a:rPr>
              <a:t>Assumption: </a:t>
            </a:r>
            <a:r>
              <a:rPr lang="en-US" b="1" dirty="0" smtClean="0">
                <a:solidFill>
                  <a:srgbClr val="162B48"/>
                </a:solidFill>
                <a:latin typeface="Calibri"/>
                <a:cs typeface="Calibri"/>
              </a:rPr>
              <a:t>Everyone knows that </a:t>
            </a:r>
            <a:r>
              <a:rPr lang="en-US" b="1" dirty="0">
                <a:solidFill>
                  <a:srgbClr val="162B48"/>
                </a:solidFill>
                <a:latin typeface="Calibri"/>
                <a:cs typeface="Calibri"/>
              </a:rPr>
              <a:t>o</a:t>
            </a:r>
            <a:r>
              <a:rPr lang="en-US" b="1" dirty="0" smtClean="0">
                <a:solidFill>
                  <a:srgbClr val="162B48"/>
                </a:solidFill>
                <a:latin typeface="Calibri"/>
                <a:cs typeface="Calibri"/>
              </a:rPr>
              <a:t>nly VCRSP/ORSP can authorize/sign award agreements with external sponsors.</a:t>
            </a:r>
          </a:p>
          <a:p>
            <a:pPr lvl="1"/>
            <a:r>
              <a:rPr lang="en-US" dirty="0" smtClean="0">
                <a:solidFill>
                  <a:srgbClr val="162B48"/>
                </a:solidFill>
                <a:latin typeface="Calibri"/>
                <a:cs typeface="Calibri"/>
              </a:rPr>
              <a:t>Post-Award team negotiates terms/conditions</a:t>
            </a:r>
          </a:p>
          <a:p>
            <a:pPr lvl="1"/>
            <a:r>
              <a:rPr lang="en-US" dirty="0" smtClean="0">
                <a:solidFill>
                  <a:srgbClr val="162B48"/>
                </a:solidFill>
                <a:latin typeface="Calibri"/>
                <a:cs typeface="Calibri"/>
              </a:rPr>
              <a:t>&amp; authorizes Accounting to set up award accounts</a:t>
            </a:r>
          </a:p>
          <a:p>
            <a:pPr lvl="1"/>
            <a:r>
              <a:rPr lang="en-US" dirty="0" smtClean="0">
                <a:solidFill>
                  <a:srgbClr val="162B48"/>
                </a:solidFill>
                <a:latin typeface="Calibri"/>
                <a:cs typeface="Calibri"/>
              </a:rPr>
              <a:t>Approved transmittal is required before award</a:t>
            </a:r>
          </a:p>
          <a:p>
            <a:pPr lvl="1"/>
            <a:endParaRPr lang="en-US" b="1" dirty="0">
              <a:solidFill>
                <a:srgbClr val="162B48"/>
              </a:solidFill>
              <a:latin typeface="Calibri"/>
              <a:cs typeface="Calibri"/>
            </a:endParaRPr>
          </a:p>
          <a:p>
            <a:pPr marL="0" indent="0">
              <a:buNone/>
            </a:pPr>
            <a:r>
              <a:rPr lang="en-US" b="1" dirty="0" smtClean="0">
                <a:solidFill>
                  <a:srgbClr val="871A20"/>
                </a:solidFill>
                <a:latin typeface="Calibri"/>
                <a:cs typeface="Calibri"/>
              </a:rPr>
              <a:t>Sponsored Programs Agreements not signed by ORSP are not valid agreements.</a:t>
            </a:r>
          </a:p>
          <a:p>
            <a:pPr lvl="1"/>
            <a:endParaRPr lang="en-US" dirty="0" smtClean="0">
              <a:solidFill>
                <a:srgbClr val="162B48"/>
              </a:solidFill>
              <a:latin typeface="Calibri"/>
              <a:cs typeface="Calibri"/>
            </a:endParaRPr>
          </a:p>
          <a:p>
            <a:endParaRPr lang="en-US" dirty="0" smtClean="0">
              <a:solidFill>
                <a:srgbClr val="162B48"/>
              </a:solidFill>
              <a:latin typeface="Calibri"/>
              <a:cs typeface="Calibri"/>
            </a:endParaRPr>
          </a:p>
          <a:p>
            <a:endParaRPr lang="en-US" dirty="0" smtClean="0">
              <a:solidFill>
                <a:srgbClr val="162B48"/>
              </a:solidFill>
              <a:latin typeface="Calibri"/>
              <a:cs typeface="Calibri"/>
            </a:endParaRPr>
          </a:p>
          <a:p>
            <a:endParaRPr lang="en-US" dirty="0" smtClean="0">
              <a:solidFill>
                <a:srgbClr val="162B48"/>
              </a:solidFill>
              <a:latin typeface="Calibri"/>
              <a:cs typeface="Calibri"/>
            </a:endParaRPr>
          </a:p>
          <a:p>
            <a:endParaRPr lang="en-US" dirty="0" smtClean="0">
              <a:solidFill>
                <a:srgbClr val="162B48"/>
              </a:solidFill>
              <a:latin typeface="Calibri"/>
              <a:cs typeface="Calibri"/>
            </a:endParaRPr>
          </a:p>
          <a:p>
            <a:endParaRPr lang="en-US" dirty="0" smtClean="0">
              <a:solidFill>
                <a:srgbClr val="162B48"/>
              </a:solidFill>
              <a:latin typeface="Calibri"/>
              <a:cs typeface="Calibri"/>
            </a:endParaRPr>
          </a:p>
        </p:txBody>
      </p:sp>
    </p:spTree>
    <p:extLst>
      <p:ext uri="{BB962C8B-B14F-4D97-AF65-F5344CB8AC3E}">
        <p14:creationId xmlns:p14="http://schemas.microsoft.com/office/powerpoint/2010/main" val="260747578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ormAutofit/>
          </a:bodyPr>
          <a:lstStyle/>
          <a:p>
            <a:pPr lvl="0" defTabSz="914400">
              <a:buClr>
                <a:schemeClr val="accent1"/>
              </a:buClr>
              <a:buSzPct val="85000"/>
              <a:defRPr/>
            </a:pPr>
            <a:r>
              <a:rPr lang="en-US" sz="2400" b="0" dirty="0" smtClean="0">
                <a:solidFill>
                  <a:srgbClr val="162B48"/>
                </a:solidFill>
                <a:latin typeface="Calibri"/>
                <a:cs typeface="Calibri"/>
              </a:rPr>
              <a:t>What You Should Know about</a:t>
            </a:r>
            <a:endParaRPr lang="en-US" sz="2400" b="0" dirty="0">
              <a:solidFill>
                <a:srgbClr val="162B48"/>
              </a:solidFill>
              <a:latin typeface="Calibri"/>
              <a:cs typeface="Calibri"/>
            </a:endParaRPr>
          </a:p>
          <a:p>
            <a:pPr defTabSz="914400">
              <a:buClr>
                <a:schemeClr val="accent1"/>
              </a:buClr>
              <a:buSzPct val="85000"/>
            </a:pPr>
            <a:r>
              <a:rPr lang="en-US" sz="2400" dirty="0" smtClean="0">
                <a:solidFill>
                  <a:srgbClr val="162B48"/>
                </a:solidFill>
                <a:latin typeface="Calibri"/>
                <a:cs typeface="Calibri"/>
              </a:rPr>
              <a:t>DEVELOPING and SUBMITITING PROPOSALS</a:t>
            </a:r>
            <a:endParaRPr lang="en-US" sz="4400" dirty="0">
              <a:solidFill>
                <a:srgbClr val="162B48"/>
              </a:solidFill>
              <a:latin typeface="Calibri"/>
              <a:cs typeface="Calibri"/>
            </a:endParaRPr>
          </a:p>
          <a:p>
            <a:endParaRPr lang="en-US" dirty="0">
              <a:solidFill>
                <a:srgbClr val="162B48"/>
              </a:solidFill>
              <a:latin typeface="Calibri"/>
              <a:cs typeface="Calibri"/>
            </a:endParaRPr>
          </a:p>
        </p:txBody>
      </p:sp>
      <p:cxnSp>
        <p:nvCxnSpPr>
          <p:cNvPr id="6" name="Straight Connector 5"/>
          <p:cNvCxnSpPr/>
          <p:nvPr/>
        </p:nvCxnSpPr>
        <p:spPr>
          <a:xfrm>
            <a:off x="301752" y="1366343"/>
            <a:ext cx="8534273" cy="1588"/>
          </a:xfrm>
          <a:prstGeom prst="line">
            <a:avLst/>
          </a:prstGeom>
          <a:ln w="158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7" name="Content Placeholder 1"/>
          <p:cNvSpPr>
            <a:spLocks noGrp="1"/>
          </p:cNvSpPr>
          <p:nvPr>
            <p:ph idx="1"/>
          </p:nvPr>
        </p:nvSpPr>
        <p:spPr>
          <a:xfrm>
            <a:off x="301752" y="1388074"/>
            <a:ext cx="8232649" cy="5055832"/>
          </a:xfrm>
        </p:spPr>
        <p:txBody>
          <a:bodyPr>
            <a:normAutofit fontScale="92500" lnSpcReduction="10000"/>
          </a:bodyPr>
          <a:lstStyle/>
          <a:p>
            <a:pPr marL="0" indent="0">
              <a:buNone/>
            </a:pPr>
            <a:r>
              <a:rPr lang="en-US" b="1" dirty="0" smtClean="0">
                <a:solidFill>
                  <a:srgbClr val="162B48"/>
                </a:solidFill>
                <a:latin typeface="Calibri"/>
                <a:cs typeface="Calibri"/>
              </a:rPr>
              <a:t>Role of Pre-Award Team in Proposals</a:t>
            </a:r>
          </a:p>
          <a:p>
            <a:pPr lvl="1"/>
            <a:r>
              <a:rPr lang="en-US" dirty="0" smtClean="0">
                <a:solidFill>
                  <a:srgbClr val="162B48"/>
                </a:solidFill>
                <a:latin typeface="Calibri"/>
                <a:cs typeface="Calibri"/>
              </a:rPr>
              <a:t>Guide proposer and answer questions</a:t>
            </a:r>
          </a:p>
          <a:p>
            <a:pPr lvl="1"/>
            <a:r>
              <a:rPr lang="en-US" dirty="0" smtClean="0">
                <a:solidFill>
                  <a:srgbClr val="162B48"/>
                </a:solidFill>
                <a:latin typeface="Calibri"/>
                <a:cs typeface="Calibri"/>
              </a:rPr>
              <a:t>Review for proposal for completeness</a:t>
            </a:r>
          </a:p>
          <a:p>
            <a:pPr lvl="1"/>
            <a:r>
              <a:rPr lang="en-US" dirty="0" smtClean="0">
                <a:solidFill>
                  <a:srgbClr val="162B48"/>
                </a:solidFill>
                <a:latin typeface="Calibri"/>
                <a:cs typeface="Calibri"/>
              </a:rPr>
              <a:t>Review for compliance with sponsor guidelines</a:t>
            </a:r>
          </a:p>
          <a:p>
            <a:pPr lvl="1"/>
            <a:r>
              <a:rPr lang="en-US" dirty="0" smtClean="0">
                <a:solidFill>
                  <a:srgbClr val="162B48"/>
                </a:solidFill>
                <a:latin typeface="Calibri"/>
                <a:cs typeface="Calibri"/>
              </a:rPr>
              <a:t>Review for institutional compliance</a:t>
            </a:r>
          </a:p>
          <a:p>
            <a:pPr lvl="1"/>
            <a:r>
              <a:rPr lang="en-US" dirty="0" smtClean="0">
                <a:solidFill>
                  <a:srgbClr val="162B48"/>
                </a:solidFill>
                <a:latin typeface="Calibri"/>
                <a:cs typeface="Calibri"/>
              </a:rPr>
              <a:t>Flag ambiguities or problems for resolution</a:t>
            </a:r>
          </a:p>
          <a:p>
            <a:pPr lvl="1"/>
            <a:r>
              <a:rPr lang="en-US" dirty="0" smtClean="0">
                <a:solidFill>
                  <a:srgbClr val="162B48"/>
                </a:solidFill>
                <a:latin typeface="Calibri"/>
                <a:cs typeface="Calibri"/>
              </a:rPr>
              <a:t>Route for institutional approvals</a:t>
            </a:r>
          </a:p>
          <a:p>
            <a:pPr lvl="1"/>
            <a:r>
              <a:rPr lang="en-US" dirty="0" smtClean="0">
                <a:solidFill>
                  <a:srgbClr val="162B48"/>
                </a:solidFill>
                <a:latin typeface="Calibri"/>
                <a:cs typeface="Calibri"/>
              </a:rPr>
              <a:t>Ensure on-time submission to sponsor</a:t>
            </a:r>
          </a:p>
          <a:p>
            <a:pPr lvl="1"/>
            <a:r>
              <a:rPr lang="en-US" dirty="0">
                <a:solidFill>
                  <a:srgbClr val="162B48"/>
                </a:solidFill>
                <a:latin typeface="Calibri"/>
                <a:cs typeface="Calibri"/>
              </a:rPr>
              <a:t>Provide professional customer service at all </a:t>
            </a:r>
            <a:r>
              <a:rPr lang="en-US" dirty="0" smtClean="0">
                <a:solidFill>
                  <a:srgbClr val="162B48"/>
                </a:solidFill>
                <a:latin typeface="Calibri"/>
                <a:cs typeface="Calibri"/>
              </a:rPr>
              <a:t>times</a:t>
            </a:r>
          </a:p>
          <a:p>
            <a:pPr marL="0" indent="0">
              <a:buNone/>
            </a:pPr>
            <a:r>
              <a:rPr lang="en-US" b="1" dirty="0" smtClean="0">
                <a:solidFill>
                  <a:schemeClr val="accent6"/>
                </a:solidFill>
                <a:latin typeface="Calibri"/>
                <a:cs typeface="Calibri"/>
              </a:rPr>
              <a:t>Assumption</a:t>
            </a:r>
            <a:r>
              <a:rPr lang="en-US" dirty="0" smtClean="0">
                <a:solidFill>
                  <a:schemeClr val="accent6"/>
                </a:solidFill>
                <a:latin typeface="Calibri"/>
                <a:cs typeface="Calibri"/>
              </a:rPr>
              <a:t>: ORSP can write your budget &amp; justification for you. Actually, a PI responsibility</a:t>
            </a:r>
            <a:r>
              <a:rPr lang="en-US" dirty="0" smtClean="0">
                <a:solidFill>
                  <a:schemeClr val="accent4"/>
                </a:solidFill>
                <a:latin typeface="Calibri"/>
                <a:cs typeface="Calibri"/>
              </a:rPr>
              <a:t>.</a:t>
            </a:r>
            <a:endParaRPr lang="en-US" dirty="0">
              <a:solidFill>
                <a:schemeClr val="accent4"/>
              </a:solidFill>
              <a:latin typeface="Calibri"/>
              <a:cs typeface="Calibri"/>
            </a:endParaRPr>
          </a:p>
          <a:p>
            <a:pPr lvl="1"/>
            <a:endParaRPr lang="en-US" dirty="0" smtClean="0">
              <a:solidFill>
                <a:srgbClr val="162B48"/>
              </a:solidFill>
              <a:latin typeface="Calibri"/>
              <a:cs typeface="Calibri"/>
            </a:endParaRPr>
          </a:p>
          <a:p>
            <a:endParaRPr lang="en-US" dirty="0" smtClean="0">
              <a:solidFill>
                <a:srgbClr val="162B48"/>
              </a:solidFill>
              <a:latin typeface="Calibri"/>
              <a:cs typeface="Calibri"/>
            </a:endParaRPr>
          </a:p>
          <a:p>
            <a:endParaRPr lang="en-US" dirty="0" smtClean="0">
              <a:solidFill>
                <a:srgbClr val="162B48"/>
              </a:solidFill>
              <a:latin typeface="Calibri"/>
              <a:cs typeface="Calibri"/>
            </a:endParaRPr>
          </a:p>
          <a:p>
            <a:endParaRPr lang="en-US" dirty="0" smtClean="0">
              <a:solidFill>
                <a:srgbClr val="162B48"/>
              </a:solidFill>
              <a:latin typeface="Calibri"/>
              <a:cs typeface="Calibri"/>
            </a:endParaRPr>
          </a:p>
          <a:p>
            <a:endParaRPr lang="en-US" dirty="0" smtClean="0">
              <a:solidFill>
                <a:srgbClr val="162B48"/>
              </a:solidFill>
              <a:latin typeface="Calibri"/>
              <a:cs typeface="Calibri"/>
            </a:endParaRPr>
          </a:p>
          <a:p>
            <a:endParaRPr lang="en-US" dirty="0" smtClean="0">
              <a:solidFill>
                <a:srgbClr val="162B48"/>
              </a:solidFill>
              <a:latin typeface="Calibri"/>
              <a:cs typeface="Calibri"/>
            </a:endParaRPr>
          </a:p>
        </p:txBody>
      </p:sp>
    </p:spTree>
    <p:extLst>
      <p:ext uri="{BB962C8B-B14F-4D97-AF65-F5344CB8AC3E}">
        <p14:creationId xmlns:p14="http://schemas.microsoft.com/office/powerpoint/2010/main" val="222497629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ormAutofit/>
          </a:bodyPr>
          <a:lstStyle/>
          <a:p>
            <a:pPr lvl="0" defTabSz="914400">
              <a:buClr>
                <a:schemeClr val="accent1"/>
              </a:buClr>
              <a:buSzPct val="85000"/>
              <a:defRPr/>
            </a:pPr>
            <a:r>
              <a:rPr lang="en-US" sz="2400" b="0" dirty="0" smtClean="0">
                <a:solidFill>
                  <a:srgbClr val="162B48"/>
                </a:solidFill>
                <a:latin typeface="Calibri"/>
                <a:cs typeface="Calibri"/>
              </a:rPr>
              <a:t>What You Should Know about</a:t>
            </a:r>
            <a:endParaRPr lang="en-US" sz="2400" b="0" dirty="0">
              <a:solidFill>
                <a:srgbClr val="162B48"/>
              </a:solidFill>
              <a:latin typeface="Calibri"/>
              <a:cs typeface="Calibri"/>
            </a:endParaRPr>
          </a:p>
          <a:p>
            <a:pPr defTabSz="914400">
              <a:buClr>
                <a:schemeClr val="accent1"/>
              </a:buClr>
              <a:buSzPct val="85000"/>
            </a:pPr>
            <a:r>
              <a:rPr lang="en-US" sz="2400" dirty="0" smtClean="0">
                <a:solidFill>
                  <a:srgbClr val="162B48"/>
                </a:solidFill>
                <a:latin typeface="Calibri"/>
                <a:cs typeface="Calibri"/>
              </a:rPr>
              <a:t>DEVELOPING and SUBMITITING PROPOSALS</a:t>
            </a:r>
            <a:endParaRPr lang="en-US" sz="4400" dirty="0">
              <a:solidFill>
                <a:srgbClr val="162B48"/>
              </a:solidFill>
              <a:latin typeface="Calibri"/>
              <a:cs typeface="Calibri"/>
            </a:endParaRPr>
          </a:p>
          <a:p>
            <a:endParaRPr lang="en-US" dirty="0">
              <a:solidFill>
                <a:srgbClr val="162B48"/>
              </a:solidFill>
              <a:latin typeface="Calibri"/>
              <a:cs typeface="Calibri"/>
            </a:endParaRPr>
          </a:p>
        </p:txBody>
      </p:sp>
      <p:cxnSp>
        <p:nvCxnSpPr>
          <p:cNvPr id="6" name="Straight Connector 5"/>
          <p:cNvCxnSpPr/>
          <p:nvPr/>
        </p:nvCxnSpPr>
        <p:spPr>
          <a:xfrm>
            <a:off x="301752" y="1366343"/>
            <a:ext cx="8534273" cy="1588"/>
          </a:xfrm>
          <a:prstGeom prst="line">
            <a:avLst/>
          </a:prstGeom>
          <a:ln w="1587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7" name="Content Placeholder 1"/>
          <p:cNvSpPr>
            <a:spLocks noGrp="1"/>
          </p:cNvSpPr>
          <p:nvPr>
            <p:ph idx="1"/>
          </p:nvPr>
        </p:nvSpPr>
        <p:spPr>
          <a:xfrm>
            <a:off x="209676" y="1367931"/>
            <a:ext cx="8934323" cy="5055832"/>
          </a:xfrm>
        </p:spPr>
        <p:txBody>
          <a:bodyPr>
            <a:normAutofit fontScale="85000" lnSpcReduction="20000"/>
          </a:bodyPr>
          <a:lstStyle/>
          <a:p>
            <a:pPr marL="0" indent="0">
              <a:buNone/>
            </a:pPr>
            <a:r>
              <a:rPr lang="en-US" b="1" dirty="0" smtClean="0">
                <a:solidFill>
                  <a:srgbClr val="162B48"/>
                </a:solidFill>
                <a:latin typeface="Calibri"/>
                <a:cs typeface="Calibri"/>
              </a:rPr>
              <a:t>Role of Faculty/Investigator/Units in Proposals</a:t>
            </a:r>
          </a:p>
          <a:p>
            <a:pPr lvl="1"/>
            <a:r>
              <a:rPr lang="en-US" dirty="0" smtClean="0">
                <a:solidFill>
                  <a:srgbClr val="162B48"/>
                </a:solidFill>
                <a:latin typeface="Calibri"/>
                <a:cs typeface="Calibri"/>
              </a:rPr>
              <a:t>Talk w/ORSP early/often about intentions &amp; progress</a:t>
            </a:r>
          </a:p>
          <a:p>
            <a:pPr lvl="1"/>
            <a:r>
              <a:rPr lang="en-US" dirty="0" smtClean="0">
                <a:solidFill>
                  <a:srgbClr val="162B48"/>
                </a:solidFill>
                <a:latin typeface="Calibri"/>
                <a:cs typeface="Calibri"/>
              </a:rPr>
              <a:t>Read/understand sponsor guidelines &amp; UM policies</a:t>
            </a:r>
          </a:p>
          <a:p>
            <a:pPr lvl="1"/>
            <a:r>
              <a:rPr lang="en-US" b="1" dirty="0" smtClean="0">
                <a:solidFill>
                  <a:srgbClr val="871A20"/>
                </a:solidFill>
                <a:latin typeface="Calibri"/>
                <a:cs typeface="Calibri"/>
              </a:rPr>
              <a:t>Submit transmittal for ORSP review 5+ working days prior to sponsor deadline</a:t>
            </a:r>
            <a:r>
              <a:rPr lang="en-US" dirty="0" smtClean="0">
                <a:solidFill>
                  <a:srgbClr val="162B48"/>
                </a:solidFill>
                <a:latin typeface="Calibri"/>
                <a:cs typeface="Calibri"/>
              </a:rPr>
              <a:t>, w/at least:</a:t>
            </a:r>
          </a:p>
          <a:p>
            <a:pPr lvl="2"/>
            <a:r>
              <a:rPr lang="en-US" dirty="0" smtClean="0">
                <a:solidFill>
                  <a:srgbClr val="162B48"/>
                </a:solidFill>
                <a:latin typeface="Calibri"/>
                <a:cs typeface="Calibri"/>
              </a:rPr>
              <a:t>Mature Scope of Work (not necessarily final)</a:t>
            </a:r>
          </a:p>
          <a:p>
            <a:pPr lvl="2"/>
            <a:r>
              <a:rPr lang="en-US" dirty="0" smtClean="0">
                <a:solidFill>
                  <a:srgbClr val="162B48"/>
                </a:solidFill>
                <a:latin typeface="Calibri"/>
                <a:cs typeface="Calibri"/>
              </a:rPr>
              <a:t>Final Budget and Budget Justification</a:t>
            </a:r>
          </a:p>
          <a:p>
            <a:pPr lvl="1"/>
            <a:r>
              <a:rPr lang="en-US" dirty="0" smtClean="0">
                <a:solidFill>
                  <a:srgbClr val="162B48"/>
                </a:solidFill>
                <a:latin typeface="Calibri"/>
                <a:cs typeface="Calibri"/>
              </a:rPr>
              <a:t>Keep proposal team and Chair informed</a:t>
            </a:r>
          </a:p>
          <a:p>
            <a:pPr lvl="1"/>
            <a:r>
              <a:rPr lang="en-US" dirty="0" smtClean="0">
                <a:solidFill>
                  <a:srgbClr val="162B48"/>
                </a:solidFill>
                <a:latin typeface="Calibri"/>
                <a:cs typeface="Calibri"/>
              </a:rPr>
              <a:t>Remember yours is not the only proposal (510 in FY16)</a:t>
            </a:r>
            <a:br>
              <a:rPr lang="en-US" dirty="0" smtClean="0">
                <a:solidFill>
                  <a:srgbClr val="162B48"/>
                </a:solidFill>
                <a:latin typeface="Calibri"/>
                <a:cs typeface="Calibri"/>
              </a:rPr>
            </a:br>
            <a:endParaRPr lang="en-US" dirty="0" smtClean="0">
              <a:solidFill>
                <a:srgbClr val="162B48"/>
              </a:solidFill>
              <a:latin typeface="Calibri"/>
              <a:cs typeface="Calibri"/>
            </a:endParaRPr>
          </a:p>
          <a:p>
            <a:pPr marL="0" indent="0">
              <a:buNone/>
            </a:pPr>
            <a:r>
              <a:rPr lang="en-US" b="1" dirty="0" smtClean="0">
                <a:solidFill>
                  <a:srgbClr val="B523B4"/>
                </a:solidFill>
                <a:latin typeface="Calibri"/>
                <a:cs typeface="Calibri"/>
              </a:rPr>
              <a:t>Assumption</a:t>
            </a:r>
            <a:r>
              <a:rPr lang="en-US" dirty="0" smtClean="0">
                <a:solidFill>
                  <a:srgbClr val="B523B4"/>
                </a:solidFill>
                <a:latin typeface="Calibri"/>
                <a:cs typeface="Calibri"/>
              </a:rPr>
              <a:t>: If someone else (PI, ORSP) has approved the transmittal, everything must be OK for me to sign too. </a:t>
            </a:r>
          </a:p>
          <a:p>
            <a:r>
              <a:rPr lang="en-US" dirty="0" smtClean="0">
                <a:solidFill>
                  <a:srgbClr val="162B48"/>
                </a:solidFill>
                <a:latin typeface="Calibri"/>
                <a:cs typeface="Calibri"/>
              </a:rPr>
              <a:t>Bystander Effect: The probability of help is inversely related to the number of bystanders.</a:t>
            </a:r>
            <a:endParaRPr lang="en-US" dirty="0" smtClean="0">
              <a:solidFill>
                <a:schemeClr val="accent1"/>
              </a:solidFill>
              <a:latin typeface="Calibri"/>
              <a:cs typeface="Calibri"/>
            </a:endParaRPr>
          </a:p>
          <a:p>
            <a:pPr lvl="2"/>
            <a:endParaRPr lang="en-US" dirty="0" smtClean="0">
              <a:solidFill>
                <a:srgbClr val="162B48"/>
              </a:solidFill>
              <a:latin typeface="Calibri"/>
              <a:cs typeface="Calibri"/>
            </a:endParaRPr>
          </a:p>
          <a:p>
            <a:endParaRPr lang="en-US" dirty="0" smtClean="0">
              <a:solidFill>
                <a:srgbClr val="162B48"/>
              </a:solidFill>
              <a:latin typeface="Calibri"/>
              <a:cs typeface="Calibri"/>
            </a:endParaRPr>
          </a:p>
          <a:p>
            <a:endParaRPr lang="en-US" dirty="0" smtClean="0">
              <a:solidFill>
                <a:srgbClr val="162B48"/>
              </a:solidFill>
              <a:latin typeface="Calibri"/>
              <a:cs typeface="Calibri"/>
            </a:endParaRPr>
          </a:p>
          <a:p>
            <a:endParaRPr lang="en-US" dirty="0" smtClean="0">
              <a:solidFill>
                <a:srgbClr val="162B48"/>
              </a:solidFill>
              <a:latin typeface="Calibri"/>
              <a:cs typeface="Calibri"/>
            </a:endParaRPr>
          </a:p>
          <a:p>
            <a:endParaRPr lang="en-US" dirty="0" smtClean="0">
              <a:solidFill>
                <a:srgbClr val="162B48"/>
              </a:solidFill>
              <a:latin typeface="Calibri"/>
              <a:cs typeface="Calibri"/>
            </a:endParaRPr>
          </a:p>
          <a:p>
            <a:endParaRPr lang="en-US" dirty="0" smtClean="0">
              <a:solidFill>
                <a:srgbClr val="162B48"/>
              </a:solidFill>
              <a:latin typeface="Calibri"/>
              <a:cs typeface="Calibri"/>
            </a:endParaRPr>
          </a:p>
        </p:txBody>
      </p:sp>
    </p:spTree>
    <p:extLst>
      <p:ext uri="{BB962C8B-B14F-4D97-AF65-F5344CB8AC3E}">
        <p14:creationId xmlns:p14="http://schemas.microsoft.com/office/powerpoint/2010/main" val="37822705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UniversitySlide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Custom 3">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1F44B9"/>
      </a:hlink>
      <a:folHlink>
        <a:srgbClr val="1F44B9"/>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UniversitySlide_Template.potx</Template>
  <TotalTime>41455</TotalTime>
  <Words>2594</Words>
  <Application>Microsoft Macintosh PowerPoint</Application>
  <PresentationFormat>On-screen Show (4:3)</PresentationFormat>
  <Paragraphs>442</Paragraphs>
  <Slides>37</Slides>
  <Notes>35</Notes>
  <HiddenSlides>0</HiddenSlides>
  <MMClips>0</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UniversitySlide_Template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USC Moore School of Business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THELIN: CHAPTER 3</dc:title>
  <dc:creator>Christine LaCola</dc:creator>
  <cp:lastModifiedBy>Jason Hale</cp:lastModifiedBy>
  <cp:revision>844</cp:revision>
  <cp:lastPrinted>2017-01-17T15:23:40Z</cp:lastPrinted>
  <dcterms:created xsi:type="dcterms:W3CDTF">2015-02-10T11:37:04Z</dcterms:created>
  <dcterms:modified xsi:type="dcterms:W3CDTF">2017-01-17T15:40:56Z</dcterms:modified>
</cp:coreProperties>
</file>