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handoutMasterIdLst>
    <p:handoutMasterId r:id="rId54"/>
  </p:handoutMasterIdLst>
  <p:sldIdLst>
    <p:sldId id="256" r:id="rId2"/>
    <p:sldId id="742" r:id="rId3"/>
    <p:sldId id="755" r:id="rId4"/>
    <p:sldId id="786" r:id="rId5"/>
    <p:sldId id="787" r:id="rId6"/>
    <p:sldId id="788" r:id="rId7"/>
    <p:sldId id="789" r:id="rId8"/>
    <p:sldId id="790" r:id="rId9"/>
    <p:sldId id="791" r:id="rId10"/>
    <p:sldId id="793" r:id="rId11"/>
    <p:sldId id="792" r:id="rId12"/>
    <p:sldId id="794" r:id="rId13"/>
    <p:sldId id="795" r:id="rId14"/>
    <p:sldId id="796" r:id="rId15"/>
    <p:sldId id="797" r:id="rId16"/>
    <p:sldId id="798" r:id="rId17"/>
    <p:sldId id="799" r:id="rId18"/>
    <p:sldId id="800" r:id="rId19"/>
    <p:sldId id="801" r:id="rId20"/>
    <p:sldId id="802" r:id="rId21"/>
    <p:sldId id="803" r:id="rId22"/>
    <p:sldId id="743" r:id="rId23"/>
    <p:sldId id="804" r:id="rId24"/>
    <p:sldId id="778" r:id="rId25"/>
    <p:sldId id="779" r:id="rId26"/>
    <p:sldId id="780" r:id="rId27"/>
    <p:sldId id="781" r:id="rId28"/>
    <p:sldId id="782" r:id="rId29"/>
    <p:sldId id="783" r:id="rId30"/>
    <p:sldId id="784" r:id="rId31"/>
    <p:sldId id="785" r:id="rId32"/>
    <p:sldId id="294" r:id="rId33"/>
    <p:sldId id="810" r:id="rId34"/>
    <p:sldId id="811" r:id="rId35"/>
    <p:sldId id="318" r:id="rId36"/>
    <p:sldId id="317" r:id="rId37"/>
    <p:sldId id="322" r:id="rId38"/>
    <p:sldId id="323" r:id="rId39"/>
    <p:sldId id="338" r:id="rId40"/>
    <p:sldId id="337" r:id="rId41"/>
    <p:sldId id="805" r:id="rId42"/>
    <p:sldId id="350" r:id="rId43"/>
    <p:sldId id="351" r:id="rId44"/>
    <p:sldId id="352" r:id="rId45"/>
    <p:sldId id="353" r:id="rId46"/>
    <p:sldId id="806" r:id="rId47"/>
    <p:sldId id="808" r:id="rId48"/>
    <p:sldId id="807" r:id="rId49"/>
    <p:sldId id="312" r:id="rId50"/>
    <p:sldId id="311" r:id="rId51"/>
    <p:sldId id="809" r:id="rId5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8">
          <p15:clr>
            <a:srgbClr val="A4A3A4"/>
          </p15:clr>
        </p15:guide>
        <p15:guide id="2" pos="2992">
          <p15:clr>
            <a:srgbClr val="A4A3A4"/>
          </p15:clr>
        </p15:guide>
        <p15:guide id="3" orient="horz">
          <p15:clr>
            <a:srgbClr val="A4A3A4"/>
          </p15:clr>
        </p15:guide>
        <p15:guide id="4"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1" autoAdjust="0"/>
    <p:restoredTop sz="94807" autoAdjust="0"/>
  </p:normalViewPr>
  <p:slideViewPr>
    <p:cSldViewPr snapToGrid="0" snapToObjects="1">
      <p:cViewPr varScale="1">
        <p:scale>
          <a:sx n="120" d="100"/>
          <a:sy n="120" d="100"/>
        </p:scale>
        <p:origin x="1488" y="176"/>
      </p:cViewPr>
      <p:guideLst>
        <p:guide orient="horz" pos="2368"/>
        <p:guide pos="2992"/>
        <p:guide orient="horz"/>
        <p:guide pos="5759"/>
      </p:guideLst>
    </p:cSldViewPr>
  </p:slideViewPr>
  <p:outlineViewPr>
    <p:cViewPr>
      <p:scale>
        <a:sx n="33" d="100"/>
        <a:sy n="33" d="100"/>
      </p:scale>
      <p:origin x="0" y="50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E86A71D-AB58-428A-8C9D-05D456B01ED9}" type="datetimeFigureOut">
              <a:rPr lang="en-US" smtClean="0"/>
              <a:pPr/>
              <a:t>2/4/20</a:t>
            </a:fld>
            <a:endParaRPr lang="en-US" dirty="0"/>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D3398B2-148A-47B0-BF7C-249C52EC6061}" type="slidenum">
              <a:rPr lang="en-US" smtClean="0"/>
              <a:pPr/>
              <a:t>‹#›</a:t>
            </a:fld>
            <a:endParaRPr lang="en-US" dirty="0"/>
          </a:p>
        </p:txBody>
      </p:sp>
    </p:spTree>
    <p:extLst>
      <p:ext uri="{BB962C8B-B14F-4D97-AF65-F5344CB8AC3E}">
        <p14:creationId xmlns:p14="http://schemas.microsoft.com/office/powerpoint/2010/main" val="6363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8" tIns="45719" rIns="91438" bIns="45719" rtlCol="0"/>
          <a:lstStyle>
            <a:lvl1pPr algn="r">
              <a:defRPr sz="1200"/>
            </a:lvl1pPr>
          </a:lstStyle>
          <a:p>
            <a:fld id="{BF5D282F-DEC4-40AF-9C9F-C010C3565B4E}" type="datetimeFigureOut">
              <a:rPr lang="en-US" smtClean="0"/>
              <a:pPr/>
              <a:t>2/4/20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5138"/>
          </a:xfrm>
          <a:prstGeom prst="rect">
            <a:avLst/>
          </a:prstGeom>
        </p:spPr>
        <p:txBody>
          <a:bodyPr vert="horz" lIns="91438" tIns="45719" rIns="91438" bIns="45719" rtlCol="0" anchor="b"/>
          <a:lstStyle>
            <a:lvl1pPr algn="r">
              <a:defRPr sz="1200"/>
            </a:lvl1pPr>
          </a:lstStyle>
          <a:p>
            <a:fld id="{1C6F8E75-0316-4789-A3AC-2313E323D9A3}" type="slidenum">
              <a:rPr lang="en-US" smtClean="0"/>
              <a:pPr/>
              <a:t>‹#›</a:t>
            </a:fld>
            <a:endParaRPr lang="en-US" dirty="0"/>
          </a:p>
        </p:txBody>
      </p:sp>
    </p:spTree>
    <p:extLst>
      <p:ext uri="{BB962C8B-B14F-4D97-AF65-F5344CB8AC3E}">
        <p14:creationId xmlns:p14="http://schemas.microsoft.com/office/powerpoint/2010/main" val="110578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 to Start</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a:t>
            </a:fld>
            <a:endParaRPr lang="en-US" dirty="0"/>
          </a:p>
        </p:txBody>
      </p:sp>
    </p:spTree>
    <p:extLst>
      <p:ext uri="{BB962C8B-B14F-4D97-AF65-F5344CB8AC3E}">
        <p14:creationId xmlns:p14="http://schemas.microsoft.com/office/powerpoint/2010/main" val="374435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22</a:t>
            </a:fld>
            <a:endParaRPr lang="en-US" dirty="0"/>
          </a:p>
        </p:txBody>
      </p:sp>
    </p:spTree>
    <p:extLst>
      <p:ext uri="{BB962C8B-B14F-4D97-AF65-F5344CB8AC3E}">
        <p14:creationId xmlns:p14="http://schemas.microsoft.com/office/powerpoint/2010/main" val="102273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23</a:t>
            </a:fld>
            <a:endParaRPr lang="en-US" dirty="0"/>
          </a:p>
        </p:txBody>
      </p:sp>
    </p:spTree>
    <p:extLst>
      <p:ext uri="{BB962C8B-B14F-4D97-AF65-F5344CB8AC3E}">
        <p14:creationId xmlns:p14="http://schemas.microsoft.com/office/powerpoint/2010/main" val="3384349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28</a:t>
            </a:fld>
            <a:endParaRPr lang="en-US" dirty="0"/>
          </a:p>
        </p:txBody>
      </p:sp>
    </p:spTree>
    <p:extLst>
      <p:ext uri="{BB962C8B-B14F-4D97-AF65-F5344CB8AC3E}">
        <p14:creationId xmlns:p14="http://schemas.microsoft.com/office/powerpoint/2010/main" val="350253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Title 7"/>
          <p:cNvSpPr>
            <a:spLocks noGrp="1"/>
          </p:cNvSpPr>
          <p:nvPr>
            <p:ph type="ctrTitle"/>
          </p:nvPr>
        </p:nvSpPr>
        <p:spPr>
          <a:xfrm>
            <a:off x="685800" y="381000"/>
            <a:ext cx="7772400" cy="1616148"/>
          </a:xfrm>
        </p:spPr>
        <p:txBody>
          <a:bodyPr anchor="b"/>
          <a:lstStyle>
            <a:lvl1pPr>
              <a:defRPr sz="4200" baseline="0">
                <a:solidFill>
                  <a:schemeClr val="tx1"/>
                </a:solidFill>
              </a:defRPr>
            </a:lvl1pPr>
          </a:lstStyle>
          <a:p>
            <a:r>
              <a:rPr kumimoji="0" lang="en-US"/>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96525"/>
            <a:ext cx="9144000" cy="758952"/>
          </a:xfrm>
        </p:spPr>
        <p:txBody>
          <a:bodyPr>
            <a:normAutofit/>
          </a:bodyPr>
          <a:lstStyle>
            <a:lvl1pPr>
              <a:defRPr sz="4000">
                <a:solidFill>
                  <a:schemeClr val="tx2">
                    <a:lumMod val="50000"/>
                  </a:schemeClr>
                </a:solidFill>
                <a:latin typeface="Cambria" pitchFamily="18" charset="0"/>
              </a:defRPr>
            </a:lvl1pPr>
          </a:lstStyle>
          <a:p>
            <a:r>
              <a:rPr kumimoji="0" lang="en-US"/>
              <a:t>Click to edit Master title style</a:t>
            </a:r>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6" name="Picture 5" descr="199 crest(new).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89231" y="763720"/>
            <a:ext cx="783266" cy="1044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rgbClr val="00206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3413079"/>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pic>
        <p:nvPicPr>
          <p:cNvPr id="20" name="Picture 19" descr="199 crest(new).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89231" y="2068622"/>
            <a:ext cx="783266" cy="1044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lvl1pPr>
              <a:defRPr>
                <a:solidFill>
                  <a:schemeClr val="tx2">
                    <a:lumMod val="50000"/>
                  </a:schemeClr>
                </a:solidFill>
              </a:defRPr>
            </a:lvl1pPr>
          </a:lstStyle>
          <a:p>
            <a:r>
              <a:rPr kumimoji="0" lang="en-US"/>
              <a:t>Click to edit Master title style</a:t>
            </a:r>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Rectangle 8"/>
          <p:cNvSpPr>
            <a:spLocks noChangeArrowheads="1"/>
          </p:cNvSpPr>
          <p:nvPr userDrawn="1"/>
        </p:nvSpPr>
        <p:spPr bwMode="auto">
          <a:xfrm>
            <a:off x="146304" y="6391656"/>
            <a:ext cx="8833104" cy="309563"/>
          </a:xfrm>
          <a:prstGeom prst="rect">
            <a:avLst/>
          </a:prstGeom>
          <a:solidFill>
            <a:srgbClr val="00206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rgbClr val="00206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3" name="Title 22"/>
          <p:cNvSpPr>
            <a:spLocks noGrp="1"/>
          </p:cNvSpPr>
          <p:nvPr>
            <p:ph type="title"/>
          </p:nvPr>
        </p:nvSpPr>
        <p:spPr/>
        <p:txBody>
          <a:bodyPr rtlCol="0" anchor="b" anchorCtr="0"/>
          <a:lstStyle>
            <a:lvl1pPr>
              <a:defRPr>
                <a:solidFill>
                  <a:schemeClr val="tx2">
                    <a:lumMod val="50000"/>
                  </a:schemeClr>
                </a:solidFill>
              </a:defRPr>
            </a:lvl1pPr>
          </a:lstStyle>
          <a:p>
            <a:r>
              <a:rPr kumimoji="0" lang="en-US"/>
              <a:t>Click to edit Master title style</a:t>
            </a:r>
            <a:endParaRPr kumimoji="0" lang="en-US" dirty="0"/>
          </a:p>
        </p:txBody>
      </p:sp>
      <p:pic>
        <p:nvPicPr>
          <p:cNvPr id="28" name="Picture 27" descr="199 crest(new).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89231" y="763720"/>
            <a:ext cx="783266" cy="1044355"/>
          </a:xfrm>
          <a:prstGeom prst="rect">
            <a:avLst/>
          </a:prstGeom>
        </p:spPr>
      </p:pic>
      <p:sp>
        <p:nvSpPr>
          <p:cNvPr id="17" name="Rectangle 16"/>
          <p:cNvSpPr>
            <a:spLocks noChangeArrowheads="1"/>
          </p:cNvSpPr>
          <p:nvPr userDrawn="1"/>
        </p:nvSpPr>
        <p:spPr bwMode="auto">
          <a:xfrm>
            <a:off x="146304" y="6391656"/>
            <a:ext cx="8833104" cy="309563"/>
          </a:xfrm>
          <a:prstGeom prst="rect">
            <a:avLst/>
          </a:prstGeom>
          <a:solidFill>
            <a:srgbClr val="00206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kumimoji="0" lang="en-US"/>
              <a:t>Click to edit Master title style</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rgbClr val="00206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auto">
          <a:xfrm>
            <a:off x="152400" y="91650"/>
            <a:ext cx="8833104" cy="6606298"/>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2" name="Title Placeholder 21"/>
          <p:cNvSpPr>
            <a:spLocks noGrp="1"/>
          </p:cNvSpPr>
          <p:nvPr>
            <p:ph type="title"/>
          </p:nvPr>
        </p:nvSpPr>
        <p:spPr>
          <a:xfrm>
            <a:off x="0" y="517791"/>
            <a:ext cx="9144000" cy="758952"/>
          </a:xfrm>
          <a:prstGeom prst="rect">
            <a:avLst/>
          </a:prstGeom>
        </p:spPr>
        <p:txBody>
          <a:bodyPr vert="horz" anchor="b">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301752" y="1669312"/>
            <a:ext cx="8534400" cy="4486019"/>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pic>
        <p:nvPicPr>
          <p:cNvPr id="16" name="Picture 15" descr="199 crest(new).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89231" y="763720"/>
            <a:ext cx="783266" cy="104435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Lst>
  <p:txStyles>
    <p:titleStyle>
      <a:lvl1pPr algn="ctr" rtl="0" eaLnBrk="1" latinLnBrk="0" hangingPunct="1">
        <a:spcBef>
          <a:spcPct val="0"/>
        </a:spcBef>
        <a:buNone/>
        <a:defRPr kumimoji="0" sz="4000" kern="1200" baseline="0">
          <a:solidFill>
            <a:schemeClr val="tx1"/>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research.olemiss.edu/ugresearch202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pivot.proquest.com/"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olemiss.infoready4.com/" TargetMode="External"/><Relationship Id="rId2" Type="http://schemas.openxmlformats.org/officeDocument/2006/relationships/hyperlink" Target="http://research.olemiss.edu/presentations" TargetMode="External"/><Relationship Id="rId1" Type="http://schemas.openxmlformats.org/officeDocument/2006/relationships/slideLayout" Target="../slideLayouts/slideLayout1.xml"/><Relationship Id="rId4" Type="http://schemas.openxmlformats.org/officeDocument/2006/relationships/hyperlink" Target="https://pivot.proquest.com/funding_mai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044" y="3603625"/>
            <a:ext cx="8827912" cy="2593975"/>
          </a:xfrm>
        </p:spPr>
        <p:txBody>
          <a:bodyPr>
            <a:normAutofit/>
          </a:bodyPr>
          <a:lstStyle/>
          <a:p>
            <a:r>
              <a:rPr lang="en-US" sz="2800" cap="none" dirty="0"/>
              <a:t>UNDERGRADUATE RESEARCH @UM</a:t>
            </a:r>
            <a:endParaRPr lang="en-US" dirty="0"/>
          </a:p>
          <a:p>
            <a:endParaRPr lang="en-US" dirty="0"/>
          </a:p>
          <a:p>
            <a:r>
              <a:rPr lang="en-US" dirty="0"/>
              <a:t>ORSP Information Sessions </a:t>
            </a:r>
            <a:br>
              <a:rPr lang="en-US" dirty="0"/>
            </a:br>
            <a:endParaRPr lang="en-US" dirty="0"/>
          </a:p>
          <a:p>
            <a:r>
              <a:rPr lang="en-US" dirty="0"/>
              <a:t>Winter 2020</a:t>
            </a:r>
          </a:p>
          <a:p>
            <a:endParaRPr lang="en-US" dirty="0"/>
          </a:p>
          <a:p>
            <a:endParaRPr lang="en-US" dirty="0"/>
          </a:p>
          <a:p>
            <a:endParaRPr lang="en-US" dirty="0"/>
          </a:p>
        </p:txBody>
      </p:sp>
      <p:sp>
        <p:nvSpPr>
          <p:cNvPr id="2" name="Title 1"/>
          <p:cNvSpPr>
            <a:spLocks noGrp="1"/>
          </p:cNvSpPr>
          <p:nvPr>
            <p:ph type="ctrTitle"/>
          </p:nvPr>
        </p:nvSpPr>
        <p:spPr>
          <a:xfrm>
            <a:off x="158044" y="171235"/>
            <a:ext cx="8827912" cy="1116615"/>
          </a:xfrm>
        </p:spPr>
        <p:txBody>
          <a:bodyPr>
            <a:noAutofit/>
          </a:bodyPr>
          <a:lstStyle/>
          <a:p>
            <a:r>
              <a:rPr lang="en-US" sz="4400" b="1" dirty="0">
                <a:solidFill>
                  <a:schemeClr val="accent1">
                    <a:lumMod val="50000"/>
                  </a:schemeClr>
                </a:solidFill>
                <a:latin typeface="Cambria" pitchFamily="18" charset="0"/>
              </a:rPr>
              <a:t>The University of Mississippi</a:t>
            </a:r>
          </a:p>
        </p:txBody>
      </p:sp>
      <p:pic>
        <p:nvPicPr>
          <p:cNvPr id="4" name="Picture 3" descr="199 crest(new).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0489" y="1463631"/>
            <a:ext cx="1416497" cy="18886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74519"/>
            <a:ext cx="9144000" cy="758952"/>
          </a:xfrm>
        </p:spPr>
        <p:txBody>
          <a:bodyPr>
            <a:normAutofit/>
          </a:bodyPr>
          <a:lstStyle/>
          <a:p>
            <a:r>
              <a:rPr lang="en-US" sz="3200" dirty="0">
                <a:latin typeface="Arial" charset="0"/>
              </a:rPr>
              <a:t>Track 1: Faculty/Mentor Endorsement</a:t>
            </a:r>
          </a:p>
        </p:txBody>
      </p:sp>
      <p:sp>
        <p:nvSpPr>
          <p:cNvPr id="4" name="Rectangle 3">
            <a:extLst>
              <a:ext uri="{FF2B5EF4-FFF2-40B4-BE49-F238E27FC236}">
                <a16:creationId xmlns:a16="http://schemas.microsoft.com/office/drawing/2014/main" id="{7FAE4809-0B14-BD4A-8C8C-A0322A7F3BF5}"/>
              </a:ext>
            </a:extLst>
          </p:cNvPr>
          <p:cNvSpPr/>
          <p:nvPr/>
        </p:nvSpPr>
        <p:spPr>
          <a:xfrm>
            <a:off x="529855" y="1881961"/>
            <a:ext cx="8439889" cy="5262979"/>
          </a:xfrm>
          <a:prstGeom prst="rect">
            <a:avLst/>
          </a:prstGeom>
        </p:spPr>
        <p:txBody>
          <a:bodyPr wrap="square">
            <a:spAutoFit/>
          </a:bodyPr>
          <a:lstStyle/>
          <a:p>
            <a:r>
              <a:rPr lang="en-US" sz="2400" dirty="0">
                <a:latin typeface="Calibri" panose="020F0502020204030204" pitchFamily="34" charset="0"/>
                <a:ea typeface="Times New Roman" panose="02020603050405020304" pitchFamily="18" charset="0"/>
              </a:rPr>
              <a:t>Upon submission of the application by the student, the </a:t>
            </a:r>
            <a:r>
              <a:rPr lang="en-US" sz="2400" b="1" dirty="0">
                <a:solidFill>
                  <a:srgbClr val="C70000"/>
                </a:solidFill>
                <a:latin typeface="Calibri" panose="020F0502020204030204" pitchFamily="34" charset="0"/>
                <a:ea typeface="Times New Roman" panose="02020603050405020304" pitchFamily="18" charset="0"/>
              </a:rPr>
              <a:t>faculty/mentor </a:t>
            </a:r>
            <a:r>
              <a:rPr lang="en-US" sz="2400" dirty="0">
                <a:latin typeface="Calibri" panose="020F0502020204030204" pitchFamily="34" charset="0"/>
                <a:ea typeface="Times New Roman" panose="02020603050405020304" pitchFamily="18" charset="0"/>
              </a:rPr>
              <a:t>will receive an e-mail prompt to fill out and submit, within one week, a </a:t>
            </a:r>
            <a:r>
              <a:rPr lang="en-US" sz="2400" b="1" dirty="0">
                <a:solidFill>
                  <a:srgbClr val="C70000"/>
                </a:solidFill>
                <a:latin typeface="Calibri" panose="020F0502020204030204" pitchFamily="34" charset="0"/>
                <a:ea typeface="Times New Roman" panose="02020603050405020304" pitchFamily="18" charset="0"/>
              </a:rPr>
              <a:t>confidential endorsement </a:t>
            </a:r>
            <a:r>
              <a:rPr lang="en-US" sz="2400" dirty="0">
                <a:latin typeface="Calibri" panose="020F0502020204030204" pitchFamily="34" charset="0"/>
                <a:ea typeface="Times New Roman" panose="02020603050405020304" pitchFamily="18" charset="0"/>
              </a:rPr>
              <a:t>form via the portal. The endorsement form, downloadable from http://</a:t>
            </a:r>
            <a:r>
              <a:rPr lang="en-US" sz="2400" dirty="0" err="1">
                <a:latin typeface="Calibri" panose="020F0502020204030204" pitchFamily="34" charset="0"/>
                <a:ea typeface="Times New Roman" panose="02020603050405020304" pitchFamily="18" charset="0"/>
              </a:rPr>
              <a:t>ugr.olemiss.edu</a:t>
            </a:r>
            <a:r>
              <a:rPr lang="en-US" sz="2400" dirty="0">
                <a:latin typeface="Calibri" panose="020F0502020204030204" pitchFamily="34" charset="0"/>
                <a:ea typeface="Times New Roman" panose="02020603050405020304" pitchFamily="18" charset="0"/>
              </a:rPr>
              <a:t>/support/, will require: </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A </a:t>
            </a:r>
            <a:r>
              <a:rPr lang="en-US" sz="2400" b="1" dirty="0">
                <a:solidFill>
                  <a:srgbClr val="C70000"/>
                </a:solidFill>
                <a:latin typeface="Calibri" panose="020F0502020204030204" pitchFamily="34" charset="0"/>
                <a:ea typeface="Times New Roman" panose="02020603050405020304" pitchFamily="18" charset="0"/>
              </a:rPr>
              <a:t>brief description of the scholarly proj</a:t>
            </a:r>
            <a:r>
              <a:rPr lang="en-US" sz="2400" dirty="0">
                <a:latin typeface="Calibri" panose="020F0502020204030204" pitchFamily="34" charset="0"/>
                <a:ea typeface="Times New Roman" panose="02020603050405020304" pitchFamily="18" charset="0"/>
              </a:rPr>
              <a:t>ect and both the mentor’s and the student’s roles in designing the project and in carrying it out.</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An </a:t>
            </a:r>
            <a:r>
              <a:rPr lang="en-US" sz="2400" b="1" dirty="0">
                <a:solidFill>
                  <a:srgbClr val="C70000"/>
                </a:solidFill>
                <a:latin typeface="Calibri" panose="020F0502020204030204" pitchFamily="34" charset="0"/>
                <a:ea typeface="Times New Roman" panose="02020603050405020304" pitchFamily="18" charset="0"/>
              </a:rPr>
              <a:t>assessment of the student’s ability </a:t>
            </a:r>
            <a:r>
              <a:rPr lang="en-US" sz="2400" dirty="0">
                <a:latin typeface="Calibri" panose="020F0502020204030204" pitchFamily="34" charset="0"/>
                <a:ea typeface="Times New Roman" panose="02020603050405020304" pitchFamily="18" charset="0"/>
              </a:rPr>
              <a:t>to complete the work.</a:t>
            </a:r>
          </a:p>
          <a:p>
            <a:endParaRPr lang="en-US" sz="2400" dirty="0">
              <a:latin typeface="Calibri" panose="020F0502020204030204" pitchFamily="34" charset="0"/>
              <a:ea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716215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74519"/>
            <a:ext cx="9144000" cy="758952"/>
          </a:xfrm>
        </p:spPr>
        <p:txBody>
          <a:bodyPr>
            <a:normAutofit/>
          </a:bodyPr>
          <a:lstStyle/>
          <a:p>
            <a:r>
              <a:rPr lang="en-US" sz="3200" dirty="0">
                <a:latin typeface="Arial" charset="0"/>
              </a:rPr>
              <a:t>Track 1: Faculty/Mentor Endorsement</a:t>
            </a:r>
          </a:p>
        </p:txBody>
      </p:sp>
      <p:sp>
        <p:nvSpPr>
          <p:cNvPr id="4" name="Rectangle 3">
            <a:extLst>
              <a:ext uri="{FF2B5EF4-FFF2-40B4-BE49-F238E27FC236}">
                <a16:creationId xmlns:a16="http://schemas.microsoft.com/office/drawing/2014/main" id="{7FAE4809-0B14-BD4A-8C8C-A0322A7F3BF5}"/>
              </a:ext>
            </a:extLst>
          </p:cNvPr>
          <p:cNvSpPr/>
          <p:nvPr/>
        </p:nvSpPr>
        <p:spPr>
          <a:xfrm>
            <a:off x="380999" y="1456659"/>
            <a:ext cx="8439889" cy="6370975"/>
          </a:xfrm>
          <a:prstGeom prst="rect">
            <a:avLst/>
          </a:prstGeom>
        </p:spPr>
        <p:txBody>
          <a:bodyPr wrap="square">
            <a:spAutoFit/>
          </a:bodyPr>
          <a:lstStyle/>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A description of the </a:t>
            </a:r>
            <a:r>
              <a:rPr lang="en-US" sz="2400" b="1" dirty="0">
                <a:solidFill>
                  <a:srgbClr val="C70000"/>
                </a:solidFill>
                <a:latin typeface="Calibri" panose="020F0502020204030204" pitchFamily="34" charset="0"/>
                <a:ea typeface="Times New Roman" panose="02020603050405020304" pitchFamily="18" charset="0"/>
              </a:rPr>
              <a:t>nature of the mentoring relationship </a:t>
            </a:r>
            <a:r>
              <a:rPr lang="en-US" sz="2400" dirty="0">
                <a:latin typeface="Calibri" panose="020F0502020204030204" pitchFamily="34" charset="0"/>
                <a:ea typeface="Times New Roman" panose="02020603050405020304" pitchFamily="18" charset="0"/>
              </a:rPr>
              <a:t>planned for the student during the funded period. If the mentor is already supervising the student, the endorsement should include a description of the mentoring activities to date, and plans to develop or continue these activities during the funded period.</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A description of the </a:t>
            </a:r>
            <a:r>
              <a:rPr lang="en-US" sz="2400" b="1" dirty="0">
                <a:solidFill>
                  <a:srgbClr val="C70000"/>
                </a:solidFill>
                <a:latin typeface="Calibri" panose="020F0502020204030204" pitchFamily="34" charset="0"/>
                <a:ea typeface="Times New Roman" panose="02020603050405020304" pitchFamily="18" charset="0"/>
              </a:rPr>
              <a:t>final product </a:t>
            </a:r>
            <a:r>
              <a:rPr lang="en-US" sz="2400" dirty="0">
                <a:latin typeface="Calibri" panose="020F0502020204030204" pitchFamily="34" charset="0"/>
                <a:ea typeface="Times New Roman" panose="02020603050405020304" pitchFamily="18" charset="0"/>
              </a:rPr>
              <a:t>of the scholarly activity (e.g., publishable manuscript, research presentation, creative piece or performance).</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A </a:t>
            </a:r>
            <a:r>
              <a:rPr lang="en-US" sz="2400" b="1" dirty="0">
                <a:solidFill>
                  <a:srgbClr val="C70000"/>
                </a:solidFill>
                <a:latin typeface="Calibri" panose="020F0502020204030204" pitchFamily="34" charset="0"/>
                <a:ea typeface="Times New Roman" panose="02020603050405020304" pitchFamily="18" charset="0"/>
              </a:rPr>
              <a:t>comment on the expense budget</a:t>
            </a:r>
            <a:r>
              <a:rPr lang="en-US" sz="2400" dirty="0">
                <a:latin typeface="Calibri" panose="020F0502020204030204" pitchFamily="34" charset="0"/>
                <a:ea typeface="Times New Roman" panose="02020603050405020304" pitchFamily="18" charset="0"/>
              </a:rPr>
              <a:t>—including a confirmation that the project can be completed within the 10-week timeframe with the estimated budget. </a:t>
            </a:r>
          </a:p>
          <a:p>
            <a:endParaRPr lang="en-US" sz="2400" dirty="0">
              <a:solidFill>
                <a:srgbClr val="C00000"/>
              </a:solidFill>
              <a:latin typeface="Calibri" panose="020F0502020204030204" pitchFamily="34" charset="0"/>
              <a:ea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128802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85151"/>
            <a:ext cx="9144000" cy="758952"/>
          </a:xfrm>
        </p:spPr>
        <p:txBody>
          <a:bodyPr>
            <a:normAutofit/>
          </a:bodyPr>
          <a:lstStyle/>
          <a:p>
            <a:r>
              <a:rPr lang="en-US" sz="3200" dirty="0">
                <a:latin typeface="Arial" charset="0"/>
              </a:rPr>
              <a:t>Track 1: Evaluation and Funding</a:t>
            </a:r>
          </a:p>
        </p:txBody>
      </p:sp>
      <p:sp>
        <p:nvSpPr>
          <p:cNvPr id="4" name="Rectangle 3">
            <a:extLst>
              <a:ext uri="{FF2B5EF4-FFF2-40B4-BE49-F238E27FC236}">
                <a16:creationId xmlns:a16="http://schemas.microsoft.com/office/drawing/2014/main" id="{7FAE4809-0B14-BD4A-8C8C-A0322A7F3BF5}"/>
              </a:ext>
            </a:extLst>
          </p:cNvPr>
          <p:cNvSpPr/>
          <p:nvPr/>
        </p:nvSpPr>
        <p:spPr>
          <a:xfrm>
            <a:off x="380999" y="1456659"/>
            <a:ext cx="8439889" cy="6001643"/>
          </a:xfrm>
          <a:prstGeom prst="rect">
            <a:avLst/>
          </a:prstGeom>
        </p:spPr>
        <p:txBody>
          <a:bodyPr wrap="square">
            <a:spAutoFit/>
          </a:bodyPr>
          <a:lstStyle/>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SURF proposals will be </a:t>
            </a:r>
            <a:r>
              <a:rPr lang="en-US" sz="2400" b="1" dirty="0">
                <a:solidFill>
                  <a:schemeClr val="tx2"/>
                </a:solidFill>
                <a:latin typeface="Calibri" panose="020F0502020204030204" pitchFamily="34" charset="0"/>
                <a:ea typeface="Times New Roman" panose="02020603050405020304" pitchFamily="18" charset="0"/>
              </a:rPr>
              <a:t>evaluated by UM faculty volunteers </a:t>
            </a:r>
            <a:r>
              <a:rPr lang="en-US" sz="2400" dirty="0">
                <a:latin typeface="Calibri" panose="020F0502020204030204" pitchFamily="34" charset="0"/>
                <a:ea typeface="Times New Roman" panose="02020603050405020304" pitchFamily="18" charset="0"/>
              </a:rPr>
              <a:t>recruited by ORSP, and </a:t>
            </a:r>
            <a:r>
              <a:rPr lang="en-US" sz="2400" b="1" dirty="0">
                <a:solidFill>
                  <a:schemeClr val="tx2"/>
                </a:solidFill>
                <a:latin typeface="Calibri" panose="020F0502020204030204" pitchFamily="34" charset="0"/>
                <a:ea typeface="Times New Roman" panose="02020603050405020304" pitchFamily="18" charset="0"/>
              </a:rPr>
              <a:t>scored based on </a:t>
            </a:r>
            <a:r>
              <a:rPr lang="en-US" sz="2400" dirty="0">
                <a:latin typeface="Calibri" panose="020F0502020204030204" pitchFamily="34" charset="0"/>
                <a:ea typeface="Times New Roman" panose="02020603050405020304" pitchFamily="18" charset="0"/>
              </a:rPr>
              <a:t>the </a:t>
            </a:r>
            <a:r>
              <a:rPr lang="en-US" sz="2400" b="1" dirty="0">
                <a:solidFill>
                  <a:srgbClr val="C70000"/>
                </a:solidFill>
                <a:latin typeface="Calibri" panose="020F0502020204030204" pitchFamily="34" charset="0"/>
                <a:ea typeface="Times New Roman" panose="02020603050405020304" pitchFamily="18" charset="0"/>
              </a:rPr>
              <a:t>quality of the written proposal</a:t>
            </a:r>
            <a:r>
              <a:rPr lang="en-US" sz="2400" dirty="0">
                <a:latin typeface="Calibri" panose="020F0502020204030204" pitchFamily="34" charset="0"/>
                <a:ea typeface="Times New Roman" panose="02020603050405020304" pitchFamily="18" charset="0"/>
              </a:rPr>
              <a:t>, the </a:t>
            </a:r>
            <a:r>
              <a:rPr lang="en-US" sz="2400" b="1" dirty="0">
                <a:solidFill>
                  <a:srgbClr val="C70000"/>
                </a:solidFill>
                <a:latin typeface="Calibri" panose="020F0502020204030204" pitchFamily="34" charset="0"/>
                <a:ea typeface="Times New Roman" panose="02020603050405020304" pitchFamily="18" charset="0"/>
              </a:rPr>
              <a:t>clarity</a:t>
            </a:r>
            <a:r>
              <a:rPr lang="en-US" sz="2400" dirty="0">
                <a:solidFill>
                  <a:srgbClr val="C70000"/>
                </a:solidFill>
                <a:latin typeface="Calibri" panose="020F0502020204030204" pitchFamily="34" charset="0"/>
                <a:ea typeface="Times New Roman" panose="02020603050405020304" pitchFamily="18" charset="0"/>
              </a:rPr>
              <a:t> of the plan/</a:t>
            </a:r>
            <a:r>
              <a:rPr lang="en-US" sz="2400" b="1" dirty="0">
                <a:solidFill>
                  <a:srgbClr val="C70000"/>
                </a:solidFill>
                <a:latin typeface="Calibri" panose="020F0502020204030204" pitchFamily="34" charset="0"/>
                <a:ea typeface="Times New Roman" panose="02020603050405020304" pitchFamily="18" charset="0"/>
              </a:rPr>
              <a:t>achievability </a:t>
            </a:r>
            <a:r>
              <a:rPr lang="en-US" sz="2400" dirty="0">
                <a:solidFill>
                  <a:srgbClr val="C70000"/>
                </a:solidFill>
                <a:latin typeface="Calibri" panose="020F0502020204030204" pitchFamily="34" charset="0"/>
                <a:ea typeface="Times New Roman" panose="02020603050405020304" pitchFamily="18" charset="0"/>
              </a:rPr>
              <a:t>of results</a:t>
            </a:r>
            <a:r>
              <a:rPr lang="en-US" sz="2400" dirty="0">
                <a:latin typeface="Calibri" panose="020F0502020204030204" pitchFamily="34" charset="0"/>
                <a:ea typeface="Times New Roman" panose="02020603050405020304" pitchFamily="18" charset="0"/>
              </a:rPr>
              <a:t>, the </a:t>
            </a:r>
            <a:r>
              <a:rPr lang="en-US" sz="2400" dirty="0">
                <a:solidFill>
                  <a:srgbClr val="C70000"/>
                </a:solidFill>
                <a:latin typeface="Calibri" panose="020F0502020204030204" pitchFamily="34" charset="0"/>
                <a:ea typeface="Times New Roman" panose="02020603050405020304" pitchFamily="18" charset="0"/>
              </a:rPr>
              <a:t>student’s expected </a:t>
            </a:r>
            <a:r>
              <a:rPr lang="en-US" sz="2400" b="1" dirty="0">
                <a:solidFill>
                  <a:srgbClr val="C70000"/>
                </a:solidFill>
                <a:latin typeface="Calibri" panose="020F0502020204030204" pitchFamily="34" charset="0"/>
                <a:ea typeface="Times New Roman" panose="02020603050405020304" pitchFamily="18" charset="0"/>
              </a:rPr>
              <a:t>independent contribution</a:t>
            </a:r>
            <a:r>
              <a:rPr lang="en-US" sz="2400" dirty="0">
                <a:latin typeface="Calibri" panose="020F0502020204030204" pitchFamily="34" charset="0"/>
                <a:ea typeface="Times New Roman" panose="02020603050405020304" pitchFamily="18" charset="0"/>
              </a:rPr>
              <a:t>, the </a:t>
            </a:r>
            <a:r>
              <a:rPr lang="en-US" sz="2400" b="1" dirty="0">
                <a:solidFill>
                  <a:srgbClr val="C70000"/>
                </a:solidFill>
                <a:latin typeface="Calibri" panose="020F0502020204030204" pitchFamily="34" charset="0"/>
                <a:ea typeface="Times New Roman" panose="02020603050405020304" pitchFamily="18" charset="0"/>
              </a:rPr>
              <a:t>strength of the faculty/mentor’s endorsemen</a:t>
            </a:r>
            <a:r>
              <a:rPr lang="en-US" sz="2400" dirty="0">
                <a:solidFill>
                  <a:srgbClr val="C70000"/>
                </a:solidFill>
                <a:latin typeface="Calibri" panose="020F0502020204030204" pitchFamily="34" charset="0"/>
                <a:ea typeface="Times New Roman" panose="02020603050405020304" pitchFamily="18" charset="0"/>
              </a:rPr>
              <a:t>t</a:t>
            </a:r>
            <a:r>
              <a:rPr lang="en-US" sz="2400" dirty="0">
                <a:latin typeface="Calibri" panose="020F0502020204030204" pitchFamily="34" charset="0"/>
                <a:ea typeface="Times New Roman" panose="02020603050405020304" pitchFamily="18" charset="0"/>
              </a:rPr>
              <a:t>; and the extent to which the project will contribute to the program goal of </a:t>
            </a:r>
            <a:r>
              <a:rPr lang="en-US" sz="2400" b="1" dirty="0">
                <a:solidFill>
                  <a:srgbClr val="C70000"/>
                </a:solidFill>
                <a:latin typeface="Calibri" panose="020F0502020204030204" pitchFamily="34" charset="0"/>
                <a:ea typeface="Times New Roman" panose="02020603050405020304" pitchFamily="18" charset="0"/>
              </a:rPr>
              <a:t>expanding undergraduate participation in research</a:t>
            </a:r>
            <a:r>
              <a:rPr lang="en-US" sz="2400" dirty="0">
                <a:latin typeface="Calibri" panose="020F0502020204030204" pitchFamily="34" charset="0"/>
                <a:ea typeface="Times New Roman" panose="02020603050405020304" pitchFamily="18" charset="0"/>
              </a:rPr>
              <a:t> and creative scholarship.</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Funding decisions will be made based on the application scores, the diversity of disciplines represented, and the availability of funding. </a:t>
            </a:r>
          </a:p>
          <a:p>
            <a:endParaRPr lang="en-US" sz="2400" dirty="0">
              <a:latin typeface="Calibri" panose="020F0502020204030204" pitchFamily="34" charset="0"/>
              <a:ea typeface="Times New Roman" panose="02020603050405020304" pitchFamily="18" charset="0"/>
            </a:endParaRPr>
          </a:p>
          <a:p>
            <a:r>
              <a:rPr lang="en-US" sz="2400" dirty="0">
                <a:solidFill>
                  <a:srgbClr val="7030A0"/>
                </a:solidFill>
                <a:latin typeface="Calibri" panose="020F0502020204030204" pitchFamily="34" charset="0"/>
                <a:ea typeface="Times New Roman" panose="02020603050405020304" pitchFamily="18" charset="0"/>
              </a:rPr>
              <a:t>We anticipate funding five Track 1 awards in 2020</a:t>
            </a:r>
            <a:r>
              <a:rPr lang="en-US" sz="2400" dirty="0">
                <a:latin typeface="Calibri" panose="020F0502020204030204" pitchFamily="34" charset="0"/>
                <a:ea typeface="Times New Roman" panose="02020603050405020304" pitchFamily="18" charset="0"/>
              </a:rPr>
              <a:t>.</a:t>
            </a:r>
            <a:endParaRPr lang="en-US" sz="2400" dirty="0">
              <a:solidFill>
                <a:srgbClr val="C00000"/>
              </a:solidFill>
              <a:latin typeface="Calibri" panose="020F0502020204030204" pitchFamily="34" charset="0"/>
              <a:ea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700298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0"/>
            <a:ext cx="9144000" cy="758952"/>
          </a:xfrm>
        </p:spPr>
        <p:txBody>
          <a:bodyPr>
            <a:normAutofit/>
          </a:bodyPr>
          <a:lstStyle/>
          <a:p>
            <a:r>
              <a:rPr lang="en-US" sz="3200" dirty="0">
                <a:latin typeface="Arial" charset="0"/>
              </a:rPr>
              <a:t>Track 1: Student Expectations</a:t>
            </a:r>
          </a:p>
        </p:txBody>
      </p:sp>
      <p:sp>
        <p:nvSpPr>
          <p:cNvPr id="4" name="Rectangle 3">
            <a:extLst>
              <a:ext uri="{FF2B5EF4-FFF2-40B4-BE49-F238E27FC236}">
                <a16:creationId xmlns:a16="http://schemas.microsoft.com/office/drawing/2014/main" id="{7FAE4809-0B14-BD4A-8C8C-A0322A7F3BF5}"/>
              </a:ext>
            </a:extLst>
          </p:cNvPr>
          <p:cNvSpPr/>
          <p:nvPr/>
        </p:nvSpPr>
        <p:spPr>
          <a:xfrm>
            <a:off x="380999" y="1456659"/>
            <a:ext cx="8439889" cy="5262979"/>
          </a:xfrm>
          <a:prstGeom prst="rect">
            <a:avLst/>
          </a:prstGeom>
        </p:spPr>
        <p:txBody>
          <a:bodyPr wrap="square">
            <a:spAutoFit/>
          </a:bodyPr>
          <a:lstStyle/>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Students awarded these fellowships (SURF Fellows) are expected to </a:t>
            </a:r>
            <a:r>
              <a:rPr lang="en-US" sz="2400" b="1" dirty="0">
                <a:solidFill>
                  <a:schemeClr val="tx2"/>
                </a:solidFill>
                <a:latin typeface="Calibri" panose="020F0502020204030204" pitchFamily="34" charset="0"/>
                <a:ea typeface="Times New Roman" panose="02020603050405020304" pitchFamily="18" charset="0"/>
              </a:rPr>
              <a:t>be present and engaged </a:t>
            </a:r>
            <a:r>
              <a:rPr lang="en-US" sz="2400" dirty="0">
                <a:latin typeface="Calibri" panose="020F0502020204030204" pitchFamily="34" charset="0"/>
                <a:ea typeface="Times New Roman" panose="02020603050405020304" pitchFamily="18" charset="0"/>
              </a:rPr>
              <a:t>in their projects for the full 10-week program period (except for weekends and university holidays) with their mentors also present to guide them on the project.  </a:t>
            </a:r>
            <a:br>
              <a:rPr lang="en-US" sz="2400" dirty="0">
                <a:latin typeface="Calibri" panose="020F0502020204030204" pitchFamily="34" charset="0"/>
                <a:ea typeface="Times New Roman" panose="02020603050405020304" pitchFamily="18" charset="0"/>
              </a:rPr>
            </a:br>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Each SURF Fellow may also have the opportunity </a:t>
            </a:r>
            <a:r>
              <a:rPr lang="en-US" sz="2400" b="1" dirty="0">
                <a:solidFill>
                  <a:schemeClr val="tx2"/>
                </a:solidFill>
                <a:latin typeface="Calibri" panose="020F0502020204030204" pitchFamily="34" charset="0"/>
                <a:ea typeface="Times New Roman" panose="02020603050405020304" pitchFamily="18" charset="0"/>
              </a:rPr>
              <a:t>to participate with other SURF Fellows </a:t>
            </a:r>
            <a:r>
              <a:rPr lang="en-US" sz="2400" dirty="0">
                <a:latin typeface="Calibri" panose="020F0502020204030204" pitchFamily="34" charset="0"/>
                <a:ea typeface="Times New Roman" panose="02020603050405020304" pitchFamily="18" charset="0"/>
              </a:rPr>
              <a:t>in some UM-SURE programmatic activities (e.g., training sessions, networking sessions) to be scheduled during the summer. </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All SURF Fellows are required to </a:t>
            </a:r>
            <a:r>
              <a:rPr lang="en-US" sz="2400" b="1" dirty="0">
                <a:solidFill>
                  <a:schemeClr val="tx2"/>
                </a:solidFill>
                <a:latin typeface="Calibri" panose="020F0502020204030204" pitchFamily="34" charset="0"/>
                <a:ea typeface="Times New Roman" panose="02020603050405020304" pitchFamily="18" charset="0"/>
              </a:rPr>
              <a:t>give a presentation on their project </a:t>
            </a:r>
            <a:r>
              <a:rPr lang="en-US" sz="2400" dirty="0">
                <a:latin typeface="Calibri" panose="020F0502020204030204" pitchFamily="34" charset="0"/>
                <a:ea typeface="Times New Roman" panose="02020603050405020304" pitchFamily="18" charset="0"/>
              </a:rPr>
              <a:t>at the UM Summer Undergraduate Research Symposium on July 31, 2020.  </a:t>
            </a:r>
          </a:p>
        </p:txBody>
      </p:sp>
    </p:spTree>
    <p:extLst>
      <p:ext uri="{BB962C8B-B14F-4D97-AF65-F5344CB8AC3E}">
        <p14:creationId xmlns:p14="http://schemas.microsoft.com/office/powerpoint/2010/main" val="1740807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95783"/>
            <a:ext cx="9144000" cy="758952"/>
          </a:xfrm>
        </p:spPr>
        <p:txBody>
          <a:bodyPr>
            <a:normAutofit/>
          </a:bodyPr>
          <a:lstStyle/>
          <a:p>
            <a:r>
              <a:rPr lang="en-US" sz="3200" dirty="0">
                <a:latin typeface="Arial" charset="0"/>
              </a:rPr>
              <a:t>Track 1: Student Expectations</a:t>
            </a:r>
          </a:p>
        </p:txBody>
      </p:sp>
      <p:sp>
        <p:nvSpPr>
          <p:cNvPr id="4" name="Rectangle 3">
            <a:extLst>
              <a:ext uri="{FF2B5EF4-FFF2-40B4-BE49-F238E27FC236}">
                <a16:creationId xmlns:a16="http://schemas.microsoft.com/office/drawing/2014/main" id="{7FAE4809-0B14-BD4A-8C8C-A0322A7F3BF5}"/>
              </a:ext>
            </a:extLst>
          </p:cNvPr>
          <p:cNvSpPr/>
          <p:nvPr/>
        </p:nvSpPr>
        <p:spPr>
          <a:xfrm>
            <a:off x="380999" y="1456659"/>
            <a:ext cx="8439889" cy="4524315"/>
          </a:xfrm>
          <a:prstGeom prst="rect">
            <a:avLst/>
          </a:prstGeom>
        </p:spPr>
        <p:txBody>
          <a:bodyPr wrap="square">
            <a:spAutoFit/>
          </a:bodyPr>
          <a:lstStyle/>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At the conclusion of the fellowship, each SURF Fellow will </a:t>
            </a:r>
            <a:r>
              <a:rPr lang="en-US" sz="2400" b="1" dirty="0">
                <a:solidFill>
                  <a:schemeClr val="tx2"/>
                </a:solidFill>
                <a:latin typeface="Calibri" panose="020F0502020204030204" pitchFamily="34" charset="0"/>
                <a:ea typeface="Times New Roman" panose="02020603050405020304" pitchFamily="18" charset="0"/>
              </a:rPr>
              <a:t>complete the Survey of Undergraduate Research Experiences assessment </a:t>
            </a:r>
            <a:r>
              <a:rPr lang="en-US" sz="2400" dirty="0">
                <a:latin typeface="Calibri" panose="020F0502020204030204" pitchFamily="34" charset="0"/>
                <a:ea typeface="Times New Roman" panose="02020603050405020304" pitchFamily="18" charset="0"/>
              </a:rPr>
              <a:t>(DOI: 10.1187/cbe.07–06–0039), and submit </a:t>
            </a:r>
            <a:r>
              <a:rPr lang="en-US" sz="2400" b="1" dirty="0">
                <a:solidFill>
                  <a:schemeClr val="tx2"/>
                </a:solidFill>
                <a:latin typeface="Calibri" panose="020F0502020204030204" pitchFamily="34" charset="0"/>
                <a:ea typeface="Times New Roman" panose="02020603050405020304" pitchFamily="18" charset="0"/>
              </a:rPr>
              <a:t>an initial program</a:t>
            </a:r>
            <a:r>
              <a:rPr lang="en-US" sz="2400" dirty="0">
                <a:latin typeface="Calibri" panose="020F0502020204030204" pitchFamily="34" charset="0"/>
                <a:ea typeface="Times New Roman" panose="02020603050405020304" pitchFamily="18" charset="0"/>
              </a:rPr>
              <a:t> report by August 31, 2020, a </a:t>
            </a:r>
            <a:r>
              <a:rPr lang="en-US" sz="2400" b="1" dirty="0">
                <a:solidFill>
                  <a:schemeClr val="tx2"/>
                </a:solidFill>
                <a:latin typeface="Calibri" panose="020F0502020204030204" pitchFamily="34" charset="0"/>
                <a:ea typeface="Times New Roman" panose="02020603050405020304" pitchFamily="18" charset="0"/>
              </a:rPr>
              <a:t>subsequent program report </a:t>
            </a:r>
            <a:r>
              <a:rPr lang="en-US" sz="2400" dirty="0">
                <a:latin typeface="Calibri" panose="020F0502020204030204" pitchFamily="34" charset="0"/>
                <a:ea typeface="Times New Roman" panose="02020603050405020304" pitchFamily="18" charset="0"/>
              </a:rPr>
              <a:t>by January 31, 2021, and a </a:t>
            </a:r>
            <a:r>
              <a:rPr lang="en-US" sz="2400" b="1" dirty="0">
                <a:solidFill>
                  <a:schemeClr val="tx2"/>
                </a:solidFill>
                <a:latin typeface="Calibri" panose="020F0502020204030204" pitchFamily="34" charset="0"/>
                <a:ea typeface="Times New Roman" panose="02020603050405020304" pitchFamily="18" charset="0"/>
              </a:rPr>
              <a:t>final program report </a:t>
            </a:r>
            <a:r>
              <a:rPr lang="en-US" sz="2400" dirty="0">
                <a:latin typeface="Calibri" panose="020F0502020204030204" pitchFamily="34" charset="0"/>
                <a:ea typeface="Times New Roman" panose="02020603050405020304" pitchFamily="18" charset="0"/>
              </a:rPr>
              <a:t>by March 30, 2021. </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In addition, SURF Fellows may be asked to participate in other on-campus research symposia, and/or news releases about the program or their individual projects. </a:t>
            </a:r>
          </a:p>
          <a:p>
            <a:endParaRPr lang="en-US" sz="24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43667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95783"/>
            <a:ext cx="9144000" cy="758952"/>
          </a:xfrm>
        </p:spPr>
        <p:txBody>
          <a:bodyPr>
            <a:normAutofit/>
          </a:bodyPr>
          <a:lstStyle/>
          <a:p>
            <a:r>
              <a:rPr lang="en-US" sz="3200" dirty="0">
                <a:latin typeface="Arial" charset="0"/>
              </a:rPr>
              <a:t>Track 3: Undergraduate Travel Grants</a:t>
            </a:r>
          </a:p>
        </p:txBody>
      </p:sp>
      <p:sp>
        <p:nvSpPr>
          <p:cNvPr id="4" name="Rectangle 3">
            <a:extLst>
              <a:ext uri="{FF2B5EF4-FFF2-40B4-BE49-F238E27FC236}">
                <a16:creationId xmlns:a16="http://schemas.microsoft.com/office/drawing/2014/main" id="{7FAE4809-0B14-BD4A-8C8C-A0322A7F3BF5}"/>
              </a:ext>
            </a:extLst>
          </p:cNvPr>
          <p:cNvSpPr/>
          <p:nvPr/>
        </p:nvSpPr>
        <p:spPr>
          <a:xfrm>
            <a:off x="338469" y="1658678"/>
            <a:ext cx="8439889" cy="3785652"/>
          </a:xfrm>
          <a:prstGeom prst="rect">
            <a:avLst/>
          </a:prstGeom>
        </p:spPr>
        <p:txBody>
          <a:bodyPr wrap="square">
            <a:spAutoFit/>
          </a:bodyPr>
          <a:lstStyle/>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Undergraduates may request up to $500  in funding to defray travel costs associated with presenting the products of their original research or creative scholarship at regional or national conferences. </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These travel grants are designed to provide undergraduate students with the valuable opportunity to present their research and scholarship and more fully integrate with the community of scholars in their field. </a:t>
            </a:r>
          </a:p>
        </p:txBody>
      </p:sp>
    </p:spTree>
    <p:extLst>
      <p:ext uri="{BB962C8B-B14F-4D97-AF65-F5344CB8AC3E}">
        <p14:creationId xmlns:p14="http://schemas.microsoft.com/office/powerpoint/2010/main" val="173855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95783"/>
            <a:ext cx="9144000" cy="758952"/>
          </a:xfrm>
        </p:spPr>
        <p:txBody>
          <a:bodyPr>
            <a:normAutofit/>
          </a:bodyPr>
          <a:lstStyle/>
          <a:p>
            <a:r>
              <a:rPr lang="en-US" sz="3200" dirty="0">
                <a:latin typeface="Arial" charset="0"/>
              </a:rPr>
              <a:t>Track 3: Funding</a:t>
            </a:r>
          </a:p>
        </p:txBody>
      </p:sp>
      <p:sp>
        <p:nvSpPr>
          <p:cNvPr id="4" name="Rectangle 3">
            <a:extLst>
              <a:ext uri="{FF2B5EF4-FFF2-40B4-BE49-F238E27FC236}">
                <a16:creationId xmlns:a16="http://schemas.microsoft.com/office/drawing/2014/main" id="{7FAE4809-0B14-BD4A-8C8C-A0322A7F3BF5}"/>
              </a:ext>
            </a:extLst>
          </p:cNvPr>
          <p:cNvSpPr/>
          <p:nvPr/>
        </p:nvSpPr>
        <p:spPr>
          <a:xfrm>
            <a:off x="380999" y="1456659"/>
            <a:ext cx="8439889" cy="4524315"/>
          </a:xfrm>
          <a:prstGeom prst="rect">
            <a:avLst/>
          </a:prstGeom>
        </p:spPr>
        <p:txBody>
          <a:bodyPr wrap="square">
            <a:spAutoFit/>
          </a:bodyPr>
          <a:lstStyle/>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We anticipate awarding 15 undergraduate travel grants in 2020. Award decisions will be made within two weeks of application. </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In order to ensure the broadest possible participation, a maximum of one award will be provided per undergraduate degree program in 2020. </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Where multiple students are co-presenting the same paper, or are presenting different papers at the same conference, they may submit a combined application for up to $1,000 to be split among the presenting students. </a:t>
            </a:r>
          </a:p>
        </p:txBody>
      </p:sp>
    </p:spTree>
    <p:extLst>
      <p:ext uri="{BB962C8B-B14F-4D97-AF65-F5344CB8AC3E}">
        <p14:creationId xmlns:p14="http://schemas.microsoft.com/office/powerpoint/2010/main" val="915973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95783"/>
            <a:ext cx="9144000" cy="758952"/>
          </a:xfrm>
        </p:spPr>
        <p:txBody>
          <a:bodyPr>
            <a:normAutofit/>
          </a:bodyPr>
          <a:lstStyle/>
          <a:p>
            <a:r>
              <a:rPr lang="en-US" sz="3200" dirty="0">
                <a:latin typeface="Arial" charset="0"/>
              </a:rPr>
              <a:t>Track 3: Applications</a:t>
            </a:r>
          </a:p>
        </p:txBody>
      </p:sp>
      <p:sp>
        <p:nvSpPr>
          <p:cNvPr id="4" name="Rectangle 3">
            <a:extLst>
              <a:ext uri="{FF2B5EF4-FFF2-40B4-BE49-F238E27FC236}">
                <a16:creationId xmlns:a16="http://schemas.microsoft.com/office/drawing/2014/main" id="{7FAE4809-0B14-BD4A-8C8C-A0322A7F3BF5}"/>
              </a:ext>
            </a:extLst>
          </p:cNvPr>
          <p:cNvSpPr/>
          <p:nvPr/>
        </p:nvSpPr>
        <p:spPr>
          <a:xfrm>
            <a:off x="253408" y="1360966"/>
            <a:ext cx="8439889" cy="5632311"/>
          </a:xfrm>
          <a:prstGeom prst="rect">
            <a:avLst/>
          </a:prstGeom>
        </p:spPr>
        <p:txBody>
          <a:bodyPr wrap="square">
            <a:spAutoFit/>
          </a:bodyPr>
          <a:lstStyle/>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A detailed Travel Budget and Schedule</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Evidence of Co-funding from other sources, if necessary, to cover any costs over the requested grant amount.</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High-res Student(s) Head Shot Photo, to be used in UM news or web stories. If multiple students are traveling to co-present on this research, the photo should be of the group, and need not just be a head shot.</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Short Student(s) Bio (&lt; 125 words per student), suitable for displaying on a public-facing web page if awarded for the grant, including home town information.</a:t>
            </a:r>
          </a:p>
          <a:p>
            <a:endParaRPr lang="en-US" sz="24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474581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95783"/>
            <a:ext cx="9144000" cy="758952"/>
          </a:xfrm>
        </p:spPr>
        <p:txBody>
          <a:bodyPr>
            <a:normAutofit/>
          </a:bodyPr>
          <a:lstStyle/>
          <a:p>
            <a:r>
              <a:rPr lang="en-US" sz="3200" dirty="0">
                <a:latin typeface="Arial" charset="0"/>
              </a:rPr>
              <a:t>Track 3: Application Components</a:t>
            </a:r>
          </a:p>
        </p:txBody>
      </p:sp>
      <p:sp>
        <p:nvSpPr>
          <p:cNvPr id="4" name="Rectangle 3">
            <a:extLst>
              <a:ext uri="{FF2B5EF4-FFF2-40B4-BE49-F238E27FC236}">
                <a16:creationId xmlns:a16="http://schemas.microsoft.com/office/drawing/2014/main" id="{7FAE4809-0B14-BD4A-8C8C-A0322A7F3BF5}"/>
              </a:ext>
            </a:extLst>
          </p:cNvPr>
          <p:cNvSpPr/>
          <p:nvPr/>
        </p:nvSpPr>
        <p:spPr>
          <a:xfrm>
            <a:off x="380999" y="1456659"/>
            <a:ext cx="8761414" cy="10802957"/>
          </a:xfrm>
          <a:prstGeom prst="rect">
            <a:avLst/>
          </a:prstGeom>
        </p:spPr>
        <p:txBody>
          <a:bodyPr wrap="square">
            <a:spAutoFit/>
          </a:bodyPr>
          <a:lstStyle/>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Student Name, Program, Classification, E-mail, Phone Number.</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Title of Accepted Paper</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Conference or Meeting to attend</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Presentation Abstract, in laymen’s terms</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Full Citation Information of accepted paper (if known)</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Date of Presentation</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Confirmation of Acceptance of paper(s) at a research conference.</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	A detailed Travel Budget and Schedule</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	Evidence of Co-funding from other sources, if necessary, to cover any costs over the requested grant amount.</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	High-res Student(s) Head Shot Photo, to be used in UM news or web stories. If multiple students are traveling to co-present on this research, the photo should be of the group, and need not just be a head shot.</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	Short Student(s) Bio (&lt; 125 words per student), suitable for displaying on a public-facing web page if awarded for the grant, including home town information.</a:t>
            </a:r>
          </a:p>
          <a:p>
            <a:endParaRPr lang="en-US" sz="24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90780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95783"/>
            <a:ext cx="9144000" cy="758952"/>
          </a:xfrm>
        </p:spPr>
        <p:txBody>
          <a:bodyPr>
            <a:normAutofit/>
          </a:bodyPr>
          <a:lstStyle/>
          <a:p>
            <a:r>
              <a:rPr lang="en-US" sz="3200" dirty="0">
                <a:latin typeface="Arial" charset="0"/>
              </a:rPr>
              <a:t>Track 3: Application Components</a:t>
            </a:r>
          </a:p>
        </p:txBody>
      </p:sp>
      <p:sp>
        <p:nvSpPr>
          <p:cNvPr id="4" name="Rectangle 3">
            <a:extLst>
              <a:ext uri="{FF2B5EF4-FFF2-40B4-BE49-F238E27FC236}">
                <a16:creationId xmlns:a16="http://schemas.microsoft.com/office/drawing/2014/main" id="{7FAE4809-0B14-BD4A-8C8C-A0322A7F3BF5}"/>
              </a:ext>
            </a:extLst>
          </p:cNvPr>
          <p:cNvSpPr/>
          <p:nvPr/>
        </p:nvSpPr>
        <p:spPr>
          <a:xfrm>
            <a:off x="380999" y="1456659"/>
            <a:ext cx="8439889" cy="11172289"/>
          </a:xfrm>
          <a:prstGeom prst="rect">
            <a:avLst/>
          </a:prstGeom>
        </p:spPr>
        <p:txBody>
          <a:bodyPr wrap="square">
            <a:spAutoFit/>
          </a:bodyPr>
          <a:lstStyle/>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Name and E-mail Address of UM Research Advisor/Mentor</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Name and E-mail Address of the Chair of the student’s home department. Students with undeclared majors can instead provide the Chair of the department of their mentor. </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Name and E-mail Address of Departmental Point of Contact—the person to advise student on navigating the UM travel authorization &amp; reimbursement process and/or manage the student’s grand funds. This may or may not be Research Advisor/Mentor.</a:t>
            </a:r>
          </a:p>
          <a:p>
            <a:endParaRPr lang="en-US" sz="2400" dirty="0">
              <a:latin typeface="Calibri" panose="020F0502020204030204" pitchFamily="34" charset="0"/>
              <a:ea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	A detailed Travel Budget and Schedule</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	Evidence of Co-funding from other sources, if necessary, to cover any costs over the requested grant amount.</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	High-res Student(s) Head Shot Photo, to be used in UM news or web stories. If multiple students are traveling to co-present on this research, the photo should be of the group, and need not just be a head shot.</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	Short Student(s) Bio (&lt; 125 words per student), suitable for displaying on a public-facing web page if awarded for the grant, including home town information.</a:t>
            </a:r>
          </a:p>
          <a:p>
            <a:endParaRPr lang="en-US" sz="24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63888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Today</a:t>
            </a:r>
          </a:p>
        </p:txBody>
      </p:sp>
      <p:sp>
        <p:nvSpPr>
          <p:cNvPr id="6" name="Content Placeholder 2"/>
          <p:cNvSpPr>
            <a:spLocks noGrp="1"/>
          </p:cNvSpPr>
          <p:nvPr>
            <p:ph sz="quarter" idx="1"/>
          </p:nvPr>
        </p:nvSpPr>
        <p:spPr>
          <a:xfrm>
            <a:off x="624334" y="1580289"/>
            <a:ext cx="7880744" cy="5285945"/>
          </a:xfrm>
        </p:spPr>
        <p:txBody>
          <a:bodyPr>
            <a:noAutofit/>
          </a:bodyPr>
          <a:lstStyle/>
          <a:p>
            <a:pPr marL="342900" lvl="1" indent="-342900">
              <a:spcAft>
                <a:spcPts val="600"/>
              </a:spcAft>
              <a:buClr>
                <a:schemeClr val="accent1"/>
              </a:buClr>
              <a:buSzPct val="85000"/>
            </a:pPr>
            <a:r>
              <a:rPr lang="en-US" sz="1800" dirty="0">
                <a:solidFill>
                  <a:srgbClr val="1F497D"/>
                </a:solidFill>
              </a:rPr>
              <a:t>Introductions</a:t>
            </a:r>
          </a:p>
          <a:p>
            <a:pPr marL="342900" lvl="1" indent="-342900">
              <a:spcAft>
                <a:spcPts val="600"/>
              </a:spcAft>
              <a:buClr>
                <a:schemeClr val="accent1"/>
              </a:buClr>
              <a:buSzPct val="85000"/>
            </a:pPr>
            <a:r>
              <a:rPr lang="en-US" sz="1800" dirty="0">
                <a:solidFill>
                  <a:srgbClr val="1F497D"/>
                </a:solidFill>
              </a:rPr>
              <a:t>UM-SURE – Summer Undergraduate Research Experience</a:t>
            </a:r>
          </a:p>
          <a:p>
            <a:pPr marL="342900" lvl="1" indent="-342900">
              <a:spcAft>
                <a:spcPts val="600"/>
              </a:spcAft>
              <a:buClr>
                <a:schemeClr val="accent1"/>
              </a:buClr>
              <a:buSzPct val="85000"/>
            </a:pPr>
            <a:r>
              <a:rPr lang="en-US" sz="1800" dirty="0">
                <a:solidFill>
                  <a:srgbClr val="1F497D"/>
                </a:solidFill>
              </a:rPr>
              <a:t>UM Undergraduate Research Travel Grants</a:t>
            </a:r>
          </a:p>
          <a:p>
            <a:pPr marL="342900" lvl="1" indent="-342900">
              <a:spcAft>
                <a:spcPts val="600"/>
              </a:spcAft>
              <a:buClr>
                <a:schemeClr val="accent1"/>
              </a:buClr>
              <a:buSzPct val="85000"/>
            </a:pPr>
            <a:r>
              <a:rPr lang="en-US" sz="1800" dirty="0">
                <a:solidFill>
                  <a:srgbClr val="1F497D"/>
                </a:solidFill>
              </a:rPr>
              <a:t>Examples of UGR Programs on the Oxford Campus</a:t>
            </a:r>
          </a:p>
          <a:p>
            <a:pPr marL="342900" lvl="1" indent="-342900">
              <a:spcAft>
                <a:spcPts val="600"/>
              </a:spcAft>
              <a:buClr>
                <a:schemeClr val="accent1"/>
              </a:buClr>
              <a:buSzPct val="85000"/>
            </a:pPr>
            <a:r>
              <a:rPr lang="en-US" sz="1800" dirty="0">
                <a:solidFill>
                  <a:srgbClr val="1F497D"/>
                </a:solidFill>
              </a:rPr>
              <a:t>Finding UM Faculty Mentors for Undergraduate Research</a:t>
            </a:r>
          </a:p>
          <a:p>
            <a:pPr marL="342900" lvl="1" indent="-342900">
              <a:spcAft>
                <a:spcPts val="600"/>
              </a:spcAft>
              <a:buClr>
                <a:schemeClr val="accent1"/>
              </a:buClr>
              <a:buSzPct val="85000"/>
            </a:pPr>
            <a:r>
              <a:rPr lang="en-US" sz="1800" dirty="0">
                <a:solidFill>
                  <a:srgbClr val="1F497D"/>
                </a:solidFill>
              </a:rPr>
              <a:t>UM UG Research Journal</a:t>
            </a:r>
          </a:p>
          <a:p>
            <a:pPr marL="342900" lvl="1" indent="-342900">
              <a:spcAft>
                <a:spcPts val="600"/>
              </a:spcAft>
              <a:buClr>
                <a:schemeClr val="accent1"/>
              </a:buClr>
              <a:buSzPct val="85000"/>
            </a:pPr>
            <a:r>
              <a:rPr lang="en-US" sz="1800" dirty="0">
                <a:solidFill>
                  <a:srgbClr val="1F497D"/>
                </a:solidFill>
              </a:rPr>
              <a:t>Searching for External UGR Funding Opportunities with PIVOT</a:t>
            </a:r>
          </a:p>
          <a:p>
            <a:pPr marL="342900" lvl="1" indent="-342900">
              <a:spcAft>
                <a:spcPts val="600"/>
              </a:spcAft>
              <a:buClr>
                <a:schemeClr val="accent1"/>
              </a:buClr>
              <a:buSzPct val="85000"/>
            </a:pPr>
            <a:r>
              <a:rPr lang="en-US" sz="1800" dirty="0">
                <a:solidFill>
                  <a:srgbClr val="1F497D"/>
                </a:solidFill>
              </a:rPr>
              <a:t>Questions/Discussion</a:t>
            </a:r>
          </a:p>
        </p:txBody>
      </p:sp>
    </p:spTree>
    <p:extLst>
      <p:ext uri="{BB962C8B-B14F-4D97-AF65-F5344CB8AC3E}">
        <p14:creationId xmlns:p14="http://schemas.microsoft.com/office/powerpoint/2010/main" val="385119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95783"/>
            <a:ext cx="9144000" cy="758952"/>
          </a:xfrm>
        </p:spPr>
        <p:txBody>
          <a:bodyPr>
            <a:normAutofit/>
          </a:bodyPr>
          <a:lstStyle/>
          <a:p>
            <a:r>
              <a:rPr lang="en-US" sz="3200" dirty="0">
                <a:latin typeface="Arial" charset="0"/>
              </a:rPr>
              <a:t>Track 3: Application Components</a:t>
            </a:r>
          </a:p>
        </p:txBody>
      </p:sp>
      <p:sp>
        <p:nvSpPr>
          <p:cNvPr id="4" name="Rectangle 3">
            <a:extLst>
              <a:ext uri="{FF2B5EF4-FFF2-40B4-BE49-F238E27FC236}">
                <a16:creationId xmlns:a16="http://schemas.microsoft.com/office/drawing/2014/main" id="{7FAE4809-0B14-BD4A-8C8C-A0322A7F3BF5}"/>
              </a:ext>
            </a:extLst>
          </p:cNvPr>
          <p:cNvSpPr/>
          <p:nvPr/>
        </p:nvSpPr>
        <p:spPr>
          <a:xfrm>
            <a:off x="253408" y="1360966"/>
            <a:ext cx="8439889" cy="5632311"/>
          </a:xfrm>
          <a:prstGeom prst="rect">
            <a:avLst/>
          </a:prstGeom>
        </p:spPr>
        <p:txBody>
          <a:bodyPr wrap="square">
            <a:spAutoFit/>
          </a:bodyPr>
          <a:lstStyle/>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A detailed Travel Budget and Schedule</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Evidence of Co-funding from other sources, if necessary, to cover any costs over the requested grant amount.</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High-res Student(s) Head Shot Photo, to be used in UM news or web stories. If multiple students are traveling to co-present on this research, the photo should be of the group, and need not just be a head shot.</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Short Student(s) Bio (&lt; 125 words per student), suitable for displaying on a public-facing web page if awarded for the grant, including home town information.</a:t>
            </a:r>
          </a:p>
          <a:p>
            <a:endParaRPr lang="en-US" sz="24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204825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95783"/>
            <a:ext cx="9144000" cy="758952"/>
          </a:xfrm>
        </p:spPr>
        <p:txBody>
          <a:bodyPr>
            <a:normAutofit/>
          </a:bodyPr>
          <a:lstStyle/>
          <a:p>
            <a:r>
              <a:rPr lang="en-US" sz="3200" dirty="0">
                <a:latin typeface="Arial" charset="0"/>
              </a:rPr>
              <a:t>Track 3: Chair and </a:t>
            </a:r>
            <a:r>
              <a:rPr lang="en-US" sz="3200" dirty="0" err="1">
                <a:latin typeface="Arial" charset="0"/>
              </a:rPr>
              <a:t>FinAid</a:t>
            </a:r>
            <a:endParaRPr lang="en-US" sz="3200" dirty="0">
              <a:latin typeface="Arial" charset="0"/>
            </a:endParaRPr>
          </a:p>
        </p:txBody>
      </p:sp>
      <p:sp>
        <p:nvSpPr>
          <p:cNvPr id="4" name="Rectangle 3">
            <a:extLst>
              <a:ext uri="{FF2B5EF4-FFF2-40B4-BE49-F238E27FC236}">
                <a16:creationId xmlns:a16="http://schemas.microsoft.com/office/drawing/2014/main" id="{7FAE4809-0B14-BD4A-8C8C-A0322A7F3BF5}"/>
              </a:ext>
            </a:extLst>
          </p:cNvPr>
          <p:cNvSpPr/>
          <p:nvPr/>
        </p:nvSpPr>
        <p:spPr>
          <a:xfrm>
            <a:off x="221510" y="1681708"/>
            <a:ext cx="8439889" cy="4154984"/>
          </a:xfrm>
          <a:prstGeom prst="rect">
            <a:avLst/>
          </a:prstGeom>
        </p:spPr>
        <p:txBody>
          <a:bodyPr wrap="square">
            <a:spAutoFit/>
          </a:bodyPr>
          <a:lstStyle/>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The faculty mentor, departmental point of contact (if different from mentor), and departmental chair will each receive an e-mail prompt from the </a:t>
            </a:r>
            <a:r>
              <a:rPr lang="en-US" sz="2400" dirty="0" err="1">
                <a:latin typeface="Calibri" panose="020F0502020204030204" pitchFamily="34" charset="0"/>
                <a:ea typeface="Times New Roman" panose="02020603050405020304" pitchFamily="18" charset="0"/>
              </a:rPr>
              <a:t>InfoReady</a:t>
            </a:r>
            <a:r>
              <a:rPr lang="en-US" sz="2400" dirty="0">
                <a:latin typeface="Calibri" panose="020F0502020204030204" pitchFamily="34" charset="0"/>
                <a:ea typeface="Times New Roman" panose="02020603050405020304" pitchFamily="18" charset="0"/>
              </a:rPr>
              <a:t> Review Portal to endorse the application before it will be considered for funding. </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NOTE: Undergraduate Research Travel Grants will be reported to the UM Office of Financial Aid.  Students already receiving financial aid should make an appointment with Ms. Cindy May in the UM Office of Financial Aid to discuss whether such a travel grant will jeopardize their total 2019-20 aid package.</a:t>
            </a:r>
          </a:p>
        </p:txBody>
      </p:sp>
    </p:spTree>
    <p:extLst>
      <p:ext uri="{BB962C8B-B14F-4D97-AF65-F5344CB8AC3E}">
        <p14:creationId xmlns:p14="http://schemas.microsoft.com/office/powerpoint/2010/main" val="1351600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FAQ</a:t>
            </a:r>
          </a:p>
        </p:txBody>
      </p:sp>
      <p:sp>
        <p:nvSpPr>
          <p:cNvPr id="6" name="Content Placeholder 2"/>
          <p:cNvSpPr>
            <a:spLocks noGrp="1"/>
          </p:cNvSpPr>
          <p:nvPr>
            <p:ph sz="quarter" idx="1"/>
          </p:nvPr>
        </p:nvSpPr>
        <p:spPr>
          <a:xfrm>
            <a:off x="555752" y="1688973"/>
            <a:ext cx="7432548" cy="4407027"/>
          </a:xfrm>
        </p:spPr>
        <p:txBody>
          <a:bodyPr>
            <a:noAutofit/>
          </a:bodyPr>
          <a:lstStyle/>
          <a:p>
            <a:pPr marL="342900" lvl="1" indent="-342900">
              <a:spcAft>
                <a:spcPts val="600"/>
              </a:spcAft>
              <a:buClr>
                <a:schemeClr val="accent1"/>
              </a:buClr>
              <a:buSzPct val="85000"/>
            </a:pPr>
            <a:endParaRPr lang="en-US" sz="1800" dirty="0"/>
          </a:p>
          <a:p>
            <a:pPr>
              <a:spcAft>
                <a:spcPts val="600"/>
              </a:spcAft>
            </a:pP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
        <p:nvSpPr>
          <p:cNvPr id="5" name="Content Placeholder 2"/>
          <p:cNvSpPr txBox="1">
            <a:spLocks/>
          </p:cNvSpPr>
          <p:nvPr/>
        </p:nvSpPr>
        <p:spPr>
          <a:xfrm>
            <a:off x="301751" y="1717420"/>
            <a:ext cx="8937941" cy="514058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400" b="1" dirty="0">
                <a:solidFill>
                  <a:schemeClr val="tx2"/>
                </a:solidFill>
                <a:latin typeface="Arial" charset="0"/>
                <a:cs typeface="Arial" charset="0"/>
              </a:rPr>
              <a:t>Q</a:t>
            </a:r>
            <a:r>
              <a:rPr lang="en-US" sz="2400" dirty="0">
                <a:solidFill>
                  <a:schemeClr val="tx2"/>
                </a:solidFill>
                <a:latin typeface="Arial" charset="0"/>
                <a:cs typeface="Arial" charset="0"/>
              </a:rPr>
              <a:t>: Can UM professional students apply for Travel Grants? </a:t>
            </a:r>
            <a:br>
              <a:rPr lang="en-US" sz="2400" dirty="0">
                <a:solidFill>
                  <a:schemeClr val="tx2"/>
                </a:solidFill>
                <a:latin typeface="Arial" charset="0"/>
                <a:cs typeface="Arial" charset="0"/>
              </a:rPr>
            </a:br>
            <a:r>
              <a:rPr lang="en-US" sz="2400" b="1" dirty="0">
                <a:solidFill>
                  <a:schemeClr val="tx2"/>
                </a:solidFill>
                <a:latin typeface="Arial" charset="0"/>
                <a:cs typeface="Arial" charset="0"/>
              </a:rPr>
              <a:t>A</a:t>
            </a:r>
            <a:r>
              <a:rPr lang="en-US" sz="2400" dirty="0">
                <a:solidFill>
                  <a:schemeClr val="tx2"/>
                </a:solidFill>
                <a:latin typeface="Arial" charset="0"/>
                <a:cs typeface="Arial" charset="0"/>
              </a:rPr>
              <a:t>: Yes, if they were undergraduates at UM at the time they did the research.</a:t>
            </a:r>
          </a:p>
          <a:p>
            <a:pPr marL="0" indent="0">
              <a:buNone/>
            </a:pPr>
            <a:r>
              <a:rPr lang="en-US" sz="2400" b="1" dirty="0">
                <a:solidFill>
                  <a:srgbClr val="C70000"/>
                </a:solidFill>
                <a:latin typeface="Arial" charset="0"/>
                <a:cs typeface="Arial" charset="0"/>
              </a:rPr>
              <a:t>Q</a:t>
            </a:r>
            <a:r>
              <a:rPr lang="en-US" sz="2400" dirty="0">
                <a:solidFill>
                  <a:srgbClr val="C70000"/>
                </a:solidFill>
                <a:latin typeface="Arial" charset="0"/>
                <a:cs typeface="Arial" charset="0"/>
              </a:rPr>
              <a:t>: Are UM seniors eligible to apply for Summer Research Fellowships?</a:t>
            </a:r>
            <a:br>
              <a:rPr lang="en-US" sz="2400" dirty="0">
                <a:solidFill>
                  <a:srgbClr val="C70000"/>
                </a:solidFill>
                <a:latin typeface="Arial" charset="0"/>
                <a:cs typeface="Arial" charset="0"/>
              </a:rPr>
            </a:br>
            <a:r>
              <a:rPr lang="en-US" sz="2400" b="1" dirty="0">
                <a:solidFill>
                  <a:srgbClr val="C70000"/>
                </a:solidFill>
                <a:latin typeface="Arial" charset="0"/>
                <a:cs typeface="Arial" charset="0"/>
              </a:rPr>
              <a:t>A</a:t>
            </a:r>
            <a:r>
              <a:rPr lang="en-US" sz="2400" dirty="0">
                <a:solidFill>
                  <a:srgbClr val="C70000"/>
                </a:solidFill>
                <a:latin typeface="Arial" charset="0"/>
                <a:cs typeface="Arial" charset="0"/>
              </a:rPr>
              <a:t>: Yes, if they will not be graduating until at least Dec 18.</a:t>
            </a:r>
          </a:p>
          <a:p>
            <a:pPr marL="0" indent="0">
              <a:buNone/>
            </a:pPr>
            <a:r>
              <a:rPr lang="en-US" sz="2400" b="1" dirty="0">
                <a:solidFill>
                  <a:schemeClr val="tx2"/>
                </a:solidFill>
                <a:latin typeface="Arial" charset="0"/>
                <a:cs typeface="Arial" charset="0"/>
              </a:rPr>
              <a:t>Q</a:t>
            </a:r>
            <a:r>
              <a:rPr lang="en-US" sz="2400" dirty="0">
                <a:solidFill>
                  <a:schemeClr val="tx2"/>
                </a:solidFill>
                <a:latin typeface="Arial" charset="0"/>
                <a:cs typeface="Arial" charset="0"/>
              </a:rPr>
              <a:t>: For Track 1 or Track 2 proposals, can mentor’s stipend be used for something besides summer salary? </a:t>
            </a:r>
            <a:br>
              <a:rPr lang="en-US" sz="2400" dirty="0">
                <a:solidFill>
                  <a:schemeClr val="tx2"/>
                </a:solidFill>
                <a:latin typeface="Arial" charset="0"/>
                <a:cs typeface="Arial" charset="0"/>
              </a:rPr>
            </a:br>
            <a:r>
              <a:rPr lang="en-US" sz="2400" b="1" dirty="0">
                <a:solidFill>
                  <a:schemeClr val="tx2"/>
                </a:solidFill>
                <a:latin typeface="Arial" charset="0"/>
                <a:cs typeface="Arial" charset="0"/>
              </a:rPr>
              <a:t>A</a:t>
            </a:r>
            <a:r>
              <a:rPr lang="en-US" sz="2400" dirty="0">
                <a:solidFill>
                  <a:schemeClr val="tx2"/>
                </a:solidFill>
                <a:latin typeface="Arial" charset="0"/>
                <a:cs typeface="Arial" charset="0"/>
              </a:rPr>
              <a:t>: Yes, we will consider other uses for these funds.</a:t>
            </a:r>
          </a:p>
          <a:p>
            <a:pPr marL="0" indent="0">
              <a:buNone/>
            </a:pPr>
            <a:r>
              <a:rPr lang="en-US" sz="2400" b="1" dirty="0">
                <a:solidFill>
                  <a:srgbClr val="C70000"/>
                </a:solidFill>
                <a:latin typeface="Arial" charset="0"/>
                <a:cs typeface="Arial" charset="0"/>
              </a:rPr>
              <a:t>Q</a:t>
            </a:r>
            <a:r>
              <a:rPr lang="en-US" sz="2400" dirty="0">
                <a:solidFill>
                  <a:srgbClr val="C70000"/>
                </a:solidFill>
                <a:latin typeface="Arial" charset="0"/>
                <a:cs typeface="Arial" charset="0"/>
              </a:rPr>
              <a:t>: Can this program be used to fund existing programs?</a:t>
            </a:r>
            <a:br>
              <a:rPr lang="en-US" sz="2400" dirty="0">
                <a:solidFill>
                  <a:srgbClr val="C70000"/>
                </a:solidFill>
                <a:latin typeface="Arial" charset="0"/>
                <a:cs typeface="Arial" charset="0"/>
              </a:rPr>
            </a:br>
            <a:r>
              <a:rPr lang="en-US" sz="2400" b="1" dirty="0">
                <a:solidFill>
                  <a:srgbClr val="C70000"/>
                </a:solidFill>
                <a:latin typeface="Arial" charset="0"/>
                <a:cs typeface="Arial" charset="0"/>
              </a:rPr>
              <a:t>A</a:t>
            </a:r>
            <a:r>
              <a:rPr lang="en-US" sz="2400" dirty="0">
                <a:solidFill>
                  <a:srgbClr val="C70000"/>
                </a:solidFill>
                <a:latin typeface="Arial" charset="0"/>
                <a:cs typeface="Arial" charset="0"/>
              </a:rPr>
              <a:t>: To expand them or bridge them maybe. But not to replace other UM funding already available.</a:t>
            </a:r>
            <a:br>
              <a:rPr lang="en-US" sz="2400" dirty="0">
                <a:solidFill>
                  <a:srgbClr val="C70000"/>
                </a:solidFill>
                <a:latin typeface="Arial" charset="0"/>
                <a:cs typeface="Arial" charset="0"/>
              </a:rPr>
            </a:br>
            <a:endParaRPr lang="en-US" sz="1500" dirty="0">
              <a:solidFill>
                <a:srgbClr val="C70000"/>
              </a:solidFill>
              <a:latin typeface="Arial" charset="0"/>
              <a:cs typeface="Arial" charset="0"/>
            </a:endParaRPr>
          </a:p>
        </p:txBody>
      </p:sp>
    </p:spTree>
    <p:extLst>
      <p:ext uri="{BB962C8B-B14F-4D97-AF65-F5344CB8AC3E}">
        <p14:creationId xmlns:p14="http://schemas.microsoft.com/office/powerpoint/2010/main" val="2996577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Example UM UGR programs</a:t>
            </a:r>
          </a:p>
        </p:txBody>
      </p:sp>
      <p:sp>
        <p:nvSpPr>
          <p:cNvPr id="6" name="Content Placeholder 2"/>
          <p:cNvSpPr>
            <a:spLocks noGrp="1"/>
          </p:cNvSpPr>
          <p:nvPr>
            <p:ph sz="quarter" idx="1"/>
          </p:nvPr>
        </p:nvSpPr>
        <p:spPr>
          <a:xfrm>
            <a:off x="555752" y="1688973"/>
            <a:ext cx="7432548" cy="4407027"/>
          </a:xfrm>
        </p:spPr>
        <p:txBody>
          <a:bodyPr>
            <a:noAutofit/>
          </a:bodyPr>
          <a:lstStyle/>
          <a:p>
            <a:pPr marL="342900" lvl="1" indent="-342900">
              <a:spcAft>
                <a:spcPts val="600"/>
              </a:spcAft>
              <a:buClr>
                <a:schemeClr val="accent1"/>
              </a:buClr>
              <a:buSzPct val="85000"/>
            </a:pPr>
            <a:endParaRPr lang="en-US" sz="1800" dirty="0"/>
          </a:p>
          <a:p>
            <a:pPr>
              <a:spcAft>
                <a:spcPts val="600"/>
              </a:spcAft>
            </a:pP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397795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3481BD-B490-2B4A-BE56-F6CFADD0FBDD}"/>
              </a:ext>
            </a:extLst>
          </p:cNvPr>
          <p:cNvPicPr>
            <a:picLocks noChangeAspect="1"/>
          </p:cNvPicPr>
          <p:nvPr/>
        </p:nvPicPr>
        <p:blipFill>
          <a:blip r:embed="rId2"/>
          <a:stretch>
            <a:fillRect/>
          </a:stretch>
        </p:blipFill>
        <p:spPr>
          <a:xfrm>
            <a:off x="0" y="106325"/>
            <a:ext cx="9115425" cy="6858000"/>
          </a:xfrm>
          <a:prstGeom prst="rect">
            <a:avLst/>
          </a:prstGeom>
        </p:spPr>
      </p:pic>
    </p:spTree>
    <p:extLst>
      <p:ext uri="{BB962C8B-B14F-4D97-AF65-F5344CB8AC3E}">
        <p14:creationId xmlns:p14="http://schemas.microsoft.com/office/powerpoint/2010/main" val="3834801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D7ABC9-9B38-B94B-9591-60D93C4069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7636" y="4114799"/>
            <a:ext cx="6416511" cy="2422683"/>
          </a:xfrm>
          <a:prstGeom prst="rect">
            <a:avLst/>
          </a:prstGeom>
        </p:spPr>
      </p:pic>
      <p:pic>
        <p:nvPicPr>
          <p:cNvPr id="8" name="Picture 7">
            <a:extLst>
              <a:ext uri="{FF2B5EF4-FFF2-40B4-BE49-F238E27FC236}">
                <a16:creationId xmlns:a16="http://schemas.microsoft.com/office/drawing/2014/main" id="{1B7D7CAC-EEB2-384A-B675-241B2AF22B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247" y="543947"/>
            <a:ext cx="6013818" cy="3215253"/>
          </a:xfrm>
          <a:prstGeom prst="rect">
            <a:avLst/>
          </a:prstGeom>
        </p:spPr>
      </p:pic>
    </p:spTree>
    <p:extLst>
      <p:ext uri="{BB962C8B-B14F-4D97-AF65-F5344CB8AC3E}">
        <p14:creationId xmlns:p14="http://schemas.microsoft.com/office/powerpoint/2010/main" val="1410465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6D5C5A-2909-2642-872D-C1FFCE611B81}"/>
              </a:ext>
            </a:extLst>
          </p:cNvPr>
          <p:cNvPicPr>
            <a:picLocks noChangeAspect="1"/>
          </p:cNvPicPr>
          <p:nvPr/>
        </p:nvPicPr>
        <p:blipFill>
          <a:blip r:embed="rId2"/>
          <a:stretch>
            <a:fillRect/>
          </a:stretch>
        </p:blipFill>
        <p:spPr>
          <a:xfrm>
            <a:off x="0" y="0"/>
            <a:ext cx="7500938" cy="6858000"/>
          </a:xfrm>
          <a:prstGeom prst="rect">
            <a:avLst/>
          </a:prstGeom>
        </p:spPr>
      </p:pic>
    </p:spTree>
    <p:extLst>
      <p:ext uri="{BB962C8B-B14F-4D97-AF65-F5344CB8AC3E}">
        <p14:creationId xmlns:p14="http://schemas.microsoft.com/office/powerpoint/2010/main" val="872921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DDBB7F-3C46-4646-A509-4C318708D1BE}"/>
              </a:ext>
            </a:extLst>
          </p:cNvPr>
          <p:cNvPicPr>
            <a:picLocks noChangeAspect="1"/>
          </p:cNvPicPr>
          <p:nvPr/>
        </p:nvPicPr>
        <p:blipFill>
          <a:blip r:embed="rId2"/>
          <a:stretch>
            <a:fillRect/>
          </a:stretch>
        </p:blipFill>
        <p:spPr>
          <a:xfrm>
            <a:off x="262048" y="318978"/>
            <a:ext cx="7233905" cy="6215288"/>
          </a:xfrm>
          <a:prstGeom prst="rect">
            <a:avLst/>
          </a:prstGeom>
        </p:spPr>
      </p:pic>
    </p:spTree>
    <p:extLst>
      <p:ext uri="{BB962C8B-B14F-4D97-AF65-F5344CB8AC3E}">
        <p14:creationId xmlns:p14="http://schemas.microsoft.com/office/powerpoint/2010/main" val="340620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25" y="436025"/>
            <a:ext cx="9144000" cy="758952"/>
          </a:xfrm>
        </p:spPr>
        <p:txBody>
          <a:bodyPr>
            <a:normAutofit fontScale="90000"/>
          </a:bodyPr>
          <a:lstStyle/>
          <a:p>
            <a:r>
              <a:rPr lang="en-US" dirty="0"/>
              <a:t>Pharmacy Summer Research </a:t>
            </a:r>
            <a:br>
              <a:rPr lang="en-US" dirty="0"/>
            </a:br>
            <a:r>
              <a:rPr lang="en-US" dirty="0"/>
              <a:t>Fellowship Program</a:t>
            </a:r>
          </a:p>
        </p:txBody>
      </p:sp>
      <p:pic>
        <p:nvPicPr>
          <p:cNvPr id="4" name="Picture 3">
            <a:extLst>
              <a:ext uri="{FF2B5EF4-FFF2-40B4-BE49-F238E27FC236}">
                <a16:creationId xmlns:a16="http://schemas.microsoft.com/office/drawing/2014/main" id="{51EA0253-0B15-1C49-8B0C-08E9FE522255}"/>
              </a:ext>
            </a:extLst>
          </p:cNvPr>
          <p:cNvPicPr>
            <a:picLocks noChangeAspect="1"/>
          </p:cNvPicPr>
          <p:nvPr/>
        </p:nvPicPr>
        <p:blipFill>
          <a:blip r:embed="rId3"/>
          <a:stretch>
            <a:fillRect/>
          </a:stretch>
        </p:blipFill>
        <p:spPr>
          <a:xfrm>
            <a:off x="0" y="2177569"/>
            <a:ext cx="9144000" cy="4586844"/>
          </a:xfrm>
          <a:prstGeom prst="rect">
            <a:avLst/>
          </a:prstGeom>
        </p:spPr>
      </p:pic>
      <p:sp>
        <p:nvSpPr>
          <p:cNvPr id="8" name="Content Placeholder 7">
            <a:extLst>
              <a:ext uri="{FF2B5EF4-FFF2-40B4-BE49-F238E27FC236}">
                <a16:creationId xmlns:a16="http://schemas.microsoft.com/office/drawing/2014/main" id="{67CB3F98-2BE0-4D4B-BB8A-704C734B5CC5}"/>
              </a:ext>
            </a:extLst>
          </p:cNvPr>
          <p:cNvSpPr>
            <a:spLocks noGrp="1"/>
          </p:cNvSpPr>
          <p:nvPr>
            <p:ph sz="quarter" idx="1"/>
          </p:nvPr>
        </p:nvSpPr>
        <p:spPr/>
        <p:txBody>
          <a:bodyPr/>
          <a:lstStyle/>
          <a:p>
            <a:r>
              <a:rPr lang="en-US" dirty="0"/>
              <a:t>Contact: Dr. Kris Harrell (</a:t>
            </a:r>
            <a:r>
              <a:rPr lang="en-US" dirty="0" err="1"/>
              <a:t>kharrell@olemiss.edu</a:t>
            </a:r>
            <a:r>
              <a:rPr lang="en-US" dirty="0"/>
              <a:t>)</a:t>
            </a:r>
          </a:p>
        </p:txBody>
      </p:sp>
    </p:spTree>
    <p:extLst>
      <p:ext uri="{BB962C8B-B14F-4D97-AF65-F5344CB8AC3E}">
        <p14:creationId xmlns:p14="http://schemas.microsoft.com/office/powerpoint/2010/main" val="3961980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F937DD-077A-2942-AB0C-DCF719EF1382}"/>
              </a:ext>
            </a:extLst>
          </p:cNvPr>
          <p:cNvPicPr>
            <a:picLocks noChangeAspect="1"/>
          </p:cNvPicPr>
          <p:nvPr/>
        </p:nvPicPr>
        <p:blipFill>
          <a:blip r:embed="rId2"/>
          <a:stretch>
            <a:fillRect/>
          </a:stretch>
        </p:blipFill>
        <p:spPr>
          <a:xfrm>
            <a:off x="163623" y="244549"/>
            <a:ext cx="8978790" cy="6011684"/>
          </a:xfrm>
          <a:prstGeom prst="rect">
            <a:avLst/>
          </a:prstGeom>
        </p:spPr>
      </p:pic>
    </p:spTree>
    <p:extLst>
      <p:ext uri="{BB962C8B-B14F-4D97-AF65-F5344CB8AC3E}">
        <p14:creationId xmlns:p14="http://schemas.microsoft.com/office/powerpoint/2010/main" val="1391093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latin typeface="Arial" charset="0"/>
              </a:rPr>
              <a:t>UM Call for Proposals</a:t>
            </a:r>
          </a:p>
        </p:txBody>
      </p:sp>
      <p:sp>
        <p:nvSpPr>
          <p:cNvPr id="19458" name="Content Placeholder 2"/>
          <p:cNvSpPr>
            <a:spLocks noGrp="1"/>
          </p:cNvSpPr>
          <p:nvPr>
            <p:ph idx="1"/>
          </p:nvPr>
        </p:nvSpPr>
        <p:spPr>
          <a:xfrm>
            <a:off x="301752" y="1628648"/>
            <a:ext cx="8503920" cy="5013452"/>
          </a:xfrm>
        </p:spPr>
        <p:txBody>
          <a:bodyPr>
            <a:normAutofit/>
          </a:bodyPr>
          <a:lstStyle/>
          <a:p>
            <a:pPr marL="0" indent="0">
              <a:buNone/>
            </a:pPr>
            <a:r>
              <a:rPr lang="en-US" sz="2400" dirty="0">
                <a:hlinkClick r:id="rId2"/>
              </a:rPr>
              <a:t>http://research.olemiss.edu/ugresearch2020</a:t>
            </a:r>
            <a:endParaRPr lang="en-US" sz="2400" dirty="0"/>
          </a:p>
          <a:p>
            <a:pPr marL="0" indent="0">
              <a:buNone/>
            </a:pPr>
            <a:endParaRPr lang="en-US" sz="2400" dirty="0">
              <a:solidFill>
                <a:schemeClr val="tx2"/>
              </a:solidFill>
              <a:latin typeface="Arial" charset="0"/>
              <a:cs typeface="Arial" charset="0"/>
            </a:endParaRPr>
          </a:p>
          <a:p>
            <a:r>
              <a:rPr lang="en-US" sz="2400" dirty="0">
                <a:solidFill>
                  <a:schemeClr val="tx2"/>
                </a:solidFill>
                <a:latin typeface="Arial" charset="0"/>
                <a:cs typeface="Arial" charset="0"/>
              </a:rPr>
              <a:t>Track 1: Student Undergraduate Research Fellowship</a:t>
            </a:r>
          </a:p>
          <a:p>
            <a:pPr lvl="1"/>
            <a:r>
              <a:rPr lang="en-US" sz="1900" dirty="0">
                <a:latin typeface="Arial" charset="0"/>
                <a:cs typeface="Arial" charset="0"/>
              </a:rPr>
              <a:t>Student initiated, faculty mentored, summer research projects</a:t>
            </a:r>
            <a:endParaRPr lang="en-US" sz="1900" dirty="0">
              <a:solidFill>
                <a:schemeClr val="tx2"/>
              </a:solidFill>
              <a:latin typeface="Arial" charset="0"/>
              <a:cs typeface="Arial" charset="0"/>
            </a:endParaRPr>
          </a:p>
          <a:p>
            <a:r>
              <a:rPr lang="en-US" sz="2400" dirty="0">
                <a:solidFill>
                  <a:schemeClr val="tx2"/>
                </a:solidFill>
                <a:latin typeface="Arial" charset="0"/>
                <a:cs typeface="Arial" charset="0"/>
              </a:rPr>
              <a:t>Track 2: Summer Undergraduate Research Group Grants</a:t>
            </a:r>
          </a:p>
          <a:p>
            <a:pPr lvl="1"/>
            <a:r>
              <a:rPr lang="en-US" sz="1900" dirty="0">
                <a:latin typeface="Arial" charset="0"/>
                <a:cs typeface="Arial" charset="0"/>
              </a:rPr>
              <a:t>Faculty initiated pilot programs for mentored summer research experiences for undergraduates; should lead to a competitive external funding proposal for program expansion and sustainment. </a:t>
            </a:r>
            <a:endParaRPr lang="en-US" sz="1900" dirty="0">
              <a:solidFill>
                <a:schemeClr val="tx2"/>
              </a:solidFill>
              <a:latin typeface="Arial" charset="0"/>
              <a:cs typeface="Arial" charset="0"/>
            </a:endParaRPr>
          </a:p>
          <a:p>
            <a:r>
              <a:rPr lang="en-US" sz="2400" dirty="0">
                <a:solidFill>
                  <a:schemeClr val="tx2"/>
                </a:solidFill>
                <a:latin typeface="Arial" charset="0"/>
                <a:cs typeface="Arial" charset="0"/>
              </a:rPr>
              <a:t>Track 3: Undergraduate Travel Grants</a:t>
            </a:r>
          </a:p>
          <a:p>
            <a:pPr lvl="1"/>
            <a:r>
              <a:rPr lang="en-US" sz="1900" dirty="0">
                <a:latin typeface="Arial" charset="0"/>
                <a:cs typeface="Arial" charset="0"/>
              </a:rPr>
              <a:t>Student initiated grants to defray cost of UM students travelling to presenting results of UG research or creative scholarship.  </a:t>
            </a:r>
          </a:p>
          <a:p>
            <a:pPr lvl="1"/>
            <a:endParaRPr lang="en-US" sz="1000" dirty="0">
              <a:solidFill>
                <a:schemeClr val="tx2"/>
              </a:solidFill>
              <a:latin typeface="Arial" charset="0"/>
              <a:cs typeface="Arial" charset="0"/>
            </a:endParaRPr>
          </a:p>
        </p:txBody>
      </p:sp>
    </p:spTree>
    <p:extLst>
      <p:ext uri="{BB962C8B-B14F-4D97-AF65-F5344CB8AC3E}">
        <p14:creationId xmlns:p14="http://schemas.microsoft.com/office/powerpoint/2010/main" val="3603671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B1C0E0-C5F6-CB47-BDBF-BCA2C4F6312B}"/>
              </a:ext>
            </a:extLst>
          </p:cNvPr>
          <p:cNvPicPr>
            <a:picLocks noChangeAspect="1"/>
          </p:cNvPicPr>
          <p:nvPr/>
        </p:nvPicPr>
        <p:blipFill>
          <a:blip r:embed="rId2"/>
          <a:stretch>
            <a:fillRect/>
          </a:stretch>
        </p:blipFill>
        <p:spPr>
          <a:xfrm>
            <a:off x="21450" y="0"/>
            <a:ext cx="9101099" cy="6858000"/>
          </a:xfrm>
          <a:prstGeom prst="rect">
            <a:avLst/>
          </a:prstGeom>
        </p:spPr>
      </p:pic>
    </p:spTree>
    <p:extLst>
      <p:ext uri="{BB962C8B-B14F-4D97-AF65-F5344CB8AC3E}">
        <p14:creationId xmlns:p14="http://schemas.microsoft.com/office/powerpoint/2010/main" val="3228590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E9CA-7470-C040-B2B7-F9DDBC86662F}"/>
              </a:ext>
            </a:extLst>
          </p:cNvPr>
          <p:cNvSpPr>
            <a:spLocks noGrp="1"/>
          </p:cNvSpPr>
          <p:nvPr>
            <p:ph type="title"/>
          </p:nvPr>
        </p:nvSpPr>
        <p:spPr/>
        <p:txBody>
          <a:bodyPr>
            <a:normAutofit/>
          </a:bodyPr>
          <a:lstStyle/>
          <a:p>
            <a:r>
              <a:rPr lang="en-US" dirty="0"/>
              <a:t>NASA Student Internships, Fellowships</a:t>
            </a:r>
          </a:p>
        </p:txBody>
      </p:sp>
      <p:pic>
        <p:nvPicPr>
          <p:cNvPr id="6" name="Picture 5">
            <a:extLst>
              <a:ext uri="{FF2B5EF4-FFF2-40B4-BE49-F238E27FC236}">
                <a16:creationId xmlns:a16="http://schemas.microsoft.com/office/drawing/2014/main" id="{5F6EE614-2AEC-2648-9BDE-DF79080AECE9}"/>
              </a:ext>
            </a:extLst>
          </p:cNvPr>
          <p:cNvPicPr>
            <a:picLocks noChangeAspect="1"/>
          </p:cNvPicPr>
          <p:nvPr/>
        </p:nvPicPr>
        <p:blipFill>
          <a:blip r:embed="rId2"/>
          <a:stretch>
            <a:fillRect/>
          </a:stretch>
        </p:blipFill>
        <p:spPr>
          <a:xfrm>
            <a:off x="261236" y="1893038"/>
            <a:ext cx="6261100" cy="1562100"/>
          </a:xfrm>
          <a:prstGeom prst="rect">
            <a:avLst/>
          </a:prstGeom>
        </p:spPr>
      </p:pic>
    </p:spTree>
    <p:extLst>
      <p:ext uri="{BB962C8B-B14F-4D97-AF65-F5344CB8AC3E}">
        <p14:creationId xmlns:p14="http://schemas.microsoft.com/office/powerpoint/2010/main" val="3907964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Finding External Opportunities</a:t>
            </a:r>
          </a:p>
        </p:txBody>
      </p:sp>
      <p:sp>
        <p:nvSpPr>
          <p:cNvPr id="4" name="Rectangle 3"/>
          <p:cNvSpPr/>
          <p:nvPr/>
        </p:nvSpPr>
        <p:spPr>
          <a:xfrm>
            <a:off x="827972" y="1398638"/>
            <a:ext cx="7879148" cy="4708981"/>
          </a:xfrm>
          <a:prstGeom prst="rect">
            <a:avLst/>
          </a:prstGeom>
        </p:spPr>
        <p:txBody>
          <a:bodyPr wrap="square">
            <a:spAutoFit/>
          </a:bodyPr>
          <a:lstStyle/>
          <a:p>
            <a:pPr marL="342900" indent="-342900">
              <a:lnSpc>
                <a:spcPct val="150000"/>
              </a:lnSpc>
              <a:buFont typeface="Arial"/>
              <a:buChar char="•"/>
            </a:pPr>
            <a:r>
              <a:rPr lang="en-US" sz="2400" dirty="0"/>
              <a:t>UM’s COS/Pivot Subscription</a:t>
            </a:r>
          </a:p>
          <a:p>
            <a:pPr marL="342900" indent="-342900">
              <a:lnSpc>
                <a:spcPct val="150000"/>
              </a:lnSpc>
              <a:buFont typeface="Arial"/>
              <a:buChar char="•"/>
            </a:pPr>
            <a:r>
              <a:rPr lang="en-US" sz="2400" dirty="0">
                <a:hlinkClick r:id="rId2"/>
              </a:rPr>
              <a:t>https://pivot.proquest.com/</a:t>
            </a: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474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Finding UM Faculty Mentors for UGR</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1FB722B0-306C-454F-93CC-D8F16218F749}"/>
              </a:ext>
            </a:extLst>
          </p:cNvPr>
          <p:cNvPicPr>
            <a:picLocks noChangeAspect="1"/>
          </p:cNvPicPr>
          <p:nvPr/>
        </p:nvPicPr>
        <p:blipFill>
          <a:blip r:embed="rId2"/>
          <a:stretch>
            <a:fillRect/>
          </a:stretch>
        </p:blipFill>
        <p:spPr>
          <a:xfrm>
            <a:off x="287079" y="828383"/>
            <a:ext cx="7609152" cy="5861633"/>
          </a:xfrm>
          <a:prstGeom prst="rect">
            <a:avLst/>
          </a:prstGeom>
        </p:spPr>
      </p:pic>
    </p:spTree>
    <p:extLst>
      <p:ext uri="{BB962C8B-B14F-4D97-AF65-F5344CB8AC3E}">
        <p14:creationId xmlns:p14="http://schemas.microsoft.com/office/powerpoint/2010/main" val="2678645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798F87-9C44-CA46-98B3-0DAE929BA5FE}"/>
              </a:ext>
            </a:extLst>
          </p:cNvPr>
          <p:cNvPicPr>
            <a:picLocks noChangeAspect="1"/>
          </p:cNvPicPr>
          <p:nvPr/>
        </p:nvPicPr>
        <p:blipFill>
          <a:blip r:embed="rId2"/>
          <a:stretch>
            <a:fillRect/>
          </a:stretch>
        </p:blipFill>
        <p:spPr>
          <a:xfrm>
            <a:off x="0" y="232355"/>
            <a:ext cx="9144000" cy="6393290"/>
          </a:xfrm>
          <a:prstGeom prst="rect">
            <a:avLst/>
          </a:prstGeom>
        </p:spPr>
      </p:pic>
    </p:spTree>
    <p:extLst>
      <p:ext uri="{BB962C8B-B14F-4D97-AF65-F5344CB8AC3E}">
        <p14:creationId xmlns:p14="http://schemas.microsoft.com/office/powerpoint/2010/main" val="347542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D7C67929-3849-6A4B-BCE7-BBCDC028DAA5}"/>
              </a:ext>
            </a:extLst>
          </p:cNvPr>
          <p:cNvPicPr>
            <a:picLocks noChangeAspect="1"/>
          </p:cNvPicPr>
          <p:nvPr/>
        </p:nvPicPr>
        <p:blipFill>
          <a:blip r:embed="rId2"/>
          <a:stretch>
            <a:fillRect/>
          </a:stretch>
        </p:blipFill>
        <p:spPr>
          <a:xfrm>
            <a:off x="1100833" y="1451738"/>
            <a:ext cx="3695700" cy="1841500"/>
          </a:xfrm>
          <a:prstGeom prst="rect">
            <a:avLst/>
          </a:prstGeom>
        </p:spPr>
      </p:pic>
      <p:sp>
        <p:nvSpPr>
          <p:cNvPr id="7" name="Rectangle 6">
            <a:extLst>
              <a:ext uri="{FF2B5EF4-FFF2-40B4-BE49-F238E27FC236}">
                <a16:creationId xmlns:a16="http://schemas.microsoft.com/office/drawing/2014/main" id="{55863987-E900-EB45-B088-3ADED4F50A30}"/>
              </a:ext>
            </a:extLst>
          </p:cNvPr>
          <p:cNvSpPr/>
          <p:nvPr/>
        </p:nvSpPr>
        <p:spPr>
          <a:xfrm>
            <a:off x="607264" y="3302949"/>
            <a:ext cx="7879148" cy="2251065"/>
          </a:xfrm>
          <a:prstGeom prst="rect">
            <a:avLst/>
          </a:prstGeom>
        </p:spPr>
        <p:txBody>
          <a:bodyPr wrap="square">
            <a:spAutoFit/>
          </a:bodyPr>
          <a:lstStyle/>
          <a:p>
            <a:pPr marL="342900" indent="-342900">
              <a:lnSpc>
                <a:spcPct val="150000"/>
              </a:lnSpc>
              <a:buFont typeface="Arial"/>
              <a:buChar char="•"/>
            </a:pPr>
            <a:r>
              <a:rPr lang="en-US" sz="2400" dirty="0"/>
              <a:t>The first time click “signup” to sign up for your account</a:t>
            </a:r>
          </a:p>
          <a:p>
            <a:pPr marL="342900" indent="-342900">
              <a:lnSpc>
                <a:spcPct val="150000"/>
              </a:lnSpc>
              <a:buFont typeface="Arial"/>
              <a:buChar char="•"/>
            </a:pPr>
            <a:r>
              <a:rPr lang="en-US" sz="2400" dirty="0"/>
              <a:t>Use your @</a:t>
            </a:r>
            <a:r>
              <a:rPr lang="en-US" sz="2400" dirty="0" err="1"/>
              <a:t>go.olemiss.edu</a:t>
            </a:r>
            <a:r>
              <a:rPr lang="en-US" sz="2400" dirty="0"/>
              <a:t> e-mail address</a:t>
            </a:r>
          </a:p>
          <a:p>
            <a:pPr marL="342900" indent="-342900">
              <a:lnSpc>
                <a:spcPct val="150000"/>
              </a:lnSpc>
              <a:buFont typeface="Arial"/>
              <a:buChar char="•"/>
            </a:pPr>
            <a:r>
              <a:rPr lang="en-US" sz="2400" dirty="0"/>
              <a:t>Select a password—this is NOT the same as your </a:t>
            </a:r>
            <a:r>
              <a:rPr lang="en-US" sz="2400" dirty="0" err="1"/>
              <a:t>WebId</a:t>
            </a:r>
            <a:r>
              <a:rPr lang="en-US" sz="2400" dirty="0"/>
              <a:t> password</a:t>
            </a:r>
          </a:p>
        </p:txBody>
      </p:sp>
    </p:spTree>
    <p:extLst>
      <p:ext uri="{BB962C8B-B14F-4D97-AF65-F5344CB8AC3E}">
        <p14:creationId xmlns:p14="http://schemas.microsoft.com/office/powerpoint/2010/main" val="2508330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108DC9B3-7DD0-5647-B577-E61CF2153765}"/>
              </a:ext>
            </a:extLst>
          </p:cNvPr>
          <p:cNvPicPr>
            <a:picLocks noChangeAspect="1"/>
          </p:cNvPicPr>
          <p:nvPr/>
        </p:nvPicPr>
        <p:blipFill>
          <a:blip r:embed="rId2"/>
          <a:stretch>
            <a:fillRect/>
          </a:stretch>
        </p:blipFill>
        <p:spPr>
          <a:xfrm>
            <a:off x="658405" y="1342917"/>
            <a:ext cx="7607300" cy="4953000"/>
          </a:xfrm>
          <a:prstGeom prst="rect">
            <a:avLst/>
          </a:prstGeom>
        </p:spPr>
      </p:pic>
    </p:spTree>
    <p:extLst>
      <p:ext uri="{BB962C8B-B14F-4D97-AF65-F5344CB8AC3E}">
        <p14:creationId xmlns:p14="http://schemas.microsoft.com/office/powerpoint/2010/main" val="878637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fontScale="90000"/>
          </a:bodyPr>
          <a:lstStyle/>
          <a:p>
            <a:pPr algn="l"/>
            <a:r>
              <a:rPr lang="en-US" sz="2800" dirty="0"/>
              <a:t>COS/Pivot Demonstration: Advanced Search</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B3796DB3-C5DC-6243-905F-CD5BB18535C3}"/>
              </a:ext>
            </a:extLst>
          </p:cNvPr>
          <p:cNvPicPr>
            <a:picLocks noChangeAspect="1"/>
          </p:cNvPicPr>
          <p:nvPr/>
        </p:nvPicPr>
        <p:blipFill>
          <a:blip r:embed="rId2"/>
          <a:stretch>
            <a:fillRect/>
          </a:stretch>
        </p:blipFill>
        <p:spPr>
          <a:xfrm>
            <a:off x="657588" y="1201325"/>
            <a:ext cx="6680200" cy="5041900"/>
          </a:xfrm>
          <a:prstGeom prst="rect">
            <a:avLst/>
          </a:prstGeom>
        </p:spPr>
      </p:pic>
      <p:pic>
        <p:nvPicPr>
          <p:cNvPr id="3" name="Picture 2">
            <a:extLst>
              <a:ext uri="{FF2B5EF4-FFF2-40B4-BE49-F238E27FC236}">
                <a16:creationId xmlns:a16="http://schemas.microsoft.com/office/drawing/2014/main" id="{84005648-F1AD-CE48-8C19-EDDB95C19BE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52978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fontScale="90000"/>
          </a:bodyPr>
          <a:lstStyle/>
          <a:p>
            <a:pPr algn="l"/>
            <a:r>
              <a:rPr lang="en-US" sz="2800" dirty="0"/>
              <a:t>COS/Pivot Demonstration: Advanced Search</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C3D60B01-6757-3740-B23E-D0A5DE442ECB}"/>
              </a:ext>
            </a:extLst>
          </p:cNvPr>
          <p:cNvPicPr>
            <a:picLocks noChangeAspect="1"/>
          </p:cNvPicPr>
          <p:nvPr/>
        </p:nvPicPr>
        <p:blipFill>
          <a:blip r:embed="rId2"/>
          <a:stretch>
            <a:fillRect/>
          </a:stretch>
        </p:blipFill>
        <p:spPr>
          <a:xfrm>
            <a:off x="300037" y="1658936"/>
            <a:ext cx="8843963" cy="4840157"/>
          </a:xfrm>
          <a:prstGeom prst="rect">
            <a:avLst/>
          </a:prstGeom>
        </p:spPr>
      </p:pic>
    </p:spTree>
    <p:extLst>
      <p:ext uri="{BB962C8B-B14F-4D97-AF65-F5344CB8AC3E}">
        <p14:creationId xmlns:p14="http://schemas.microsoft.com/office/powerpoint/2010/main" val="1480585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Applicant Types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89072"/>
          </a:xfrm>
          <a:prstGeom prst="rect">
            <a:avLst/>
          </a:prstGeom>
        </p:spPr>
        <p:txBody>
          <a:bodyPr wrap="square">
            <a:spAutoFit/>
          </a:bodyPr>
          <a:lstStyle/>
          <a:p>
            <a:pPr>
              <a:lnSpc>
                <a:spcPct val="150000"/>
              </a:lnSpc>
            </a:pPr>
            <a:r>
              <a:rPr lang="en-US" sz="2400" dirty="0"/>
              <a:t>   </a:t>
            </a:r>
          </a:p>
        </p:txBody>
      </p:sp>
      <p:pic>
        <p:nvPicPr>
          <p:cNvPr id="10" name="Picture 9">
            <a:extLst>
              <a:ext uri="{FF2B5EF4-FFF2-40B4-BE49-F238E27FC236}">
                <a16:creationId xmlns:a16="http://schemas.microsoft.com/office/drawing/2014/main" id="{6A27EA6A-55F7-A44E-A196-130475BDD08A}"/>
              </a:ext>
            </a:extLst>
          </p:cNvPr>
          <p:cNvPicPr>
            <a:picLocks noChangeAspect="1"/>
          </p:cNvPicPr>
          <p:nvPr/>
        </p:nvPicPr>
        <p:blipFill>
          <a:blip r:embed="rId2"/>
          <a:stretch>
            <a:fillRect/>
          </a:stretch>
        </p:blipFill>
        <p:spPr>
          <a:xfrm>
            <a:off x="6807199" y="5507037"/>
            <a:ext cx="1688367" cy="708025"/>
          </a:xfrm>
          <a:prstGeom prst="rect">
            <a:avLst/>
          </a:prstGeom>
        </p:spPr>
      </p:pic>
      <p:sp>
        <p:nvSpPr>
          <p:cNvPr id="12" name="Rectangle 11">
            <a:extLst>
              <a:ext uri="{FF2B5EF4-FFF2-40B4-BE49-F238E27FC236}">
                <a16:creationId xmlns:a16="http://schemas.microsoft.com/office/drawing/2014/main" id="{85411D8F-32FC-A348-B42F-8592132EEC7E}"/>
              </a:ext>
            </a:extLst>
          </p:cNvPr>
          <p:cNvSpPr/>
          <p:nvPr/>
        </p:nvSpPr>
        <p:spPr>
          <a:xfrm>
            <a:off x="6807994" y="5434013"/>
            <a:ext cx="1707356" cy="881062"/>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966DF5-AAA7-774D-B43C-639B6BFF8165}"/>
              </a:ext>
            </a:extLst>
          </p:cNvPr>
          <p:cNvSpPr/>
          <p:nvPr/>
        </p:nvSpPr>
        <p:spPr>
          <a:xfrm>
            <a:off x="277987" y="1430180"/>
            <a:ext cx="8493873" cy="1143070"/>
          </a:xfrm>
          <a:prstGeom prst="rect">
            <a:avLst/>
          </a:prstGeom>
        </p:spPr>
        <p:txBody>
          <a:bodyPr wrap="square">
            <a:spAutoFit/>
          </a:bodyPr>
          <a:lstStyle/>
          <a:p>
            <a:pPr marL="342900" indent="-342900">
              <a:lnSpc>
                <a:spcPct val="150000"/>
              </a:lnSpc>
              <a:buFont typeface="Arial"/>
              <a:buChar char="•"/>
            </a:pPr>
            <a:r>
              <a:rPr lang="en-US" sz="2400" dirty="0"/>
              <a:t>Only show opportunities Undergraduate Students can apply to as individuals (not through UM/institution)</a:t>
            </a:r>
          </a:p>
        </p:txBody>
      </p:sp>
      <p:pic>
        <p:nvPicPr>
          <p:cNvPr id="4" name="Picture 3">
            <a:extLst>
              <a:ext uri="{FF2B5EF4-FFF2-40B4-BE49-F238E27FC236}">
                <a16:creationId xmlns:a16="http://schemas.microsoft.com/office/drawing/2014/main" id="{550F5C00-6FAB-6849-98CC-D2BE250072FB}"/>
              </a:ext>
            </a:extLst>
          </p:cNvPr>
          <p:cNvPicPr>
            <a:picLocks noChangeAspect="1"/>
          </p:cNvPicPr>
          <p:nvPr/>
        </p:nvPicPr>
        <p:blipFill>
          <a:blip r:embed="rId3"/>
          <a:stretch>
            <a:fillRect/>
          </a:stretch>
        </p:blipFill>
        <p:spPr>
          <a:xfrm>
            <a:off x="342900" y="2951126"/>
            <a:ext cx="8813800" cy="2082800"/>
          </a:xfrm>
          <a:prstGeom prst="rect">
            <a:avLst/>
          </a:prstGeom>
        </p:spPr>
      </p:pic>
    </p:spTree>
    <p:extLst>
      <p:ext uri="{BB962C8B-B14F-4D97-AF65-F5344CB8AC3E}">
        <p14:creationId xmlns:p14="http://schemas.microsoft.com/office/powerpoint/2010/main" val="2462223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372230"/>
            <a:ext cx="9144000" cy="758952"/>
          </a:xfrm>
        </p:spPr>
        <p:txBody>
          <a:bodyPr>
            <a:normAutofit fontScale="90000"/>
          </a:bodyPr>
          <a:lstStyle/>
          <a:p>
            <a:r>
              <a:rPr lang="en-US" sz="3200" dirty="0">
                <a:latin typeface="Arial" charset="0"/>
              </a:rPr>
              <a:t>Track 1: Summer Undergraduate </a:t>
            </a:r>
            <a:br>
              <a:rPr lang="en-US" sz="3200" dirty="0">
                <a:latin typeface="Arial" charset="0"/>
              </a:rPr>
            </a:br>
            <a:r>
              <a:rPr lang="en-US" sz="3200" dirty="0">
                <a:latin typeface="Arial" charset="0"/>
              </a:rPr>
              <a:t>Research Fellowships (UM-SURF)</a:t>
            </a:r>
          </a:p>
        </p:txBody>
      </p:sp>
      <p:sp>
        <p:nvSpPr>
          <p:cNvPr id="4" name="Rectangle 3">
            <a:extLst>
              <a:ext uri="{FF2B5EF4-FFF2-40B4-BE49-F238E27FC236}">
                <a16:creationId xmlns:a16="http://schemas.microsoft.com/office/drawing/2014/main" id="{7FAE4809-0B14-BD4A-8C8C-A0322A7F3BF5}"/>
              </a:ext>
            </a:extLst>
          </p:cNvPr>
          <p:cNvSpPr/>
          <p:nvPr/>
        </p:nvSpPr>
        <p:spPr>
          <a:xfrm>
            <a:off x="648586" y="1998920"/>
            <a:ext cx="7761767" cy="3046988"/>
          </a:xfrm>
          <a:prstGeom prst="rect">
            <a:avLst/>
          </a:prstGeom>
        </p:spPr>
        <p:txBody>
          <a:bodyPr wrap="square">
            <a:spAutoFit/>
          </a:bodyPr>
          <a:lstStyle/>
          <a:p>
            <a:r>
              <a:rPr lang="en-US" sz="2400" dirty="0">
                <a:latin typeface="Calibri" panose="020F0502020204030204" pitchFamily="34" charset="0"/>
                <a:ea typeface="Times New Roman" panose="02020603050405020304" pitchFamily="18" charset="0"/>
              </a:rPr>
              <a:t>This track is for applications from undergraduate students to conduct </a:t>
            </a:r>
            <a:r>
              <a:rPr lang="en-US" sz="2400" b="1" dirty="0">
                <a:solidFill>
                  <a:srgbClr val="C70000"/>
                </a:solidFill>
                <a:latin typeface="Calibri" panose="020F0502020204030204" pitchFamily="34" charset="0"/>
                <a:ea typeface="Times New Roman" panose="02020603050405020304" pitchFamily="18" charset="0"/>
              </a:rPr>
              <a:t>mentored research or creative scholarship projects </a:t>
            </a:r>
            <a:r>
              <a:rPr lang="en-US" sz="2400" dirty="0">
                <a:latin typeface="Calibri" panose="020F0502020204030204" pitchFamily="34" charset="0"/>
                <a:ea typeface="Times New Roman" panose="02020603050405020304" pitchFamily="18" charset="0"/>
              </a:rPr>
              <a:t>on the Oxford campus in Summer 2020. </a:t>
            </a:r>
            <a:br>
              <a:rPr lang="en-US" sz="2400" dirty="0">
                <a:latin typeface="Calibri" panose="020F0502020204030204" pitchFamily="34" charset="0"/>
                <a:ea typeface="Times New Roman" panose="02020603050405020304" pitchFamily="18" charset="0"/>
              </a:rPr>
            </a:br>
            <a:br>
              <a:rPr lang="en-US" sz="2400" dirty="0">
                <a:latin typeface="Calibri" panose="020F0502020204030204" pitchFamily="34" charset="0"/>
                <a:ea typeface="Times New Roman" panose="02020603050405020304" pitchFamily="18" charset="0"/>
              </a:rPr>
            </a:br>
            <a:r>
              <a:rPr lang="en-US" sz="2400" dirty="0">
                <a:latin typeface="Calibri" panose="020F0502020204030204" pitchFamily="34" charset="0"/>
                <a:ea typeface="Times New Roman" panose="02020603050405020304" pitchFamily="18" charset="0"/>
              </a:rPr>
              <a:t>Applications are sought from currently enrolled UM freshmen, sophomores, juniors, and not-yet-graduating seniors from a broad range of backgrounds, disciplines, and program affiliations.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4391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3628AA-3C6F-1B40-B7A9-9CA7857EF576}"/>
              </a:ext>
            </a:extLst>
          </p:cNvPr>
          <p:cNvPicPr>
            <a:picLocks noChangeAspect="1"/>
          </p:cNvPicPr>
          <p:nvPr/>
        </p:nvPicPr>
        <p:blipFill>
          <a:blip r:embed="rId2"/>
          <a:stretch>
            <a:fillRect/>
          </a:stretch>
        </p:blipFill>
        <p:spPr>
          <a:xfrm>
            <a:off x="786809" y="2587800"/>
            <a:ext cx="5795067" cy="4376525"/>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Applicant Type Results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79069"/>
          </a:xfrm>
          <a:prstGeom prst="rect">
            <a:avLst/>
          </a:prstGeom>
        </p:spPr>
        <p:txBody>
          <a:bodyPr wrap="square">
            <a:spAutoFit/>
          </a:bodyPr>
          <a:lstStyle/>
          <a:p>
            <a:pPr marL="342900" indent="-342900">
              <a:lnSpc>
                <a:spcPct val="150000"/>
              </a:lnSpc>
              <a:buFont typeface="Arial"/>
              <a:buChar char="•"/>
            </a:pPr>
            <a:r>
              <a:rPr lang="en-US" sz="2400" dirty="0"/>
              <a:t>That gave us over 2500 results!</a:t>
            </a:r>
          </a:p>
        </p:txBody>
      </p:sp>
      <p:sp>
        <p:nvSpPr>
          <p:cNvPr id="19" name="Rectangle 18">
            <a:extLst>
              <a:ext uri="{FF2B5EF4-FFF2-40B4-BE49-F238E27FC236}">
                <a16:creationId xmlns:a16="http://schemas.microsoft.com/office/drawing/2014/main" id="{55D25C3B-306B-E249-BBEA-E8D228DB9C25}"/>
              </a:ext>
            </a:extLst>
          </p:cNvPr>
          <p:cNvSpPr/>
          <p:nvPr/>
        </p:nvSpPr>
        <p:spPr>
          <a:xfrm>
            <a:off x="8851106" y="1675180"/>
            <a:ext cx="585787" cy="319089"/>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64108A7-0560-C540-B665-7D37E9142DA0}"/>
              </a:ext>
            </a:extLst>
          </p:cNvPr>
          <p:cNvSpPr/>
          <p:nvPr/>
        </p:nvSpPr>
        <p:spPr>
          <a:xfrm>
            <a:off x="998464" y="3759200"/>
            <a:ext cx="1042988" cy="300038"/>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1FB690-79EB-8645-89D0-2401E199DFCB}"/>
              </a:ext>
            </a:extLst>
          </p:cNvPr>
          <p:cNvSpPr/>
          <p:nvPr/>
        </p:nvSpPr>
        <p:spPr>
          <a:xfrm>
            <a:off x="9013308" y="3296314"/>
            <a:ext cx="3905249" cy="1090613"/>
          </a:xfrm>
          <a:prstGeom prst="rect">
            <a:avLst/>
          </a:prstGeom>
          <a:solidFill>
            <a:srgbClr val="C00000">
              <a:alpha val="24000"/>
            </a:srgb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455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3628AA-3C6F-1B40-B7A9-9CA7857EF576}"/>
              </a:ext>
            </a:extLst>
          </p:cNvPr>
          <p:cNvPicPr>
            <a:picLocks noChangeAspect="1"/>
          </p:cNvPicPr>
          <p:nvPr/>
        </p:nvPicPr>
        <p:blipFill>
          <a:blip r:embed="rId2"/>
          <a:stretch>
            <a:fillRect/>
          </a:stretch>
        </p:blipFill>
        <p:spPr>
          <a:xfrm>
            <a:off x="786809" y="2587800"/>
            <a:ext cx="5795067" cy="4376525"/>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Applicant Type Results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79069"/>
          </a:xfrm>
          <a:prstGeom prst="rect">
            <a:avLst/>
          </a:prstGeom>
        </p:spPr>
        <p:txBody>
          <a:bodyPr wrap="square">
            <a:spAutoFit/>
          </a:bodyPr>
          <a:lstStyle/>
          <a:p>
            <a:pPr marL="342900" indent="-342900">
              <a:lnSpc>
                <a:spcPct val="150000"/>
              </a:lnSpc>
              <a:buFont typeface="Arial"/>
              <a:buChar char="•"/>
            </a:pPr>
            <a:r>
              <a:rPr lang="en-US" sz="2400" dirty="0"/>
              <a:t>Let’s </a:t>
            </a:r>
            <a:r>
              <a:rPr lang="en-US" sz="2400" dirty="0">
                <a:solidFill>
                  <a:srgbClr val="C00000"/>
                </a:solidFill>
              </a:rPr>
              <a:t>Save Search</a:t>
            </a:r>
            <a:endParaRPr lang="en-US" sz="2400" dirty="0"/>
          </a:p>
        </p:txBody>
      </p:sp>
      <p:sp>
        <p:nvSpPr>
          <p:cNvPr id="19" name="Rectangle 18">
            <a:extLst>
              <a:ext uri="{FF2B5EF4-FFF2-40B4-BE49-F238E27FC236}">
                <a16:creationId xmlns:a16="http://schemas.microsoft.com/office/drawing/2014/main" id="{55D25C3B-306B-E249-BBEA-E8D228DB9C25}"/>
              </a:ext>
            </a:extLst>
          </p:cNvPr>
          <p:cNvSpPr/>
          <p:nvPr/>
        </p:nvSpPr>
        <p:spPr>
          <a:xfrm>
            <a:off x="1748557" y="2844761"/>
            <a:ext cx="585787" cy="319089"/>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AB5B741-8CE4-9940-A5D6-015CFC8E0934}"/>
              </a:ext>
            </a:extLst>
          </p:cNvPr>
          <p:cNvPicPr>
            <a:picLocks noChangeAspect="1"/>
          </p:cNvPicPr>
          <p:nvPr/>
        </p:nvPicPr>
        <p:blipFill>
          <a:blip r:embed="rId3"/>
          <a:stretch>
            <a:fillRect/>
          </a:stretch>
        </p:blipFill>
        <p:spPr>
          <a:xfrm>
            <a:off x="1645831" y="4382682"/>
            <a:ext cx="7277100" cy="2260600"/>
          </a:xfrm>
          <a:prstGeom prst="rect">
            <a:avLst/>
          </a:prstGeom>
        </p:spPr>
      </p:pic>
      <p:sp>
        <p:nvSpPr>
          <p:cNvPr id="24" name="Rectangle 23">
            <a:extLst>
              <a:ext uri="{FF2B5EF4-FFF2-40B4-BE49-F238E27FC236}">
                <a16:creationId xmlns:a16="http://schemas.microsoft.com/office/drawing/2014/main" id="{1F1FB690-79EB-8645-89D0-2401E199DFCB}"/>
              </a:ext>
            </a:extLst>
          </p:cNvPr>
          <p:cNvSpPr/>
          <p:nvPr/>
        </p:nvSpPr>
        <p:spPr>
          <a:xfrm>
            <a:off x="1591783" y="4391468"/>
            <a:ext cx="7254505" cy="2221983"/>
          </a:xfrm>
          <a:prstGeom prst="rect">
            <a:avLst/>
          </a:prstGeom>
          <a:solidFill>
            <a:srgbClr val="C00000">
              <a:alpha val="24000"/>
            </a:srgb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738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34B6F1-C24B-C146-9837-DCA85BB5F417}"/>
              </a:ext>
            </a:extLst>
          </p:cNvPr>
          <p:cNvPicPr>
            <a:picLocks noChangeAspect="1"/>
          </p:cNvPicPr>
          <p:nvPr/>
        </p:nvPicPr>
        <p:blipFill>
          <a:blip r:embed="rId2"/>
          <a:stretch>
            <a:fillRect/>
          </a:stretch>
        </p:blipFill>
        <p:spPr>
          <a:xfrm>
            <a:off x="669851" y="2566535"/>
            <a:ext cx="5795067" cy="4376525"/>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Applicant Type Results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2" y="1274124"/>
            <a:ext cx="7079412" cy="1133067"/>
          </a:xfrm>
          <a:prstGeom prst="rect">
            <a:avLst/>
          </a:prstGeom>
        </p:spPr>
        <p:txBody>
          <a:bodyPr wrap="square">
            <a:spAutoFit/>
          </a:bodyPr>
          <a:lstStyle/>
          <a:p>
            <a:pPr marL="342900" indent="-342900">
              <a:lnSpc>
                <a:spcPct val="150000"/>
              </a:lnSpc>
              <a:buFont typeface="Arial"/>
              <a:buChar char="•"/>
            </a:pPr>
            <a:r>
              <a:rPr lang="en-US" sz="2400" dirty="0"/>
              <a:t>Let’s </a:t>
            </a:r>
            <a:r>
              <a:rPr lang="en-US" sz="2400" dirty="0">
                <a:solidFill>
                  <a:srgbClr val="C00000"/>
                </a:solidFill>
              </a:rPr>
              <a:t>Refine Search</a:t>
            </a:r>
            <a:r>
              <a:rPr lang="en-US" sz="2400" dirty="0"/>
              <a:t> to remove opportunities that are limited to US Citizens or Perm Residents</a:t>
            </a:r>
          </a:p>
        </p:txBody>
      </p:sp>
      <p:sp>
        <p:nvSpPr>
          <p:cNvPr id="19" name="Rectangle 18">
            <a:extLst>
              <a:ext uri="{FF2B5EF4-FFF2-40B4-BE49-F238E27FC236}">
                <a16:creationId xmlns:a16="http://schemas.microsoft.com/office/drawing/2014/main" id="{55D25C3B-306B-E249-BBEA-E8D228DB9C25}"/>
              </a:ext>
            </a:extLst>
          </p:cNvPr>
          <p:cNvSpPr/>
          <p:nvPr/>
        </p:nvSpPr>
        <p:spPr>
          <a:xfrm>
            <a:off x="2370730" y="2859826"/>
            <a:ext cx="642936" cy="328613"/>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432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Citizenship/Residency </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89072"/>
          </a:xfrm>
          <a:prstGeom prst="rect">
            <a:avLst/>
          </a:prstGeom>
        </p:spPr>
        <p:txBody>
          <a:bodyPr wrap="square">
            <a:spAutoFit/>
          </a:bodyPr>
          <a:lstStyle/>
          <a:p>
            <a:pPr>
              <a:lnSpc>
                <a:spcPct val="150000"/>
              </a:lnSpc>
            </a:pPr>
            <a:r>
              <a:rPr lang="en-US" sz="2400" dirty="0"/>
              <a:t>   </a:t>
            </a:r>
          </a:p>
        </p:txBody>
      </p:sp>
      <p:pic>
        <p:nvPicPr>
          <p:cNvPr id="10" name="Picture 9">
            <a:extLst>
              <a:ext uri="{FF2B5EF4-FFF2-40B4-BE49-F238E27FC236}">
                <a16:creationId xmlns:a16="http://schemas.microsoft.com/office/drawing/2014/main" id="{6A27EA6A-55F7-A44E-A196-130475BDD08A}"/>
              </a:ext>
            </a:extLst>
          </p:cNvPr>
          <p:cNvPicPr>
            <a:picLocks noChangeAspect="1"/>
          </p:cNvPicPr>
          <p:nvPr/>
        </p:nvPicPr>
        <p:blipFill>
          <a:blip r:embed="rId2"/>
          <a:stretch>
            <a:fillRect/>
          </a:stretch>
        </p:blipFill>
        <p:spPr>
          <a:xfrm>
            <a:off x="6807199" y="5507037"/>
            <a:ext cx="1688367" cy="708025"/>
          </a:xfrm>
          <a:prstGeom prst="rect">
            <a:avLst/>
          </a:prstGeom>
        </p:spPr>
      </p:pic>
      <p:sp>
        <p:nvSpPr>
          <p:cNvPr id="12" name="Rectangle 11">
            <a:extLst>
              <a:ext uri="{FF2B5EF4-FFF2-40B4-BE49-F238E27FC236}">
                <a16:creationId xmlns:a16="http://schemas.microsoft.com/office/drawing/2014/main" id="{85411D8F-32FC-A348-B42F-8592132EEC7E}"/>
              </a:ext>
            </a:extLst>
          </p:cNvPr>
          <p:cNvSpPr/>
          <p:nvPr/>
        </p:nvSpPr>
        <p:spPr>
          <a:xfrm>
            <a:off x="6807994" y="5434013"/>
            <a:ext cx="1707356" cy="881062"/>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966DF5-AAA7-774D-B43C-639B6BFF8165}"/>
              </a:ext>
            </a:extLst>
          </p:cNvPr>
          <p:cNvSpPr/>
          <p:nvPr/>
        </p:nvSpPr>
        <p:spPr>
          <a:xfrm>
            <a:off x="478677" y="1469386"/>
            <a:ext cx="7193711" cy="1159513"/>
          </a:xfrm>
          <a:prstGeom prst="rect">
            <a:avLst/>
          </a:prstGeom>
        </p:spPr>
        <p:txBody>
          <a:bodyPr wrap="square">
            <a:spAutoFit/>
          </a:bodyPr>
          <a:lstStyle/>
          <a:p>
            <a:pPr marL="342900" indent="-342900">
              <a:lnSpc>
                <a:spcPct val="150000"/>
              </a:lnSpc>
              <a:buFont typeface="Arial"/>
              <a:buChar char="•"/>
            </a:pPr>
            <a:r>
              <a:rPr lang="en-US" sz="2400" dirty="0"/>
              <a:t>Only show opportunities that do not have Citizenship or Residency restrictions</a:t>
            </a:r>
          </a:p>
        </p:txBody>
      </p:sp>
      <p:pic>
        <p:nvPicPr>
          <p:cNvPr id="4" name="Picture 3">
            <a:extLst>
              <a:ext uri="{FF2B5EF4-FFF2-40B4-BE49-F238E27FC236}">
                <a16:creationId xmlns:a16="http://schemas.microsoft.com/office/drawing/2014/main" id="{FDB82687-C5A4-9441-AF6C-32B2CBFA982A}"/>
              </a:ext>
            </a:extLst>
          </p:cNvPr>
          <p:cNvPicPr>
            <a:picLocks noChangeAspect="1"/>
          </p:cNvPicPr>
          <p:nvPr/>
        </p:nvPicPr>
        <p:blipFill>
          <a:blip r:embed="rId3"/>
          <a:stretch>
            <a:fillRect/>
          </a:stretch>
        </p:blipFill>
        <p:spPr>
          <a:xfrm>
            <a:off x="585787" y="3105150"/>
            <a:ext cx="5244737" cy="2781300"/>
          </a:xfrm>
          <a:prstGeom prst="rect">
            <a:avLst/>
          </a:prstGeom>
        </p:spPr>
      </p:pic>
    </p:spTree>
    <p:extLst>
      <p:ext uri="{BB962C8B-B14F-4D97-AF65-F5344CB8AC3E}">
        <p14:creationId xmlns:p14="http://schemas.microsoft.com/office/powerpoint/2010/main" val="3454359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E247C2-FE22-3F4C-8429-D3D7F89F778F}"/>
              </a:ext>
            </a:extLst>
          </p:cNvPr>
          <p:cNvPicPr>
            <a:picLocks noChangeAspect="1"/>
          </p:cNvPicPr>
          <p:nvPr/>
        </p:nvPicPr>
        <p:blipFill>
          <a:blip r:embed="rId2"/>
          <a:stretch>
            <a:fillRect/>
          </a:stretch>
        </p:blipFill>
        <p:spPr>
          <a:xfrm>
            <a:off x="560572" y="2559904"/>
            <a:ext cx="5668752" cy="4468217"/>
          </a:xfrm>
          <a:prstGeom prst="rect">
            <a:avLst/>
          </a:prstGeom>
        </p:spPr>
      </p:pic>
      <p:sp>
        <p:nvSpPr>
          <p:cNvPr id="2" name="Title 1"/>
          <p:cNvSpPr>
            <a:spLocks noGrp="1"/>
          </p:cNvSpPr>
          <p:nvPr>
            <p:ph type="ctrTitle"/>
          </p:nvPr>
        </p:nvSpPr>
        <p:spPr>
          <a:xfrm>
            <a:off x="827972" y="364101"/>
            <a:ext cx="6995228" cy="588399"/>
          </a:xfrm>
        </p:spPr>
        <p:txBody>
          <a:bodyPr anchor="t">
            <a:normAutofit fontScale="90000"/>
          </a:bodyPr>
          <a:lstStyle/>
          <a:p>
            <a:pPr algn="l"/>
            <a:r>
              <a:rPr lang="en-US" sz="2800" dirty="0"/>
              <a:t>Refine Search: Citizenship/Residency Results </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10966DF5-AAA7-774D-B43C-639B6BFF8165}"/>
              </a:ext>
            </a:extLst>
          </p:cNvPr>
          <p:cNvSpPr/>
          <p:nvPr/>
        </p:nvSpPr>
        <p:spPr>
          <a:xfrm>
            <a:off x="361055" y="1067342"/>
            <a:ext cx="8644722" cy="1133067"/>
          </a:xfrm>
          <a:prstGeom prst="rect">
            <a:avLst/>
          </a:prstGeom>
        </p:spPr>
        <p:txBody>
          <a:bodyPr wrap="square">
            <a:spAutoFit/>
          </a:bodyPr>
          <a:lstStyle/>
          <a:p>
            <a:pPr marL="342900" indent="-342900">
              <a:lnSpc>
                <a:spcPct val="150000"/>
              </a:lnSpc>
              <a:buFont typeface="Arial"/>
              <a:buChar char="•"/>
            </a:pPr>
            <a:r>
              <a:rPr lang="en-US" sz="2400" dirty="0"/>
              <a:t>Only show </a:t>
            </a:r>
            <a:r>
              <a:rPr lang="en-US" sz="2400" dirty="0" err="1"/>
              <a:t>opps</a:t>
            </a:r>
            <a:r>
              <a:rPr lang="en-US" sz="2400" dirty="0"/>
              <a:t> w/ no Citizenship/Residency restrictions</a:t>
            </a:r>
          </a:p>
          <a:p>
            <a:pPr marL="342900" indent="-342900">
              <a:lnSpc>
                <a:spcPct val="150000"/>
              </a:lnSpc>
              <a:buFont typeface="Arial"/>
              <a:buChar char="•"/>
            </a:pPr>
            <a:r>
              <a:rPr lang="en-US" sz="2400" dirty="0"/>
              <a:t>That got rid of over half the results (but still over 1,000!)</a:t>
            </a:r>
          </a:p>
        </p:txBody>
      </p:sp>
      <p:sp>
        <p:nvSpPr>
          <p:cNvPr id="14" name="Rectangle 13">
            <a:extLst>
              <a:ext uri="{FF2B5EF4-FFF2-40B4-BE49-F238E27FC236}">
                <a16:creationId xmlns:a16="http://schemas.microsoft.com/office/drawing/2014/main" id="{66433873-2CA0-DF43-ABD1-EB7FAE86ADCB}"/>
              </a:ext>
            </a:extLst>
          </p:cNvPr>
          <p:cNvSpPr/>
          <p:nvPr/>
        </p:nvSpPr>
        <p:spPr>
          <a:xfrm>
            <a:off x="693164" y="3862941"/>
            <a:ext cx="1050576" cy="271463"/>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878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Keyword</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89072"/>
          </a:xfrm>
          <a:prstGeom prst="rect">
            <a:avLst/>
          </a:prstGeom>
        </p:spPr>
        <p:txBody>
          <a:bodyPr wrap="square">
            <a:spAutoFit/>
          </a:bodyPr>
          <a:lstStyle/>
          <a:p>
            <a:pPr>
              <a:lnSpc>
                <a:spcPct val="150000"/>
              </a:lnSpc>
            </a:pPr>
            <a:r>
              <a:rPr lang="en-US" sz="2400" dirty="0"/>
              <a:t>   </a:t>
            </a:r>
          </a:p>
        </p:txBody>
      </p:sp>
      <p:pic>
        <p:nvPicPr>
          <p:cNvPr id="10" name="Picture 9">
            <a:extLst>
              <a:ext uri="{FF2B5EF4-FFF2-40B4-BE49-F238E27FC236}">
                <a16:creationId xmlns:a16="http://schemas.microsoft.com/office/drawing/2014/main" id="{6A27EA6A-55F7-A44E-A196-130475BDD08A}"/>
              </a:ext>
            </a:extLst>
          </p:cNvPr>
          <p:cNvPicPr>
            <a:picLocks noChangeAspect="1"/>
          </p:cNvPicPr>
          <p:nvPr/>
        </p:nvPicPr>
        <p:blipFill>
          <a:blip r:embed="rId2"/>
          <a:stretch>
            <a:fillRect/>
          </a:stretch>
        </p:blipFill>
        <p:spPr>
          <a:xfrm>
            <a:off x="7078661" y="1392237"/>
            <a:ext cx="1688367" cy="708025"/>
          </a:xfrm>
          <a:prstGeom prst="rect">
            <a:avLst/>
          </a:prstGeom>
        </p:spPr>
      </p:pic>
      <p:sp>
        <p:nvSpPr>
          <p:cNvPr id="12" name="Rectangle 11">
            <a:extLst>
              <a:ext uri="{FF2B5EF4-FFF2-40B4-BE49-F238E27FC236}">
                <a16:creationId xmlns:a16="http://schemas.microsoft.com/office/drawing/2014/main" id="{85411D8F-32FC-A348-B42F-8592132EEC7E}"/>
              </a:ext>
            </a:extLst>
          </p:cNvPr>
          <p:cNvSpPr/>
          <p:nvPr/>
        </p:nvSpPr>
        <p:spPr>
          <a:xfrm>
            <a:off x="7079456" y="1319213"/>
            <a:ext cx="1707356" cy="881062"/>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966DF5-AAA7-774D-B43C-639B6BFF8165}"/>
              </a:ext>
            </a:extLst>
          </p:cNvPr>
          <p:cNvSpPr/>
          <p:nvPr/>
        </p:nvSpPr>
        <p:spPr>
          <a:xfrm>
            <a:off x="97234" y="1430179"/>
            <a:ext cx="8674626" cy="1687065"/>
          </a:xfrm>
          <a:prstGeom prst="rect">
            <a:avLst/>
          </a:prstGeom>
        </p:spPr>
        <p:txBody>
          <a:bodyPr wrap="square">
            <a:spAutoFit/>
          </a:bodyPr>
          <a:lstStyle/>
          <a:p>
            <a:pPr marL="342900" indent="-342900">
              <a:lnSpc>
                <a:spcPct val="150000"/>
              </a:lnSpc>
              <a:buFont typeface="Arial"/>
              <a:buChar char="•"/>
            </a:pPr>
            <a:r>
              <a:rPr lang="en-US" sz="2400" dirty="0"/>
              <a:t>Only show funding types matching a keyword</a:t>
            </a:r>
          </a:p>
          <a:p>
            <a:pPr marL="800100" lvl="1" indent="-342900">
              <a:lnSpc>
                <a:spcPct val="150000"/>
              </a:lnSpc>
              <a:buFont typeface="Arial"/>
              <a:buChar char="•"/>
            </a:pPr>
            <a:r>
              <a:rPr lang="en-US" sz="2400" dirty="0"/>
              <a:t>Choose “Match</a:t>
            </a:r>
            <a:r>
              <a:rPr lang="en-US" sz="2400" i="1" dirty="0"/>
              <a:t> ANY </a:t>
            </a:r>
            <a:r>
              <a:rPr lang="en-US" sz="2400" dirty="0"/>
              <a:t>of the fiends”</a:t>
            </a:r>
          </a:p>
          <a:p>
            <a:pPr marL="800100" lvl="1" indent="-342900">
              <a:lnSpc>
                <a:spcPct val="150000"/>
              </a:lnSpc>
              <a:buFont typeface="Arial"/>
              <a:buChar char="•"/>
            </a:pPr>
            <a:r>
              <a:rPr lang="en-US" sz="2400" dirty="0"/>
              <a:t>Enter keyword: engineering OR economic OR economics</a:t>
            </a:r>
            <a:endParaRPr lang="en-US" sz="2400" dirty="0">
              <a:solidFill>
                <a:srgbClr val="C00000"/>
              </a:solidFill>
            </a:endParaRPr>
          </a:p>
        </p:txBody>
      </p:sp>
      <p:pic>
        <p:nvPicPr>
          <p:cNvPr id="5" name="Picture 4">
            <a:extLst>
              <a:ext uri="{FF2B5EF4-FFF2-40B4-BE49-F238E27FC236}">
                <a16:creationId xmlns:a16="http://schemas.microsoft.com/office/drawing/2014/main" id="{7AB12EA2-90AF-9D40-BAF4-912469337C6F}"/>
              </a:ext>
            </a:extLst>
          </p:cNvPr>
          <p:cNvPicPr>
            <a:picLocks noChangeAspect="1"/>
          </p:cNvPicPr>
          <p:nvPr/>
        </p:nvPicPr>
        <p:blipFill>
          <a:blip r:embed="rId3"/>
          <a:stretch>
            <a:fillRect/>
          </a:stretch>
        </p:blipFill>
        <p:spPr>
          <a:xfrm>
            <a:off x="0" y="3511760"/>
            <a:ext cx="9144000" cy="3236899"/>
          </a:xfrm>
          <a:prstGeom prst="rect">
            <a:avLst/>
          </a:prstGeom>
        </p:spPr>
      </p:pic>
      <p:sp>
        <p:nvSpPr>
          <p:cNvPr id="16" name="Rectangle 15">
            <a:extLst>
              <a:ext uri="{FF2B5EF4-FFF2-40B4-BE49-F238E27FC236}">
                <a16:creationId xmlns:a16="http://schemas.microsoft.com/office/drawing/2014/main" id="{B610CDF2-61A5-4A40-A331-096242E0CEB7}"/>
              </a:ext>
            </a:extLst>
          </p:cNvPr>
          <p:cNvSpPr/>
          <p:nvPr/>
        </p:nvSpPr>
        <p:spPr>
          <a:xfrm>
            <a:off x="1706471" y="4970869"/>
            <a:ext cx="1331118" cy="36195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759780-177A-E04D-A146-C18D83A0908B}"/>
              </a:ext>
            </a:extLst>
          </p:cNvPr>
          <p:cNvSpPr/>
          <p:nvPr/>
        </p:nvSpPr>
        <p:spPr>
          <a:xfrm>
            <a:off x="6351680" y="5000293"/>
            <a:ext cx="1226344" cy="28575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423288-E83F-0E44-8227-0E5FB473B745}"/>
              </a:ext>
            </a:extLst>
          </p:cNvPr>
          <p:cNvSpPr/>
          <p:nvPr/>
        </p:nvSpPr>
        <p:spPr>
          <a:xfrm>
            <a:off x="4026694" y="5014470"/>
            <a:ext cx="1226344" cy="28575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425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A90290-C7F7-444A-BC4D-E2F28A5F962B}"/>
              </a:ext>
            </a:extLst>
          </p:cNvPr>
          <p:cNvPicPr>
            <a:picLocks noChangeAspect="1"/>
          </p:cNvPicPr>
          <p:nvPr/>
        </p:nvPicPr>
        <p:blipFill>
          <a:blip r:embed="rId2"/>
          <a:stretch>
            <a:fillRect/>
          </a:stretch>
        </p:blipFill>
        <p:spPr>
          <a:xfrm>
            <a:off x="574158" y="2592797"/>
            <a:ext cx="7584103" cy="7104097"/>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Keyword</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89072"/>
          </a:xfrm>
          <a:prstGeom prst="rect">
            <a:avLst/>
          </a:prstGeom>
        </p:spPr>
        <p:txBody>
          <a:bodyPr wrap="square">
            <a:spAutoFit/>
          </a:bodyPr>
          <a:lstStyle/>
          <a:p>
            <a:pPr>
              <a:lnSpc>
                <a:spcPct val="150000"/>
              </a:lnSpc>
            </a:pPr>
            <a:r>
              <a:rPr lang="en-US" sz="2400" dirty="0"/>
              <a:t>   </a:t>
            </a:r>
          </a:p>
        </p:txBody>
      </p:sp>
      <p:sp>
        <p:nvSpPr>
          <p:cNvPr id="15" name="Rectangle 14">
            <a:extLst>
              <a:ext uri="{FF2B5EF4-FFF2-40B4-BE49-F238E27FC236}">
                <a16:creationId xmlns:a16="http://schemas.microsoft.com/office/drawing/2014/main" id="{10966DF5-AAA7-774D-B43C-639B6BFF8165}"/>
              </a:ext>
            </a:extLst>
          </p:cNvPr>
          <p:cNvSpPr/>
          <p:nvPr/>
        </p:nvSpPr>
        <p:spPr>
          <a:xfrm>
            <a:off x="412487" y="1281323"/>
            <a:ext cx="8674626" cy="1133067"/>
          </a:xfrm>
          <a:prstGeom prst="rect">
            <a:avLst/>
          </a:prstGeom>
        </p:spPr>
        <p:txBody>
          <a:bodyPr wrap="square">
            <a:spAutoFit/>
          </a:bodyPr>
          <a:lstStyle/>
          <a:p>
            <a:pPr marL="342900" indent="-342900">
              <a:lnSpc>
                <a:spcPct val="150000"/>
              </a:lnSpc>
              <a:buFont typeface="Arial"/>
              <a:buChar char="•"/>
            </a:pPr>
            <a:r>
              <a:rPr lang="en-US" sz="2400" dirty="0"/>
              <a:t>Search Results</a:t>
            </a:r>
          </a:p>
          <a:p>
            <a:pPr marL="800100" lvl="1" indent="-342900">
              <a:lnSpc>
                <a:spcPct val="150000"/>
              </a:lnSpc>
              <a:buFont typeface="Arial"/>
              <a:buChar char="•"/>
            </a:pPr>
            <a:r>
              <a:rPr lang="en-US" sz="2400" dirty="0"/>
              <a:t>Enter keyword: engineering OR economic OR economics</a:t>
            </a:r>
            <a:endParaRPr lang="en-US" sz="2400" dirty="0">
              <a:solidFill>
                <a:srgbClr val="C00000"/>
              </a:solidFill>
            </a:endParaRPr>
          </a:p>
        </p:txBody>
      </p:sp>
      <p:sp>
        <p:nvSpPr>
          <p:cNvPr id="14" name="Rectangle 13">
            <a:extLst>
              <a:ext uri="{FF2B5EF4-FFF2-40B4-BE49-F238E27FC236}">
                <a16:creationId xmlns:a16="http://schemas.microsoft.com/office/drawing/2014/main" id="{70759780-177A-E04D-A146-C18D83A0908B}"/>
              </a:ext>
            </a:extLst>
          </p:cNvPr>
          <p:cNvSpPr/>
          <p:nvPr/>
        </p:nvSpPr>
        <p:spPr>
          <a:xfrm>
            <a:off x="730047" y="4330441"/>
            <a:ext cx="1226344" cy="28575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205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A90290-C7F7-444A-BC4D-E2F28A5F962B}"/>
              </a:ext>
            </a:extLst>
          </p:cNvPr>
          <p:cNvPicPr>
            <a:picLocks noChangeAspect="1"/>
          </p:cNvPicPr>
          <p:nvPr/>
        </p:nvPicPr>
        <p:blipFill>
          <a:blip r:embed="rId2"/>
          <a:stretch>
            <a:fillRect/>
          </a:stretch>
        </p:blipFill>
        <p:spPr>
          <a:xfrm>
            <a:off x="574158" y="2592797"/>
            <a:ext cx="7584103" cy="7104097"/>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Keyword</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89072"/>
          </a:xfrm>
          <a:prstGeom prst="rect">
            <a:avLst/>
          </a:prstGeom>
        </p:spPr>
        <p:txBody>
          <a:bodyPr wrap="square">
            <a:spAutoFit/>
          </a:bodyPr>
          <a:lstStyle/>
          <a:p>
            <a:pPr>
              <a:lnSpc>
                <a:spcPct val="150000"/>
              </a:lnSpc>
            </a:pPr>
            <a:r>
              <a:rPr lang="en-US" sz="2400" dirty="0"/>
              <a:t>   </a:t>
            </a:r>
          </a:p>
        </p:txBody>
      </p:sp>
      <p:sp>
        <p:nvSpPr>
          <p:cNvPr id="15" name="Rectangle 14">
            <a:extLst>
              <a:ext uri="{FF2B5EF4-FFF2-40B4-BE49-F238E27FC236}">
                <a16:creationId xmlns:a16="http://schemas.microsoft.com/office/drawing/2014/main" id="{10966DF5-AAA7-774D-B43C-639B6BFF8165}"/>
              </a:ext>
            </a:extLst>
          </p:cNvPr>
          <p:cNvSpPr/>
          <p:nvPr/>
        </p:nvSpPr>
        <p:spPr>
          <a:xfrm>
            <a:off x="412487" y="1281323"/>
            <a:ext cx="8674626" cy="1133067"/>
          </a:xfrm>
          <a:prstGeom prst="rect">
            <a:avLst/>
          </a:prstGeom>
        </p:spPr>
        <p:txBody>
          <a:bodyPr wrap="square">
            <a:spAutoFit/>
          </a:bodyPr>
          <a:lstStyle/>
          <a:p>
            <a:pPr marL="342900" indent="-342900">
              <a:lnSpc>
                <a:spcPct val="150000"/>
              </a:lnSpc>
              <a:buFont typeface="Arial"/>
              <a:buChar char="•"/>
            </a:pPr>
            <a:r>
              <a:rPr lang="en-US" sz="2400" dirty="0"/>
              <a:t>Search Results</a:t>
            </a:r>
          </a:p>
          <a:p>
            <a:pPr marL="800100" lvl="1" indent="-342900">
              <a:lnSpc>
                <a:spcPct val="150000"/>
              </a:lnSpc>
              <a:buFont typeface="Arial"/>
              <a:buChar char="•"/>
            </a:pPr>
            <a:r>
              <a:rPr lang="en-US" sz="2400" dirty="0"/>
              <a:t>Enter keyword: engineering OR economic OR economics</a:t>
            </a:r>
            <a:endParaRPr lang="en-US" sz="2400" dirty="0">
              <a:solidFill>
                <a:srgbClr val="C00000"/>
              </a:solidFill>
            </a:endParaRPr>
          </a:p>
        </p:txBody>
      </p:sp>
      <p:sp>
        <p:nvSpPr>
          <p:cNvPr id="14" name="Rectangle 13">
            <a:extLst>
              <a:ext uri="{FF2B5EF4-FFF2-40B4-BE49-F238E27FC236}">
                <a16:creationId xmlns:a16="http://schemas.microsoft.com/office/drawing/2014/main" id="{70759780-177A-E04D-A146-C18D83A0908B}"/>
              </a:ext>
            </a:extLst>
          </p:cNvPr>
          <p:cNvSpPr/>
          <p:nvPr/>
        </p:nvSpPr>
        <p:spPr>
          <a:xfrm>
            <a:off x="2728968" y="3118330"/>
            <a:ext cx="1226344" cy="28575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834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Keyword</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89072"/>
          </a:xfrm>
          <a:prstGeom prst="rect">
            <a:avLst/>
          </a:prstGeom>
        </p:spPr>
        <p:txBody>
          <a:bodyPr wrap="square">
            <a:spAutoFit/>
          </a:bodyPr>
          <a:lstStyle/>
          <a:p>
            <a:pPr>
              <a:lnSpc>
                <a:spcPct val="150000"/>
              </a:lnSpc>
            </a:pPr>
            <a:r>
              <a:rPr lang="en-US" sz="2400" dirty="0"/>
              <a:t>   </a:t>
            </a:r>
          </a:p>
        </p:txBody>
      </p:sp>
      <p:sp>
        <p:nvSpPr>
          <p:cNvPr id="15" name="Rectangle 14">
            <a:extLst>
              <a:ext uri="{FF2B5EF4-FFF2-40B4-BE49-F238E27FC236}">
                <a16:creationId xmlns:a16="http://schemas.microsoft.com/office/drawing/2014/main" id="{10966DF5-AAA7-774D-B43C-639B6BFF8165}"/>
              </a:ext>
            </a:extLst>
          </p:cNvPr>
          <p:cNvSpPr/>
          <p:nvPr/>
        </p:nvSpPr>
        <p:spPr>
          <a:xfrm>
            <a:off x="295529" y="1111202"/>
            <a:ext cx="8674626" cy="1687065"/>
          </a:xfrm>
          <a:prstGeom prst="rect">
            <a:avLst/>
          </a:prstGeom>
        </p:spPr>
        <p:txBody>
          <a:bodyPr wrap="square">
            <a:spAutoFit/>
          </a:bodyPr>
          <a:lstStyle/>
          <a:p>
            <a:pPr marL="342900" indent="-342900">
              <a:lnSpc>
                <a:spcPct val="150000"/>
              </a:lnSpc>
              <a:buFont typeface="Arial"/>
              <a:buChar char="•"/>
            </a:pPr>
            <a:r>
              <a:rPr lang="en-US" sz="2400" dirty="0"/>
              <a:t>Search Results using OR and AND</a:t>
            </a:r>
          </a:p>
          <a:p>
            <a:pPr marL="800100" lvl="1" indent="-342900">
              <a:lnSpc>
                <a:spcPct val="150000"/>
              </a:lnSpc>
              <a:buFont typeface="Arial"/>
              <a:buChar char="•"/>
            </a:pPr>
            <a:r>
              <a:rPr lang="en-US" sz="2400" dirty="0"/>
              <a:t>Enter keyword: engineering OR economic OR economic</a:t>
            </a:r>
          </a:p>
          <a:p>
            <a:pPr marL="800100" lvl="1" indent="-342900">
              <a:lnSpc>
                <a:spcPct val="150000"/>
              </a:lnSpc>
              <a:buFont typeface="Arial"/>
              <a:buChar char="•"/>
            </a:pPr>
            <a:r>
              <a:rPr lang="en-US" sz="2400" dirty="0"/>
              <a:t>AND Keyword: REU</a:t>
            </a:r>
          </a:p>
        </p:txBody>
      </p:sp>
      <p:pic>
        <p:nvPicPr>
          <p:cNvPr id="5" name="Picture 4">
            <a:extLst>
              <a:ext uri="{FF2B5EF4-FFF2-40B4-BE49-F238E27FC236}">
                <a16:creationId xmlns:a16="http://schemas.microsoft.com/office/drawing/2014/main" id="{925B208B-78F5-F340-A080-92A0F1F25C97}"/>
              </a:ext>
            </a:extLst>
          </p:cNvPr>
          <p:cNvPicPr>
            <a:picLocks noChangeAspect="1"/>
          </p:cNvPicPr>
          <p:nvPr/>
        </p:nvPicPr>
        <p:blipFill>
          <a:blip r:embed="rId2"/>
          <a:stretch>
            <a:fillRect/>
          </a:stretch>
        </p:blipFill>
        <p:spPr>
          <a:xfrm>
            <a:off x="645693" y="3168502"/>
            <a:ext cx="5478660" cy="3951322"/>
          </a:xfrm>
          <a:prstGeom prst="rect">
            <a:avLst/>
          </a:prstGeom>
        </p:spPr>
      </p:pic>
      <p:sp>
        <p:nvSpPr>
          <p:cNvPr id="14" name="Rectangle 13">
            <a:extLst>
              <a:ext uri="{FF2B5EF4-FFF2-40B4-BE49-F238E27FC236}">
                <a16:creationId xmlns:a16="http://schemas.microsoft.com/office/drawing/2014/main" id="{70759780-177A-E04D-A146-C18D83A0908B}"/>
              </a:ext>
            </a:extLst>
          </p:cNvPr>
          <p:cNvSpPr/>
          <p:nvPr/>
        </p:nvSpPr>
        <p:spPr>
          <a:xfrm>
            <a:off x="761944" y="4372970"/>
            <a:ext cx="1226344" cy="28575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333C48-D446-1247-806F-AFA63D0CF418}"/>
              </a:ext>
            </a:extLst>
          </p:cNvPr>
          <p:cNvSpPr/>
          <p:nvPr/>
        </p:nvSpPr>
        <p:spPr>
          <a:xfrm>
            <a:off x="847651" y="223284"/>
            <a:ext cx="7804298" cy="9569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67CB721-756F-8E48-AF01-DE5F5C9A2117}"/>
              </a:ext>
            </a:extLst>
          </p:cNvPr>
          <p:cNvSpPr txBox="1"/>
          <p:nvPr/>
        </p:nvSpPr>
        <p:spPr>
          <a:xfrm>
            <a:off x="1197385" y="404038"/>
            <a:ext cx="7104830" cy="646331"/>
          </a:xfrm>
          <a:prstGeom prst="rect">
            <a:avLst/>
          </a:prstGeom>
          <a:noFill/>
        </p:spPr>
        <p:txBody>
          <a:bodyPr wrap="none" rtlCol="0">
            <a:spAutoFit/>
          </a:bodyPr>
          <a:lstStyle/>
          <a:p>
            <a:r>
              <a:rPr lang="en-US" dirty="0">
                <a:solidFill>
                  <a:schemeClr val="bg1"/>
                </a:solidFill>
              </a:rPr>
              <a:t>REU stands for “Research Experiences for Undergraduates”</a:t>
            </a:r>
            <a:br>
              <a:rPr lang="en-US" dirty="0">
                <a:solidFill>
                  <a:schemeClr val="bg1"/>
                </a:solidFill>
              </a:rPr>
            </a:br>
            <a:r>
              <a:rPr lang="en-US" dirty="0">
                <a:solidFill>
                  <a:schemeClr val="bg1"/>
                </a:solidFill>
              </a:rPr>
              <a:t>There are quite a few NSF-funded summer REU programs out there.</a:t>
            </a:r>
          </a:p>
        </p:txBody>
      </p:sp>
    </p:spTree>
    <p:extLst>
      <p:ext uri="{BB962C8B-B14F-4D97-AF65-F5344CB8AC3E}">
        <p14:creationId xmlns:p14="http://schemas.microsoft.com/office/powerpoint/2010/main" val="3353944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7437732" cy="588399"/>
          </a:xfrm>
        </p:spPr>
        <p:txBody>
          <a:bodyPr anchor="t">
            <a:normAutofit fontScale="90000"/>
          </a:bodyPr>
          <a:lstStyle/>
          <a:p>
            <a:pPr algn="l"/>
            <a:r>
              <a:rPr lang="en-US" sz="2800" b="0" dirty="0"/>
              <a:t>Finding External Ops: Things to Look For (cont.)</a:t>
            </a:r>
          </a:p>
        </p:txBody>
      </p:sp>
      <p:sp>
        <p:nvSpPr>
          <p:cNvPr id="4" name="Rectangle 3"/>
          <p:cNvSpPr/>
          <p:nvPr/>
        </p:nvSpPr>
        <p:spPr>
          <a:xfrm>
            <a:off x="827972" y="1398638"/>
            <a:ext cx="7879148" cy="8586966"/>
          </a:xfrm>
          <a:prstGeom prst="rect">
            <a:avLst/>
          </a:prstGeom>
        </p:spPr>
        <p:txBody>
          <a:bodyPr wrap="square">
            <a:spAutoFit/>
          </a:bodyPr>
          <a:lstStyle/>
          <a:p>
            <a:pPr marL="342900" indent="-342900">
              <a:lnSpc>
                <a:spcPct val="150000"/>
              </a:lnSpc>
              <a:buFont typeface="Arial"/>
              <a:buChar char="•"/>
            </a:pPr>
            <a:r>
              <a:rPr lang="en-US" sz="2400" dirty="0"/>
              <a:t>Is there a prescribed budget format?</a:t>
            </a:r>
          </a:p>
          <a:p>
            <a:pPr marL="342900" indent="-342900">
              <a:lnSpc>
                <a:spcPct val="150000"/>
              </a:lnSpc>
              <a:buFont typeface="Arial"/>
              <a:buChar char="•"/>
            </a:pPr>
            <a:r>
              <a:rPr lang="en-US" sz="2400" dirty="0"/>
              <a:t>Is tuition allowed?</a:t>
            </a:r>
          </a:p>
          <a:p>
            <a:pPr marL="342900" indent="-342900">
              <a:lnSpc>
                <a:spcPct val="150000"/>
              </a:lnSpc>
              <a:buFont typeface="Arial"/>
              <a:buChar char="•"/>
            </a:pPr>
            <a:r>
              <a:rPr lang="en-US" sz="2400" dirty="0"/>
              <a:t>How many awards are expected?</a:t>
            </a:r>
          </a:p>
          <a:p>
            <a:pPr marL="342900" indent="-342900">
              <a:lnSpc>
                <a:spcPct val="150000"/>
              </a:lnSpc>
              <a:buFont typeface="Arial"/>
              <a:buChar char="•"/>
            </a:pPr>
            <a:r>
              <a:rPr lang="en-US" sz="2400" dirty="0"/>
              <a:t>What is the expected funding rate?</a:t>
            </a:r>
          </a:p>
          <a:p>
            <a:pPr marL="342900" indent="-342900">
              <a:lnSpc>
                <a:spcPct val="150000"/>
              </a:lnSpc>
              <a:buFont typeface="Arial"/>
              <a:buChar char="•"/>
            </a:pPr>
            <a:r>
              <a:rPr lang="en-US" sz="2400" dirty="0"/>
              <a:t>What/who has been funded in the past?</a:t>
            </a:r>
          </a:p>
          <a:p>
            <a:pPr marL="342900" indent="-342900">
              <a:lnSpc>
                <a:spcPct val="150000"/>
              </a:lnSpc>
              <a:buFont typeface="Arial"/>
              <a:buChar char="•"/>
            </a:pPr>
            <a:r>
              <a:rPr lang="en-US" sz="2400" dirty="0"/>
              <a:t>What are the performance requirements if awarded?</a:t>
            </a:r>
          </a:p>
          <a:p>
            <a:pPr marL="342900" indent="-342900">
              <a:lnSpc>
                <a:spcPct val="150000"/>
              </a:lnSpc>
              <a:buFont typeface="Arial"/>
              <a:buChar char="•"/>
            </a:pPr>
            <a:r>
              <a:rPr lang="en-US" sz="2400" dirty="0"/>
              <a:t>What reporting requirements?</a:t>
            </a:r>
          </a:p>
          <a:p>
            <a:pPr marL="342900" indent="-342900">
              <a:lnSpc>
                <a:spcPct val="150000"/>
              </a:lnSpc>
              <a:buFont typeface="Arial"/>
              <a:buChar char="•"/>
            </a:pPr>
            <a:r>
              <a:rPr lang="en-US" sz="2400" dirty="0"/>
              <a:t>Income tax implications?</a:t>
            </a:r>
          </a:p>
          <a:p>
            <a:pPr marL="342900" indent="-342900">
              <a:lnSpc>
                <a:spcPct val="150000"/>
              </a:lnSpc>
              <a:buFont typeface="Arial"/>
              <a:buChar char="•"/>
            </a:pPr>
            <a:r>
              <a:rPr lang="en-US" sz="2400" dirty="0"/>
              <a:t>Required format for resume or </a:t>
            </a:r>
            <a:r>
              <a:rPr lang="en-US" sz="2400" dirty="0" err="1"/>
              <a:t>biosketch</a:t>
            </a:r>
            <a:r>
              <a:rPr lang="en-US" sz="2400" dirty="0"/>
              <a:t> </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65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372230"/>
            <a:ext cx="9144000" cy="758952"/>
          </a:xfrm>
        </p:spPr>
        <p:txBody>
          <a:bodyPr>
            <a:normAutofit fontScale="90000"/>
          </a:bodyPr>
          <a:lstStyle/>
          <a:p>
            <a:r>
              <a:rPr lang="en-US" sz="3200" dirty="0">
                <a:latin typeface="Arial" charset="0"/>
              </a:rPr>
              <a:t>Track 1: Summer Undergraduate </a:t>
            </a:r>
            <a:br>
              <a:rPr lang="en-US" sz="3200" dirty="0">
                <a:latin typeface="Arial" charset="0"/>
              </a:rPr>
            </a:br>
            <a:r>
              <a:rPr lang="en-US" sz="3200" dirty="0">
                <a:latin typeface="Arial" charset="0"/>
              </a:rPr>
              <a:t>Research Fellowships (UM-SURF)</a:t>
            </a:r>
          </a:p>
        </p:txBody>
      </p:sp>
      <p:sp>
        <p:nvSpPr>
          <p:cNvPr id="4" name="Rectangle 3">
            <a:extLst>
              <a:ext uri="{FF2B5EF4-FFF2-40B4-BE49-F238E27FC236}">
                <a16:creationId xmlns:a16="http://schemas.microsoft.com/office/drawing/2014/main" id="{7FAE4809-0B14-BD4A-8C8C-A0322A7F3BF5}"/>
              </a:ext>
            </a:extLst>
          </p:cNvPr>
          <p:cNvSpPr/>
          <p:nvPr/>
        </p:nvSpPr>
        <p:spPr>
          <a:xfrm>
            <a:off x="648586" y="1998920"/>
            <a:ext cx="7761767" cy="2677656"/>
          </a:xfrm>
          <a:prstGeom prst="rect">
            <a:avLst/>
          </a:prstGeom>
        </p:spPr>
        <p:txBody>
          <a:bodyPr wrap="square">
            <a:spAutoFit/>
          </a:bodyPr>
          <a:lstStyle/>
          <a:p>
            <a:r>
              <a:rPr lang="en-US" sz="2400" dirty="0">
                <a:latin typeface="Calibri" panose="020F0502020204030204" pitchFamily="34" charset="0"/>
                <a:ea typeface="Times New Roman" panose="02020603050405020304" pitchFamily="18" charset="0"/>
              </a:rPr>
              <a:t>Competitive applications will propose an experience in which the </a:t>
            </a:r>
            <a:r>
              <a:rPr lang="en-US" sz="2400" b="1" dirty="0">
                <a:solidFill>
                  <a:srgbClr val="C70000"/>
                </a:solidFill>
                <a:latin typeface="Calibri" panose="020F0502020204030204" pitchFamily="34" charset="0"/>
                <a:ea typeface="Times New Roman" panose="02020603050405020304" pitchFamily="18" charset="0"/>
              </a:rPr>
              <a:t>student makes a substantial independent contribution</a:t>
            </a:r>
            <a:r>
              <a:rPr lang="en-US" sz="2400" dirty="0">
                <a:latin typeface="Calibri" panose="020F0502020204030204" pitchFamily="34" charset="0"/>
                <a:ea typeface="Times New Roman" panose="02020603050405020304" pitchFamily="18" charset="0"/>
              </a:rPr>
              <a:t>, and that will produce a </a:t>
            </a:r>
            <a:r>
              <a:rPr lang="en-US" sz="2400" b="1" dirty="0">
                <a:solidFill>
                  <a:schemeClr val="tx2"/>
                </a:solidFill>
                <a:latin typeface="Calibri" panose="020F0502020204030204" pitchFamily="34" charset="0"/>
                <a:ea typeface="Times New Roman" panose="02020603050405020304" pitchFamily="18" charset="0"/>
              </a:rPr>
              <a:t>significant finished product </a:t>
            </a:r>
            <a:r>
              <a:rPr lang="en-US" sz="2400" dirty="0">
                <a:latin typeface="Calibri" panose="020F0502020204030204" pitchFamily="34" charset="0"/>
                <a:ea typeface="Times New Roman" panose="02020603050405020304" pitchFamily="18" charset="0"/>
              </a:rPr>
              <a:t>for the student by December 2020.</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For instance, authorship on a publishable manuscript, or the production or presentation of a creative work.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68218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7437732" cy="588399"/>
          </a:xfrm>
        </p:spPr>
        <p:txBody>
          <a:bodyPr anchor="t">
            <a:normAutofit/>
          </a:bodyPr>
          <a:lstStyle/>
          <a:p>
            <a:pPr algn="l"/>
            <a:r>
              <a:rPr lang="en-US" sz="2800" b="0" dirty="0"/>
              <a:t>Finding External Ops: Things to Look For</a:t>
            </a:r>
          </a:p>
        </p:txBody>
      </p:sp>
      <p:sp>
        <p:nvSpPr>
          <p:cNvPr id="4" name="Rectangle 3"/>
          <p:cNvSpPr/>
          <p:nvPr/>
        </p:nvSpPr>
        <p:spPr>
          <a:xfrm>
            <a:off x="827972" y="1398638"/>
            <a:ext cx="7879148" cy="8586966"/>
          </a:xfrm>
          <a:prstGeom prst="rect">
            <a:avLst/>
          </a:prstGeom>
        </p:spPr>
        <p:txBody>
          <a:bodyPr wrap="square">
            <a:spAutoFit/>
          </a:bodyPr>
          <a:lstStyle/>
          <a:p>
            <a:pPr marL="342900" indent="-342900">
              <a:lnSpc>
                <a:spcPct val="150000"/>
              </a:lnSpc>
              <a:buFont typeface="Arial"/>
              <a:buChar char="•"/>
            </a:pPr>
            <a:r>
              <a:rPr lang="en-US" sz="2400" dirty="0"/>
              <a:t>Who is the sponsor?</a:t>
            </a:r>
          </a:p>
          <a:p>
            <a:pPr marL="342900" indent="-342900">
              <a:lnSpc>
                <a:spcPct val="150000"/>
              </a:lnSpc>
              <a:buFont typeface="Arial"/>
              <a:buChar char="•"/>
            </a:pPr>
            <a:r>
              <a:rPr lang="en-US" sz="2400" dirty="0"/>
              <a:t>When and where is the award?</a:t>
            </a:r>
          </a:p>
          <a:p>
            <a:pPr marL="342900" indent="-342900">
              <a:lnSpc>
                <a:spcPct val="150000"/>
              </a:lnSpc>
              <a:buFont typeface="Arial"/>
              <a:buChar char="•"/>
            </a:pPr>
            <a:r>
              <a:rPr lang="en-US" sz="2400" dirty="0"/>
              <a:t>How much $$ are the awards for?</a:t>
            </a:r>
          </a:p>
          <a:p>
            <a:pPr marL="342900" indent="-342900">
              <a:lnSpc>
                <a:spcPct val="150000"/>
              </a:lnSpc>
              <a:buFont typeface="Arial"/>
              <a:buChar char="•"/>
            </a:pPr>
            <a:r>
              <a:rPr lang="en-US" sz="2400" dirty="0"/>
              <a:t>What can you (and can’t you) spend the money on?</a:t>
            </a:r>
          </a:p>
          <a:p>
            <a:pPr marL="342900" indent="-342900">
              <a:lnSpc>
                <a:spcPct val="150000"/>
              </a:lnSpc>
              <a:buFont typeface="Arial"/>
              <a:buChar char="•"/>
            </a:pPr>
            <a:r>
              <a:rPr lang="en-US" sz="2400" dirty="0"/>
              <a:t>Who is the check made out to—the student, or the University?</a:t>
            </a:r>
          </a:p>
          <a:p>
            <a:pPr marL="342900" indent="-342900">
              <a:lnSpc>
                <a:spcPct val="150000"/>
              </a:lnSpc>
              <a:buFont typeface="Arial"/>
              <a:buChar char="•"/>
            </a:pPr>
            <a:r>
              <a:rPr lang="en-US" sz="2400" dirty="0"/>
              <a:t>Is U.S. citizenship or permanent residency required?</a:t>
            </a:r>
          </a:p>
          <a:p>
            <a:pPr marL="342900" indent="-342900">
              <a:lnSpc>
                <a:spcPct val="150000"/>
              </a:lnSpc>
              <a:buFont typeface="Arial"/>
              <a:buChar char="•"/>
            </a:pPr>
            <a:r>
              <a:rPr lang="en-US" sz="2400" dirty="0"/>
              <a:t>When is application deadline and process?</a:t>
            </a:r>
          </a:p>
          <a:p>
            <a:pPr marL="342900" indent="-342900">
              <a:lnSpc>
                <a:spcPct val="150000"/>
              </a:lnSpc>
              <a:buFont typeface="Arial"/>
              <a:buChar char="•"/>
            </a:pPr>
            <a:r>
              <a:rPr lang="en-US" sz="2400" dirty="0"/>
              <a:t>What all components are required in the application?</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442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7437732" cy="588399"/>
          </a:xfrm>
        </p:spPr>
        <p:txBody>
          <a:bodyPr anchor="t">
            <a:normAutofit/>
          </a:bodyPr>
          <a:lstStyle/>
          <a:p>
            <a:pPr algn="l"/>
            <a:r>
              <a:rPr lang="en-US" sz="2800" dirty="0"/>
              <a:t>Links</a:t>
            </a:r>
            <a:endParaRPr lang="en-US" sz="2800" b="0" dirty="0"/>
          </a:p>
        </p:txBody>
      </p:sp>
      <p:sp>
        <p:nvSpPr>
          <p:cNvPr id="4" name="Rectangle 3"/>
          <p:cNvSpPr/>
          <p:nvPr/>
        </p:nvSpPr>
        <p:spPr>
          <a:xfrm>
            <a:off x="827972" y="1398638"/>
            <a:ext cx="7879148" cy="8586966"/>
          </a:xfrm>
          <a:prstGeom prst="rect">
            <a:avLst/>
          </a:prstGeom>
        </p:spPr>
        <p:txBody>
          <a:bodyPr wrap="square">
            <a:spAutoFit/>
          </a:bodyPr>
          <a:lstStyle/>
          <a:p>
            <a:pPr marL="342900" indent="-342900">
              <a:lnSpc>
                <a:spcPct val="150000"/>
              </a:lnSpc>
              <a:buFont typeface="Arial"/>
              <a:buChar char="•"/>
            </a:pPr>
            <a:r>
              <a:rPr lang="en-US" sz="2400" dirty="0"/>
              <a:t>This (and future, improved versions) presentation is downloadable from </a:t>
            </a:r>
            <a:r>
              <a:rPr lang="en-US" sz="2400" dirty="0">
                <a:hlinkClick r:id="rId2"/>
              </a:rPr>
              <a:t>http://research.olemiss.edu/presentations</a:t>
            </a:r>
            <a:endParaRPr lang="en-US" sz="2400" dirty="0"/>
          </a:p>
          <a:p>
            <a:pPr marL="342900" indent="-342900">
              <a:lnSpc>
                <a:spcPct val="150000"/>
              </a:lnSpc>
              <a:buFont typeface="Arial"/>
              <a:buChar char="•"/>
            </a:pPr>
            <a:r>
              <a:rPr lang="en-US" sz="2400" dirty="0"/>
              <a:t>Applications for Track 1 and Track 3 awards can be submitted at </a:t>
            </a:r>
            <a:r>
              <a:rPr lang="en-US" sz="2400" dirty="0">
                <a:hlinkClick r:id="rId3"/>
              </a:rPr>
              <a:t>https://olemiss.infoready4.com/</a:t>
            </a:r>
            <a:endParaRPr lang="en-US" sz="2400" dirty="0"/>
          </a:p>
          <a:p>
            <a:pPr marL="800100" lvl="1" indent="-342900">
              <a:lnSpc>
                <a:spcPct val="150000"/>
              </a:lnSpc>
              <a:buFont typeface="Arial"/>
              <a:buChar char="•"/>
            </a:pPr>
            <a:r>
              <a:rPr lang="en-US" sz="2400" dirty="0"/>
              <a:t>(These applications are not yet live as of 2/4/20 but will be by the end of the week)</a:t>
            </a:r>
          </a:p>
          <a:p>
            <a:pPr marL="342900" indent="-342900">
              <a:lnSpc>
                <a:spcPct val="150000"/>
              </a:lnSpc>
              <a:buFont typeface="Arial"/>
              <a:buChar char="•"/>
            </a:pPr>
            <a:r>
              <a:rPr lang="en-US" sz="2400" dirty="0"/>
              <a:t>PIVOT:</a:t>
            </a:r>
            <a:br>
              <a:rPr lang="en-US" sz="2400" dirty="0"/>
            </a:br>
            <a:r>
              <a:rPr lang="en-US" sz="2400" dirty="0">
                <a:hlinkClick r:id="rId4"/>
              </a:rPr>
              <a:t>https://pivot.proquest.com/funding_main</a:t>
            </a: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589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372230"/>
            <a:ext cx="9144000" cy="758952"/>
          </a:xfrm>
        </p:spPr>
        <p:txBody>
          <a:bodyPr>
            <a:normAutofit fontScale="90000"/>
          </a:bodyPr>
          <a:lstStyle/>
          <a:p>
            <a:r>
              <a:rPr lang="en-US" sz="3200" dirty="0">
                <a:latin typeface="Arial" charset="0"/>
              </a:rPr>
              <a:t>Track 1: Summer Undergraduate </a:t>
            </a:r>
            <a:br>
              <a:rPr lang="en-US" sz="3200" dirty="0">
                <a:latin typeface="Arial" charset="0"/>
              </a:rPr>
            </a:br>
            <a:r>
              <a:rPr lang="en-US" sz="3200" dirty="0">
                <a:latin typeface="Arial" charset="0"/>
              </a:rPr>
              <a:t>Research Fellowships (UM-SURF)</a:t>
            </a:r>
          </a:p>
        </p:txBody>
      </p:sp>
      <p:sp>
        <p:nvSpPr>
          <p:cNvPr id="4" name="Rectangle 3">
            <a:extLst>
              <a:ext uri="{FF2B5EF4-FFF2-40B4-BE49-F238E27FC236}">
                <a16:creationId xmlns:a16="http://schemas.microsoft.com/office/drawing/2014/main" id="{7FAE4809-0B14-BD4A-8C8C-A0322A7F3BF5}"/>
              </a:ext>
            </a:extLst>
          </p:cNvPr>
          <p:cNvSpPr/>
          <p:nvPr/>
        </p:nvSpPr>
        <p:spPr>
          <a:xfrm>
            <a:off x="704111" y="2030817"/>
            <a:ext cx="8091377" cy="4524315"/>
          </a:xfrm>
          <a:prstGeom prst="rect">
            <a:avLst/>
          </a:prstGeom>
        </p:spPr>
        <p:txBody>
          <a:bodyPr wrap="square">
            <a:spAutoFit/>
          </a:bodyPr>
          <a:lstStyle/>
          <a:p>
            <a:r>
              <a:rPr lang="en-US" sz="2400" dirty="0">
                <a:latin typeface="Calibri" panose="020F0502020204030204" pitchFamily="34" charset="0"/>
                <a:ea typeface="Times New Roman" panose="02020603050405020304" pitchFamily="18" charset="0"/>
              </a:rPr>
              <a:t>SURF Fellows will conduct projects during a </a:t>
            </a:r>
            <a:r>
              <a:rPr lang="en-US" sz="2400" b="1" dirty="0">
                <a:solidFill>
                  <a:srgbClr val="C70000"/>
                </a:solidFill>
                <a:latin typeface="Calibri" panose="020F0502020204030204" pitchFamily="34" charset="0"/>
                <a:ea typeface="Times New Roman" panose="02020603050405020304" pitchFamily="18" charset="0"/>
              </a:rPr>
              <a:t>10-week experience </a:t>
            </a:r>
            <a:r>
              <a:rPr lang="en-US" sz="2400" dirty="0">
                <a:latin typeface="Calibri" panose="020F0502020204030204" pitchFamily="34" charset="0"/>
                <a:ea typeface="Times New Roman" panose="02020603050405020304" pitchFamily="18" charset="0"/>
              </a:rPr>
              <a:t>from </a:t>
            </a:r>
            <a:r>
              <a:rPr lang="en-US" sz="2400" b="1" dirty="0">
                <a:solidFill>
                  <a:srgbClr val="C70000"/>
                </a:solidFill>
                <a:latin typeface="Calibri" panose="020F0502020204030204" pitchFamily="34" charset="0"/>
                <a:ea typeface="Times New Roman" panose="02020603050405020304" pitchFamily="18" charset="0"/>
              </a:rPr>
              <a:t>May 26 to July 31, 2020</a:t>
            </a:r>
            <a:r>
              <a:rPr lang="en-US" sz="2400" dirty="0">
                <a:latin typeface="Calibri" panose="020F0502020204030204" pitchFamily="34" charset="0"/>
                <a:ea typeface="Times New Roman" panose="02020603050405020304" pitchFamily="18" charset="0"/>
              </a:rPr>
              <a:t>, for which they will receive a taxable </a:t>
            </a:r>
            <a:r>
              <a:rPr lang="en-US" sz="2400" b="1" dirty="0">
                <a:solidFill>
                  <a:schemeClr val="tx2"/>
                </a:solidFill>
                <a:latin typeface="Calibri" panose="020F0502020204030204" pitchFamily="34" charset="0"/>
                <a:ea typeface="Times New Roman" panose="02020603050405020304" pitchFamily="18" charset="0"/>
              </a:rPr>
              <a:t>$3,000 participation stipend </a:t>
            </a:r>
            <a:r>
              <a:rPr lang="en-US" sz="2400" dirty="0">
                <a:latin typeface="Calibri" panose="020F0502020204030204" pitchFamily="34" charset="0"/>
                <a:ea typeface="Times New Roman" panose="02020603050405020304" pitchFamily="18" charset="0"/>
              </a:rPr>
              <a:t>payable in five or six semi-monthly installments throughout the 10 weeks. </a:t>
            </a:r>
          </a:p>
          <a:p>
            <a:r>
              <a:rPr lang="en-US" sz="2400" dirty="0">
                <a:latin typeface="Calibri" panose="020F0502020204030204" pitchFamily="34" charset="0"/>
                <a:ea typeface="Times New Roman" panose="02020603050405020304" pitchFamily="18" charset="0"/>
              </a:rPr>
              <a:t>  </a:t>
            </a:r>
          </a:p>
          <a:p>
            <a:r>
              <a:rPr lang="en-US" sz="2400" dirty="0">
                <a:latin typeface="Calibri" panose="020F0502020204030204" pitchFamily="34" charset="0"/>
                <a:ea typeface="Times New Roman" panose="02020603050405020304" pitchFamily="18" charset="0"/>
              </a:rPr>
              <a:t>UM Faculty Mentors on 9-month contracts without other summer support may also receive a $1,000 mentorship stipend, if budgeted. </a:t>
            </a:r>
          </a:p>
          <a:p>
            <a:endParaRPr lang="en-US" sz="2400" dirty="0">
              <a:latin typeface="Calibri" panose="020F0502020204030204" pitchFamily="34"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Applications may request up to $500 to cover additional expenses required to complete the project. Thus, the max budget for each application is $4,500: $3,000 + $1,000 + $500.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229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372230"/>
            <a:ext cx="9144000" cy="758952"/>
          </a:xfrm>
        </p:spPr>
        <p:txBody>
          <a:bodyPr>
            <a:normAutofit fontScale="90000"/>
          </a:bodyPr>
          <a:lstStyle/>
          <a:p>
            <a:r>
              <a:rPr lang="en-US" sz="3200" dirty="0">
                <a:latin typeface="Arial" charset="0"/>
              </a:rPr>
              <a:t>Track 1: Summer Undergraduate </a:t>
            </a:r>
            <a:br>
              <a:rPr lang="en-US" sz="3200" dirty="0">
                <a:latin typeface="Arial" charset="0"/>
              </a:rPr>
            </a:br>
            <a:r>
              <a:rPr lang="en-US" sz="3200" dirty="0">
                <a:latin typeface="Arial" charset="0"/>
              </a:rPr>
              <a:t>Research Fellowships (UM-SURF)</a:t>
            </a:r>
          </a:p>
        </p:txBody>
      </p:sp>
      <p:sp>
        <p:nvSpPr>
          <p:cNvPr id="4" name="Rectangle 3">
            <a:extLst>
              <a:ext uri="{FF2B5EF4-FFF2-40B4-BE49-F238E27FC236}">
                <a16:creationId xmlns:a16="http://schemas.microsoft.com/office/drawing/2014/main" id="{7FAE4809-0B14-BD4A-8C8C-A0322A7F3BF5}"/>
              </a:ext>
            </a:extLst>
          </p:cNvPr>
          <p:cNvSpPr/>
          <p:nvPr/>
        </p:nvSpPr>
        <p:spPr>
          <a:xfrm>
            <a:off x="529855" y="1964353"/>
            <a:ext cx="8439889" cy="4893647"/>
          </a:xfrm>
          <a:prstGeom prst="rect">
            <a:avLst/>
          </a:prstGeom>
        </p:spPr>
        <p:txBody>
          <a:bodyPr wrap="square">
            <a:spAutoFit/>
          </a:bodyPr>
          <a:lstStyle/>
          <a:p>
            <a:r>
              <a:rPr lang="en-US" sz="2400" dirty="0">
                <a:latin typeface="Calibri" panose="020F0502020204030204" pitchFamily="34" charset="0"/>
                <a:ea typeface="Times New Roman" panose="02020603050405020304" pitchFamily="18" charset="0"/>
              </a:rPr>
              <a:t>SURF Applications should be </a:t>
            </a:r>
            <a:r>
              <a:rPr lang="en-US" sz="2400" dirty="0">
                <a:solidFill>
                  <a:srgbClr val="C70000"/>
                </a:solidFill>
                <a:latin typeface="Calibri" panose="020F0502020204030204" pitchFamily="34" charset="0"/>
                <a:ea typeface="Times New Roman" panose="02020603050405020304" pitchFamily="18" charset="0"/>
              </a:rPr>
              <a:t>developed and submitted by students </a:t>
            </a:r>
            <a:r>
              <a:rPr lang="en-US" sz="2400" dirty="0">
                <a:latin typeface="Calibri" panose="020F0502020204030204" pitchFamily="34" charset="0"/>
                <a:ea typeface="Times New Roman" panose="02020603050405020304" pitchFamily="18" charset="0"/>
              </a:rPr>
              <a:t>in </a:t>
            </a:r>
            <a:r>
              <a:rPr lang="en-US" sz="2400" b="1" dirty="0">
                <a:solidFill>
                  <a:schemeClr val="tx2"/>
                </a:solidFill>
                <a:latin typeface="Calibri" panose="020F0502020204030204" pitchFamily="34" charset="0"/>
                <a:ea typeface="Times New Roman" panose="02020603050405020304" pitchFamily="18" charset="0"/>
              </a:rPr>
              <a:t>close consultation with </a:t>
            </a:r>
            <a:r>
              <a:rPr lang="en-US" sz="2400" dirty="0">
                <a:latin typeface="Calibri" panose="020F0502020204030204" pitchFamily="34" charset="0"/>
                <a:ea typeface="Times New Roman" panose="02020603050405020304" pitchFamily="18" charset="0"/>
              </a:rPr>
              <a:t>their prospective </a:t>
            </a:r>
            <a:r>
              <a:rPr lang="en-US" sz="2400" b="1" dirty="0">
                <a:solidFill>
                  <a:schemeClr val="tx2"/>
                </a:solidFill>
                <a:latin typeface="Calibri" panose="020F0502020204030204" pitchFamily="34" charset="0"/>
                <a:ea typeface="Times New Roman" panose="02020603050405020304" pitchFamily="18" charset="0"/>
              </a:rPr>
              <a:t>faculty mentors</a:t>
            </a:r>
            <a:r>
              <a:rPr lang="en-US" sz="2400" dirty="0">
                <a:latin typeface="Calibri" panose="020F0502020204030204" pitchFamily="34" charset="0"/>
                <a:ea typeface="Times New Roman" panose="02020603050405020304" pitchFamily="18" charset="0"/>
              </a:rPr>
              <a:t>, </a:t>
            </a:r>
            <a:br>
              <a:rPr lang="en-US" sz="2400" dirty="0">
                <a:latin typeface="Calibri" panose="020F0502020204030204" pitchFamily="34" charset="0"/>
                <a:ea typeface="Times New Roman" panose="02020603050405020304" pitchFamily="18" charset="0"/>
              </a:rPr>
            </a:br>
            <a:r>
              <a:rPr lang="en-US" sz="2400" dirty="0">
                <a:latin typeface="Calibri" panose="020F0502020204030204" pitchFamily="34" charset="0"/>
                <a:ea typeface="Times New Roman" panose="02020603050405020304" pitchFamily="18" charset="0"/>
              </a:rPr>
              <a:t>and must include:</a:t>
            </a:r>
          </a:p>
          <a:p>
            <a:endParaRPr lang="en-US" sz="2400" dirty="0">
              <a:latin typeface="Calibri" panose="020F0502020204030204" pitchFamily="34" charset="0"/>
              <a:ea typeface="Times New Roman" panose="02020603050405020304" pitchFamily="18" charset="0"/>
            </a:endParaRPr>
          </a:p>
          <a:p>
            <a:r>
              <a:rPr lang="en-US" sz="2400" dirty="0">
                <a:solidFill>
                  <a:srgbClr val="C00000"/>
                </a:solidFill>
                <a:latin typeface="Calibri" panose="020F0502020204030204" pitchFamily="34" charset="0"/>
                <a:ea typeface="Times New Roman" panose="02020603050405020304" pitchFamily="18" charset="0"/>
              </a:rPr>
              <a:t>Student Name</a:t>
            </a:r>
            <a:r>
              <a:rPr lang="en-US" sz="2400" dirty="0">
                <a:latin typeface="Calibri" panose="020F0502020204030204" pitchFamily="34" charset="0"/>
                <a:ea typeface="Times New Roman" panose="02020603050405020304" pitchFamily="18" charset="0"/>
              </a:rPr>
              <a:t>, </a:t>
            </a:r>
            <a:r>
              <a:rPr lang="en-US" sz="2400" dirty="0">
                <a:solidFill>
                  <a:srgbClr val="C00000"/>
                </a:solidFill>
                <a:latin typeface="Calibri" panose="020F0502020204030204" pitchFamily="34" charset="0"/>
                <a:ea typeface="Times New Roman" panose="02020603050405020304" pitchFamily="18" charset="0"/>
              </a:rPr>
              <a:t>E-mail Address</a:t>
            </a:r>
            <a:r>
              <a:rPr lang="en-US" sz="2400" dirty="0">
                <a:latin typeface="Calibri" panose="020F0502020204030204" pitchFamily="34" charset="0"/>
                <a:ea typeface="Times New Roman" panose="02020603050405020304" pitchFamily="18" charset="0"/>
              </a:rPr>
              <a:t>, </a:t>
            </a:r>
            <a:r>
              <a:rPr lang="en-US" sz="2400" dirty="0">
                <a:solidFill>
                  <a:srgbClr val="C00000"/>
                </a:solidFill>
                <a:latin typeface="Calibri" panose="020F0502020204030204" pitchFamily="34" charset="0"/>
                <a:ea typeface="Times New Roman" panose="02020603050405020304" pitchFamily="18" charset="0"/>
              </a:rPr>
              <a:t>Phone Number</a:t>
            </a:r>
            <a:r>
              <a:rPr lang="en-US" sz="2400" dirty="0">
                <a:latin typeface="Calibri" panose="020F0502020204030204" pitchFamily="34" charset="0"/>
                <a:ea typeface="Times New Roman" panose="02020603050405020304" pitchFamily="18" charset="0"/>
              </a:rPr>
              <a:t>, current </a:t>
            </a:r>
            <a:r>
              <a:rPr lang="en-US" sz="2400" dirty="0">
                <a:solidFill>
                  <a:srgbClr val="C00000"/>
                </a:solidFill>
                <a:latin typeface="Calibri" panose="020F0502020204030204" pitchFamily="34" charset="0"/>
                <a:ea typeface="Times New Roman" panose="02020603050405020304" pitchFamily="18" charset="0"/>
              </a:rPr>
              <a:t>Classification</a:t>
            </a:r>
            <a:r>
              <a:rPr lang="en-US" sz="2400" dirty="0">
                <a:latin typeface="Calibri" panose="020F0502020204030204" pitchFamily="34" charset="0"/>
                <a:ea typeface="Times New Roman" panose="02020603050405020304" pitchFamily="18" charset="0"/>
              </a:rPr>
              <a:t>, </a:t>
            </a:r>
            <a:r>
              <a:rPr lang="en-US" sz="2400" dirty="0">
                <a:solidFill>
                  <a:srgbClr val="C00000"/>
                </a:solidFill>
                <a:latin typeface="Calibri" panose="020F0502020204030204" pitchFamily="34" charset="0"/>
                <a:ea typeface="Times New Roman" panose="02020603050405020304" pitchFamily="18" charset="0"/>
              </a:rPr>
              <a:t>Program</a:t>
            </a:r>
          </a:p>
          <a:p>
            <a:endParaRPr lang="en-US" sz="2400" dirty="0">
              <a:latin typeface="Calibri" panose="020F0502020204030204" pitchFamily="34" charset="0"/>
              <a:ea typeface="Times New Roman" panose="02020603050405020304" pitchFamily="18" charset="0"/>
            </a:endParaRPr>
          </a:p>
          <a:p>
            <a:r>
              <a:rPr lang="en-US" sz="2400" dirty="0">
                <a:solidFill>
                  <a:srgbClr val="C00000"/>
                </a:solidFill>
                <a:latin typeface="Calibri" panose="020F0502020204030204" pitchFamily="34" charset="0"/>
                <a:ea typeface="Times New Roman" panose="02020603050405020304" pitchFamily="18" charset="0"/>
              </a:rPr>
              <a:t>Faculty Mentor </a:t>
            </a:r>
            <a:r>
              <a:rPr lang="en-US" sz="2400" dirty="0">
                <a:latin typeface="Calibri" panose="020F0502020204030204" pitchFamily="34" charset="0"/>
                <a:ea typeface="Times New Roman" panose="02020603050405020304" pitchFamily="18" charset="0"/>
              </a:rPr>
              <a:t>Name, Department, and E-mail.</a:t>
            </a:r>
          </a:p>
          <a:p>
            <a:endParaRPr lang="en-US" sz="2400" dirty="0">
              <a:latin typeface="Calibri" panose="020F0502020204030204" pitchFamily="34" charset="0"/>
              <a:ea typeface="Times New Roman" panose="02020603050405020304" pitchFamily="18" charset="0"/>
            </a:endParaRPr>
          </a:p>
          <a:p>
            <a:r>
              <a:rPr lang="en-US" sz="2400" dirty="0">
                <a:solidFill>
                  <a:srgbClr val="C00000"/>
                </a:solidFill>
                <a:latin typeface="Calibri" panose="020F0502020204030204" pitchFamily="34" charset="0"/>
                <a:ea typeface="Times New Roman" panose="02020603050405020304" pitchFamily="18" charset="0"/>
              </a:rPr>
              <a:t>Departmental Chair </a:t>
            </a:r>
            <a:r>
              <a:rPr lang="en-US" sz="2400" dirty="0">
                <a:latin typeface="Calibri" panose="020F0502020204030204" pitchFamily="34" charset="0"/>
                <a:ea typeface="Times New Roman" panose="02020603050405020304" pitchFamily="18" charset="0"/>
              </a:rPr>
              <a:t>Name and E-mail.</a:t>
            </a:r>
          </a:p>
          <a:p>
            <a:endParaRPr lang="en-US" sz="2400" dirty="0">
              <a:latin typeface="Calibri" panose="020F0502020204030204" pitchFamily="34" charset="0"/>
              <a:ea typeface="Times New Roman" panose="02020603050405020304" pitchFamily="18" charset="0"/>
            </a:endParaRPr>
          </a:p>
          <a:p>
            <a:r>
              <a:rPr lang="en-US" sz="2400" dirty="0">
                <a:solidFill>
                  <a:srgbClr val="C00000"/>
                </a:solidFill>
                <a:latin typeface="Calibri" panose="020F0502020204030204" pitchFamily="34" charset="0"/>
                <a:ea typeface="Times New Roman" panose="02020603050405020304" pitchFamily="18" charset="0"/>
              </a:rPr>
              <a:t>Project Name</a:t>
            </a:r>
          </a:p>
          <a:p>
            <a:endParaRPr lang="en-US" sz="24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06890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74519"/>
            <a:ext cx="9144000" cy="758952"/>
          </a:xfrm>
        </p:spPr>
        <p:txBody>
          <a:bodyPr>
            <a:normAutofit/>
          </a:bodyPr>
          <a:lstStyle/>
          <a:p>
            <a:r>
              <a:rPr lang="en-US" sz="3200" dirty="0">
                <a:latin typeface="Arial" charset="0"/>
              </a:rPr>
              <a:t>Track 1: Application Instructions</a:t>
            </a:r>
          </a:p>
        </p:txBody>
      </p:sp>
      <p:sp>
        <p:nvSpPr>
          <p:cNvPr id="4" name="Rectangle 3">
            <a:extLst>
              <a:ext uri="{FF2B5EF4-FFF2-40B4-BE49-F238E27FC236}">
                <a16:creationId xmlns:a16="http://schemas.microsoft.com/office/drawing/2014/main" id="{7FAE4809-0B14-BD4A-8C8C-A0322A7F3BF5}"/>
              </a:ext>
            </a:extLst>
          </p:cNvPr>
          <p:cNvSpPr/>
          <p:nvPr/>
        </p:nvSpPr>
        <p:spPr>
          <a:xfrm>
            <a:off x="529855" y="1881961"/>
            <a:ext cx="8439889" cy="2677656"/>
          </a:xfrm>
          <a:prstGeom prst="rect">
            <a:avLst/>
          </a:prstGeom>
        </p:spPr>
        <p:txBody>
          <a:bodyPr wrap="square">
            <a:spAutoFit/>
          </a:bodyPr>
          <a:lstStyle/>
          <a:p>
            <a:r>
              <a:rPr lang="en-US" sz="2400" dirty="0">
                <a:solidFill>
                  <a:srgbClr val="C00000"/>
                </a:solidFill>
                <a:latin typeface="Calibri" panose="020F0502020204030204" pitchFamily="34" charset="0"/>
                <a:ea typeface="Times New Roman" panose="02020603050405020304" pitchFamily="18" charset="0"/>
              </a:rPr>
              <a:t>Project Description </a:t>
            </a:r>
            <a:r>
              <a:rPr lang="en-US" sz="2400" dirty="0">
                <a:latin typeface="Calibri" panose="020F0502020204030204" pitchFamily="34" charset="0"/>
                <a:ea typeface="Times New Roman" panose="02020603050405020304" pitchFamily="18" charset="0"/>
              </a:rPr>
              <a:t>(max 1,000 words). </a:t>
            </a:r>
            <a:br>
              <a:rPr lang="en-US" sz="2400" dirty="0">
                <a:latin typeface="Calibri" panose="020F0502020204030204" pitchFamily="34" charset="0"/>
                <a:ea typeface="Times New Roman" panose="02020603050405020304" pitchFamily="18" charset="0"/>
              </a:rPr>
            </a:br>
            <a:br>
              <a:rPr lang="en-US" sz="2400" dirty="0">
                <a:latin typeface="Calibri" panose="020F0502020204030204" pitchFamily="34" charset="0"/>
                <a:ea typeface="Times New Roman" panose="02020603050405020304" pitchFamily="18" charset="0"/>
              </a:rPr>
            </a:br>
            <a:r>
              <a:rPr lang="en-US" sz="2400" dirty="0">
                <a:latin typeface="Calibri" panose="020F0502020204030204" pitchFamily="34" charset="0"/>
                <a:ea typeface="Times New Roman" panose="02020603050405020304" pitchFamily="18" charset="0"/>
              </a:rPr>
              <a:t>Describe the scholarly project and the activities in which the student will be engaged to carry out the project. If the summer project is related to a larger piece of work such as a senior thesis, the description should address the role of the summer component in the larger project.</a:t>
            </a:r>
          </a:p>
        </p:txBody>
      </p:sp>
    </p:spTree>
    <p:extLst>
      <p:ext uri="{BB962C8B-B14F-4D97-AF65-F5344CB8AC3E}">
        <p14:creationId xmlns:p14="http://schemas.microsoft.com/office/powerpoint/2010/main" val="3944264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27681"/>
            <a:ext cx="9144000" cy="758952"/>
          </a:xfrm>
        </p:spPr>
        <p:txBody>
          <a:bodyPr>
            <a:normAutofit/>
          </a:bodyPr>
          <a:lstStyle/>
          <a:p>
            <a:r>
              <a:rPr lang="en-US" sz="3200" dirty="0">
                <a:latin typeface="Arial" charset="0"/>
              </a:rPr>
              <a:t>Track 1: Application Instructions</a:t>
            </a:r>
          </a:p>
        </p:txBody>
      </p:sp>
      <p:sp>
        <p:nvSpPr>
          <p:cNvPr id="4" name="Rectangle 3">
            <a:extLst>
              <a:ext uri="{FF2B5EF4-FFF2-40B4-BE49-F238E27FC236}">
                <a16:creationId xmlns:a16="http://schemas.microsoft.com/office/drawing/2014/main" id="{7FAE4809-0B14-BD4A-8C8C-A0322A7F3BF5}"/>
              </a:ext>
            </a:extLst>
          </p:cNvPr>
          <p:cNvSpPr/>
          <p:nvPr/>
        </p:nvSpPr>
        <p:spPr>
          <a:xfrm>
            <a:off x="529855" y="1881961"/>
            <a:ext cx="8439889" cy="4893647"/>
          </a:xfrm>
          <a:prstGeom prst="rect">
            <a:avLst/>
          </a:prstGeom>
        </p:spPr>
        <p:txBody>
          <a:bodyPr wrap="square">
            <a:spAutoFit/>
          </a:bodyPr>
          <a:lstStyle/>
          <a:p>
            <a:r>
              <a:rPr lang="en-US" sz="2400" dirty="0">
                <a:solidFill>
                  <a:srgbClr val="C00000"/>
                </a:solidFill>
                <a:latin typeface="Calibri" panose="020F0502020204030204" pitchFamily="34" charset="0"/>
                <a:ea typeface="Times New Roman" panose="02020603050405020304" pitchFamily="18" charset="0"/>
              </a:rPr>
              <a:t>Role of the Project </a:t>
            </a:r>
            <a:r>
              <a:rPr lang="en-US" sz="2400" dirty="0">
                <a:latin typeface="Calibri" panose="020F0502020204030204" pitchFamily="34" charset="0"/>
                <a:ea typeface="Times New Roman" panose="02020603050405020304" pitchFamily="18" charset="0"/>
              </a:rPr>
              <a:t>in contributing to the student’s broader academic or professional goals, as well as in expanding and diversifying undergraduate research and creative scholarship at UM.</a:t>
            </a:r>
          </a:p>
          <a:p>
            <a:endParaRPr lang="en-US" sz="2400" dirty="0">
              <a:latin typeface="Calibri" panose="020F0502020204030204" pitchFamily="34" charset="0"/>
              <a:ea typeface="Times New Roman" panose="02020603050405020304" pitchFamily="18" charset="0"/>
            </a:endParaRPr>
          </a:p>
          <a:p>
            <a:r>
              <a:rPr lang="en-US" sz="2400" dirty="0">
                <a:solidFill>
                  <a:srgbClr val="C00000"/>
                </a:solidFill>
                <a:latin typeface="Calibri" panose="020F0502020204030204" pitchFamily="34" charset="0"/>
                <a:ea typeface="Times New Roman" panose="02020603050405020304" pitchFamily="18" charset="0"/>
              </a:rPr>
              <a:t>Timeline</a:t>
            </a:r>
            <a:r>
              <a:rPr lang="en-US" sz="2400" dirty="0">
                <a:latin typeface="Calibri" panose="020F0502020204030204" pitchFamily="34" charset="0"/>
                <a:ea typeface="Times New Roman" panose="02020603050405020304" pitchFamily="18" charset="0"/>
              </a:rPr>
              <a:t> for completion of the summer project and the anticipated final product (e.g., publishable manuscript, conference presentation, creative piece or performance, etc.).</a:t>
            </a:r>
          </a:p>
          <a:p>
            <a:endParaRPr lang="en-US" sz="2400" dirty="0">
              <a:latin typeface="Calibri" panose="020F0502020204030204" pitchFamily="34" charset="0"/>
              <a:ea typeface="Times New Roman" panose="02020603050405020304" pitchFamily="18" charset="0"/>
            </a:endParaRPr>
          </a:p>
          <a:p>
            <a:r>
              <a:rPr lang="en-US" sz="2400" dirty="0">
                <a:solidFill>
                  <a:srgbClr val="C00000"/>
                </a:solidFill>
                <a:latin typeface="Calibri" panose="020F0502020204030204" pitchFamily="34" charset="0"/>
                <a:ea typeface="Times New Roman" panose="02020603050405020304" pitchFamily="18" charset="0"/>
              </a:rPr>
              <a:t>Budget</a:t>
            </a:r>
            <a:r>
              <a:rPr lang="en-US" sz="2400" dirty="0">
                <a:latin typeface="Calibri" panose="020F0502020204030204" pitchFamily="34" charset="0"/>
                <a:ea typeface="Times New Roman" panose="02020603050405020304" pitchFamily="18" charset="0"/>
              </a:rPr>
              <a:t> A concise description of each anticipated project costs, and why each is needed.</a:t>
            </a:r>
          </a:p>
          <a:p>
            <a:endParaRPr lang="en-US" sz="2400" dirty="0">
              <a:latin typeface="Calibri" panose="020F0502020204030204" pitchFamily="34" charset="0"/>
              <a:ea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9906072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013 University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37009</TotalTime>
  <Words>2666</Words>
  <Application>Microsoft Macintosh PowerPoint</Application>
  <PresentationFormat>On-screen Show (4:3)</PresentationFormat>
  <Paragraphs>279</Paragraphs>
  <Slides>51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Cambria</vt:lpstr>
      <vt:lpstr>Georgia</vt:lpstr>
      <vt:lpstr>Times New Roman</vt:lpstr>
      <vt:lpstr>Wingdings</vt:lpstr>
      <vt:lpstr>Wingdings 2</vt:lpstr>
      <vt:lpstr>2013 University slide template</vt:lpstr>
      <vt:lpstr>The University of Mississippi</vt:lpstr>
      <vt:lpstr>Today</vt:lpstr>
      <vt:lpstr>UM Call for Proposals</vt:lpstr>
      <vt:lpstr>Track 1: Summer Undergraduate  Research Fellowships (UM-SURF)</vt:lpstr>
      <vt:lpstr>Track 1: Summer Undergraduate  Research Fellowships (UM-SURF)</vt:lpstr>
      <vt:lpstr>Track 1: Summer Undergraduate  Research Fellowships (UM-SURF)</vt:lpstr>
      <vt:lpstr>Track 1: Summer Undergraduate  Research Fellowships (UM-SURF)</vt:lpstr>
      <vt:lpstr>Track 1: Application Instructions</vt:lpstr>
      <vt:lpstr>Track 1: Application Instructions</vt:lpstr>
      <vt:lpstr>Track 1: Faculty/Mentor Endorsement</vt:lpstr>
      <vt:lpstr>Track 1: Faculty/Mentor Endorsement</vt:lpstr>
      <vt:lpstr>Track 1: Evaluation and Funding</vt:lpstr>
      <vt:lpstr>Track 1: Student Expectations</vt:lpstr>
      <vt:lpstr>Track 1: Student Expectations</vt:lpstr>
      <vt:lpstr>Track 3: Undergraduate Travel Grants</vt:lpstr>
      <vt:lpstr>Track 3: Funding</vt:lpstr>
      <vt:lpstr>Track 3: Applications</vt:lpstr>
      <vt:lpstr>Track 3: Application Components</vt:lpstr>
      <vt:lpstr>Track 3: Application Components</vt:lpstr>
      <vt:lpstr>Track 3: Application Components</vt:lpstr>
      <vt:lpstr>Track 3: Chair and FinAid</vt:lpstr>
      <vt:lpstr>FAQ</vt:lpstr>
      <vt:lpstr>Example UM UGR programs</vt:lpstr>
      <vt:lpstr>PowerPoint Presentation</vt:lpstr>
      <vt:lpstr>PowerPoint Presentation</vt:lpstr>
      <vt:lpstr>PowerPoint Presentation</vt:lpstr>
      <vt:lpstr>PowerPoint Presentation</vt:lpstr>
      <vt:lpstr>Pharmacy Summer Research  Fellowship Program</vt:lpstr>
      <vt:lpstr>PowerPoint Presentation</vt:lpstr>
      <vt:lpstr>PowerPoint Presentation</vt:lpstr>
      <vt:lpstr>NASA Student Internships, Fellowships</vt:lpstr>
      <vt:lpstr>Finding External Opportunities</vt:lpstr>
      <vt:lpstr>Finding UM Faculty Mentors for UGR</vt:lpstr>
      <vt:lpstr>PowerPoint Presentation</vt:lpstr>
      <vt:lpstr>COS/Pivot Demonstration</vt:lpstr>
      <vt:lpstr>COS/Pivot Demonstration</vt:lpstr>
      <vt:lpstr>COS/Pivot Demonstration: Advanced Search</vt:lpstr>
      <vt:lpstr>COS/Pivot Demonstration: Advanced Search</vt:lpstr>
      <vt:lpstr>Refine Search: Applicant Types</vt:lpstr>
      <vt:lpstr>Refine Search: Applicant Type Results</vt:lpstr>
      <vt:lpstr>Refine Search: Applicant Type Results</vt:lpstr>
      <vt:lpstr>Refine Search: Applicant Type Results</vt:lpstr>
      <vt:lpstr>Refine Search: Citizenship/Residency </vt:lpstr>
      <vt:lpstr>Refine Search: Citizenship/Residency Results </vt:lpstr>
      <vt:lpstr>Refine Search: Keyword</vt:lpstr>
      <vt:lpstr>Refine Search: Keyword</vt:lpstr>
      <vt:lpstr>Refine Search: Keyword</vt:lpstr>
      <vt:lpstr>Refine Search: Keyword</vt:lpstr>
      <vt:lpstr>Finding External Ops: Things to Look For (cont.)</vt:lpstr>
      <vt:lpstr>Finding External Ops: Things to Look For</vt:lpstr>
      <vt:lpstr>Links</vt:lpstr>
    </vt:vector>
  </TitlesOfParts>
  <Company>USC Moore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Jason Hale</cp:lastModifiedBy>
  <cp:revision>540</cp:revision>
  <cp:lastPrinted>2017-10-16T18:46:32Z</cp:lastPrinted>
  <dcterms:created xsi:type="dcterms:W3CDTF">2014-03-16T20:48:41Z</dcterms:created>
  <dcterms:modified xsi:type="dcterms:W3CDTF">2020-02-04T19:54:04Z</dcterms:modified>
</cp:coreProperties>
</file>