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94" r:id="rId5"/>
    <p:sldId id="285" r:id="rId6"/>
    <p:sldId id="268" r:id="rId7"/>
    <p:sldId id="289" r:id="rId8"/>
    <p:sldId id="273" r:id="rId9"/>
    <p:sldId id="263" r:id="rId10"/>
    <p:sldId id="260" r:id="rId11"/>
    <p:sldId id="269" r:id="rId12"/>
    <p:sldId id="293" r:id="rId13"/>
    <p:sldId id="295" r:id="rId14"/>
    <p:sldId id="270" r:id="rId15"/>
    <p:sldId id="259" r:id="rId16"/>
    <p:sldId id="261" r:id="rId17"/>
    <p:sldId id="262" r:id="rId18"/>
    <p:sldId id="277" r:id="rId19"/>
    <p:sldId id="281" r:id="rId20"/>
    <p:sldId id="267" r:id="rId21"/>
    <p:sldId id="292" r:id="rId22"/>
    <p:sldId id="278" r:id="rId23"/>
    <p:sldId id="266" r:id="rId24"/>
    <p:sldId id="265" r:id="rId25"/>
    <p:sldId id="271" r:id="rId26"/>
    <p:sldId id="274" r:id="rId27"/>
    <p:sldId id="280" r:id="rId28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4CE11D9-D592-4B0A-8462-017CBDDAB01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F91D3B1-300B-4030-B632-8CCF1A506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1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41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0136" indent="-292360" defTabSz="96641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69441" indent="-233888" defTabSz="96641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37216" indent="-233888" defTabSz="96641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04992" indent="-233888" defTabSz="96641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72768" indent="-233888" defTabSz="9664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40545" indent="-233888" defTabSz="9664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08321" indent="-233888" defTabSz="9664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76096" indent="-233888" defTabSz="9664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68C1F1-D29B-4F89-9C9D-ACB0879CADCA}" type="slidenum">
              <a:rPr lang="en-US"/>
              <a:pPr>
                <a:spcBef>
                  <a:spcPct val="0"/>
                </a:spcBef>
              </a:pPr>
              <a:t>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39775"/>
            <a:ext cx="6577013" cy="369887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1291" y="4683976"/>
            <a:ext cx="5530363" cy="43584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its simplest form, a logic model is a graphic representation that shows the logical relationships between: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resources that go into the program – INPUTS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activities the program undertakes – OUTPUTS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changes or benefits that result – OUTCOMES </a:t>
            </a:r>
          </a:p>
          <a:p>
            <a:pPr eaLnBrk="1" hangingPunct="1"/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24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700088"/>
            <a:ext cx="6246813" cy="351313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337" y="4449128"/>
            <a:ext cx="5184714" cy="41381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Let’s apply  this to a typical Extension example</a:t>
            </a:r>
          </a:p>
        </p:txBody>
      </p:sp>
    </p:spTree>
    <p:extLst>
      <p:ext uri="{BB962C8B-B14F-4D97-AF65-F5344CB8AC3E}">
        <p14:creationId xmlns:p14="http://schemas.microsoft.com/office/powerpoint/2010/main" val="25214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9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41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0136" indent="-292360" defTabSz="96641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69441" indent="-233888" defTabSz="96641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37216" indent="-233888" defTabSz="96641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04992" indent="-233888" defTabSz="96641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72768" indent="-233888" defTabSz="9664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40545" indent="-233888" defTabSz="9664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08321" indent="-233888" defTabSz="9664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76096" indent="-233888" defTabSz="9664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12299A2-5013-4066-B093-F71C5BADCCF8}" type="slidenum">
              <a:rPr lang="en-US"/>
              <a:pPr>
                <a:spcBef>
                  <a:spcPct val="0"/>
                </a:spcBef>
              </a:pPr>
              <a:t>21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2125" y="736600"/>
            <a:ext cx="6529388" cy="36718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622" y="4653202"/>
            <a:ext cx="6009704" cy="44070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Multiple chains – showing multiple clusters of programs</a:t>
            </a:r>
          </a:p>
        </p:txBody>
      </p:sp>
    </p:spTree>
    <p:extLst>
      <p:ext uri="{BB962C8B-B14F-4D97-AF65-F5344CB8AC3E}">
        <p14:creationId xmlns:p14="http://schemas.microsoft.com/office/powerpoint/2010/main" val="211162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LOGIC MODELS 101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MARIE BARNARD, Ph.D.</a:t>
            </a:r>
          </a:p>
          <a:p>
            <a:r>
              <a:rPr lang="en-US" dirty="0" smtClean="0"/>
              <a:t>April 9, </a:t>
            </a:r>
            <a:r>
              <a:rPr lang="en-US" dirty="0" smtClean="0"/>
              <a:t>2015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04" y="5118772"/>
            <a:ext cx="4355592" cy="11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73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Logic model - Example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20" y="1463040"/>
            <a:ext cx="11764278" cy="45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5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Logic model - Example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605" y="1334221"/>
            <a:ext cx="6161650" cy="531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7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444668"/>
              </p:ext>
            </p:extLst>
          </p:nvPr>
        </p:nvGraphicFramePr>
        <p:xfrm>
          <a:off x="1787524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Presentation" r:id="rId4" imgW="4572180" imgH="3428921" progId="PowerPoint.Show.8">
                  <p:embed/>
                </p:oleObj>
              </mc:Choice>
              <mc:Fallback>
                <p:oleObj name="Presentation" r:id="rId4" imgW="4572180" imgH="3428921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4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706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Logic model - Example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3" y="367393"/>
            <a:ext cx="12011259" cy="60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9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Logic models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393" y="2066175"/>
            <a:ext cx="9784080" cy="4426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NSF – “like a blueprint”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4400" b="1" i="1" dirty="0" smtClean="0"/>
              <a:t>POWERFUL COMMUNICATION TOOL</a:t>
            </a:r>
          </a:p>
          <a:p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41240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Logic models in grant proposals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919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Sometimes, but not always required</a:t>
            </a:r>
          </a:p>
          <a:p>
            <a:r>
              <a:rPr lang="en-US" sz="2600" dirty="0" smtClean="0"/>
              <a:t>If required, structure/required elements will be described in the RFP</a:t>
            </a:r>
          </a:p>
          <a:p>
            <a:r>
              <a:rPr lang="en-US" sz="2600" dirty="0" smtClean="0"/>
              <a:t>If not required, consider including one </a:t>
            </a:r>
          </a:p>
          <a:p>
            <a:r>
              <a:rPr lang="en-US" sz="2600" dirty="0" smtClean="0"/>
              <a:t>Why?</a:t>
            </a:r>
          </a:p>
          <a:p>
            <a:pPr lvl="1"/>
            <a:r>
              <a:rPr lang="en-US" sz="2600" dirty="0" smtClean="0"/>
              <a:t>Gets investigative team / partners on same page</a:t>
            </a:r>
          </a:p>
          <a:p>
            <a:pPr lvl="1"/>
            <a:r>
              <a:rPr lang="en-US" sz="2600" dirty="0" smtClean="0"/>
              <a:t>Easy way to communicate to a program officer what you are thinking to see if your proposal is a good fit with the funding agency</a:t>
            </a:r>
          </a:p>
          <a:p>
            <a:pPr lvl="1"/>
            <a:r>
              <a:rPr lang="en-US" sz="2600" dirty="0" smtClean="0"/>
              <a:t>Makes grant writing much easier</a:t>
            </a:r>
          </a:p>
          <a:p>
            <a:pPr lvl="1"/>
            <a:r>
              <a:rPr lang="en-US" sz="2600" dirty="0" smtClean="0"/>
              <a:t>Helps reviewers understand your proposed project</a:t>
            </a:r>
          </a:p>
        </p:txBody>
      </p:sp>
    </p:spTree>
    <p:extLst>
      <p:ext uri="{BB962C8B-B14F-4D97-AF65-F5344CB8AC3E}">
        <p14:creationId xmlns:p14="http://schemas.microsoft.com/office/powerpoint/2010/main" val="189922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Logic models - tips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919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Focus on cause and effect relationships</a:t>
            </a:r>
          </a:p>
          <a:p>
            <a:r>
              <a:rPr lang="en-US" sz="3000" dirty="0" smtClean="0"/>
              <a:t>Visually linking steps of your work – creating a path to solve the problem or answer the questions</a:t>
            </a:r>
          </a:p>
          <a:p>
            <a:r>
              <a:rPr lang="en-US" sz="3000" dirty="0" smtClean="0"/>
              <a:t>KEEP IT SIMPLE – Clarity over confusion!</a:t>
            </a:r>
          </a:p>
          <a:p>
            <a:pPr lvl="1"/>
            <a:r>
              <a:rPr lang="en-US" sz="2800" dirty="0" smtClean="0"/>
              <a:t>Include only information directly related to theory of change</a:t>
            </a:r>
          </a:p>
          <a:p>
            <a:pPr lvl="1"/>
            <a:r>
              <a:rPr lang="en-US" sz="2800" dirty="0" smtClean="0"/>
              <a:t>Detail is elsewhere in your proposal</a:t>
            </a:r>
          </a:p>
          <a:p>
            <a:pPr lvl="1"/>
            <a:r>
              <a:rPr lang="en-US" sz="2800" dirty="0" smtClean="0"/>
              <a:t>Visually pleasing  </a:t>
            </a:r>
          </a:p>
          <a:p>
            <a:pPr lvl="2"/>
            <a:r>
              <a:rPr lang="en-US" sz="2600" dirty="0" smtClean="0"/>
              <a:t>don’t go crazy with graphics, </a:t>
            </a:r>
          </a:p>
          <a:p>
            <a:pPr lvl="2"/>
            <a:r>
              <a:rPr lang="en-US" sz="2600" dirty="0" smtClean="0"/>
              <a:t>align info horizontally when possible</a:t>
            </a:r>
            <a:endParaRPr lang="en-US" sz="2600" dirty="0"/>
          </a:p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4038256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Logic models – where to begin?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919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Depends on how you think, how you are approaching your project, why you are creating the logic model</a:t>
            </a:r>
          </a:p>
          <a:p>
            <a:endParaRPr lang="en-US" sz="3000" dirty="0" smtClean="0"/>
          </a:p>
          <a:p>
            <a:r>
              <a:rPr lang="en-US" sz="3000" dirty="0" smtClean="0"/>
              <a:t>IDEALLY:</a:t>
            </a:r>
          </a:p>
          <a:p>
            <a:pPr lvl="1"/>
            <a:r>
              <a:rPr lang="en-US" sz="2800" dirty="0" smtClean="0"/>
              <a:t>Consider needs assessment / situational analysis</a:t>
            </a:r>
          </a:p>
          <a:p>
            <a:pPr lvl="1"/>
            <a:r>
              <a:rPr lang="en-US" sz="2800" dirty="0" smtClean="0"/>
              <a:t>Fit with mission / vision / priorities / capability / theory</a:t>
            </a:r>
          </a:p>
        </p:txBody>
      </p:sp>
    </p:spTree>
    <p:extLst>
      <p:ext uri="{BB962C8B-B14F-4D97-AF65-F5344CB8AC3E}">
        <p14:creationId xmlns:p14="http://schemas.microsoft.com/office/powerpoint/2010/main" val="3428185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Logic models – step by step guide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919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Step 1:  Long-term outcomes</a:t>
            </a:r>
          </a:p>
          <a:p>
            <a:r>
              <a:rPr lang="en-US" sz="3000" dirty="0" smtClean="0"/>
              <a:t>Step 2: Contextual factors (assumptions and external factors)</a:t>
            </a:r>
          </a:p>
          <a:p>
            <a:r>
              <a:rPr lang="en-US" sz="3000" dirty="0" smtClean="0"/>
              <a:t>Step 3:  Inputs</a:t>
            </a:r>
          </a:p>
          <a:p>
            <a:r>
              <a:rPr lang="en-US" sz="3000" dirty="0" smtClean="0"/>
              <a:t>Step 4:  Activities</a:t>
            </a:r>
          </a:p>
          <a:p>
            <a:r>
              <a:rPr lang="en-US" sz="3000" dirty="0" smtClean="0"/>
              <a:t>Step 5: Outputs</a:t>
            </a:r>
          </a:p>
          <a:p>
            <a:r>
              <a:rPr lang="en-US" sz="3000" dirty="0" smtClean="0"/>
              <a:t>Step 6: Short-term outcomes</a:t>
            </a:r>
          </a:p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065140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39" y="0"/>
            <a:ext cx="88773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2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Objectives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a logic model </a:t>
            </a:r>
          </a:p>
          <a:p>
            <a:r>
              <a:rPr lang="en-US" dirty="0" smtClean="0"/>
              <a:t>Understand the value of a logic model in a grant application</a:t>
            </a:r>
          </a:p>
          <a:p>
            <a:r>
              <a:rPr lang="en-US" dirty="0" smtClean="0"/>
              <a:t>Identify the key components of a logic model</a:t>
            </a:r>
          </a:p>
          <a:p>
            <a:r>
              <a:rPr lang="en-US" dirty="0" smtClean="0"/>
              <a:t>Examine examples of logic models</a:t>
            </a:r>
          </a:p>
          <a:p>
            <a:r>
              <a:rPr lang="en-US" dirty="0" smtClean="0"/>
              <a:t>Be able to develop a logic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7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Logic model - Example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1" y="-271379"/>
            <a:ext cx="11254154" cy="7110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12833" y="3178833"/>
            <a:ext cx="6858001" cy="50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24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25"/>
          <p:cNvSpPr txBox="1">
            <a:spLocks noChangeArrowheads="1"/>
          </p:cNvSpPr>
          <p:nvPr/>
        </p:nvSpPr>
        <p:spPr bwMode="auto">
          <a:xfrm>
            <a:off x="2384424" y="109040"/>
            <a:ext cx="8223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rPr>
              <a:t>Example: 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rPr>
              <a:t>Statewide 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rPr>
              <a:t>Tobacco Control:  Smoke-free environments</a:t>
            </a:r>
          </a:p>
        </p:txBody>
      </p:sp>
      <p:sp>
        <p:nvSpPr>
          <p:cNvPr id="55299" name="Text Box 43"/>
          <p:cNvSpPr txBox="1">
            <a:spLocks noChangeArrowheads="1"/>
          </p:cNvSpPr>
          <p:nvPr/>
        </p:nvSpPr>
        <p:spPr bwMode="auto">
          <a:xfrm>
            <a:off x="5842338" y="1353084"/>
            <a:ext cx="4511625" cy="366712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OUTCOMES</a:t>
            </a:r>
          </a:p>
        </p:txBody>
      </p:sp>
      <p:grpSp>
        <p:nvGrpSpPr>
          <p:cNvPr id="55300" name="Group 47"/>
          <p:cNvGrpSpPr>
            <a:grpSpLocks/>
          </p:cNvGrpSpPr>
          <p:nvPr/>
        </p:nvGrpSpPr>
        <p:grpSpPr bwMode="auto">
          <a:xfrm>
            <a:off x="2265945" y="1413005"/>
            <a:ext cx="7726362" cy="5264150"/>
            <a:chOff x="120" y="480"/>
            <a:chExt cx="5496" cy="3744"/>
          </a:xfrm>
        </p:grpSpPr>
        <p:sp>
          <p:nvSpPr>
            <p:cNvPr id="55301" name="Text Box 2"/>
            <p:cNvSpPr txBox="1">
              <a:spLocks noChangeArrowheads="1"/>
            </p:cNvSpPr>
            <p:nvPr/>
          </p:nvSpPr>
          <p:spPr bwMode="auto">
            <a:xfrm>
              <a:off x="1728" y="1248"/>
              <a:ext cx="864" cy="2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dirty="0" err="1">
                  <a:solidFill>
                    <a:schemeClr val="bg1"/>
                  </a:solidFill>
                </a:rPr>
                <a:t>Mgrs</a:t>
              </a:r>
              <a:r>
                <a:rPr lang="en-US" sz="1000" dirty="0">
                  <a:solidFill>
                    <a:schemeClr val="bg1"/>
                  </a:solidFill>
                </a:rPr>
                <a:t> of public areas/events</a:t>
              </a:r>
            </a:p>
          </p:txBody>
        </p:sp>
        <p:sp>
          <p:nvSpPr>
            <p:cNvPr id="55302" name="Text Box 3"/>
            <p:cNvSpPr txBox="1">
              <a:spLocks noChangeArrowheads="1"/>
            </p:cNvSpPr>
            <p:nvPr/>
          </p:nvSpPr>
          <p:spPr bwMode="auto">
            <a:xfrm>
              <a:off x="120" y="1272"/>
              <a:ext cx="600" cy="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Coalition</a:t>
              </a:r>
            </a:p>
            <a:p>
              <a:pPr>
                <a:spcBef>
                  <a:spcPct val="0"/>
                </a:spcBef>
              </a:pPr>
              <a:endParaRPr lang="en-US" sz="10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0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Time</a:t>
              </a:r>
            </a:p>
            <a:p>
              <a:pPr>
                <a:spcBef>
                  <a:spcPct val="0"/>
                </a:spcBef>
              </a:pPr>
              <a:endParaRPr lang="en-US" sz="10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0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Money</a:t>
              </a:r>
            </a:p>
            <a:p>
              <a:pPr>
                <a:spcBef>
                  <a:spcPct val="0"/>
                </a:spcBef>
              </a:pPr>
              <a:endParaRPr lang="en-US" sz="10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0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Partners</a:t>
              </a:r>
            </a:p>
            <a:p>
              <a:pPr>
                <a:spcBef>
                  <a:spcPct val="0"/>
                </a:spcBef>
              </a:pPr>
              <a:r>
                <a:rPr lang="en-US" sz="10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including youth</a:t>
              </a:r>
            </a:p>
            <a:p>
              <a:pPr>
                <a:spcBef>
                  <a:spcPct val="0"/>
                </a:spcBef>
              </a:pPr>
              <a:endParaRPr lang="en-US" sz="10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0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Research and best practices</a:t>
              </a:r>
            </a:p>
          </p:txBody>
        </p:sp>
        <p:sp>
          <p:nvSpPr>
            <p:cNvPr id="55303" name="Text Box 4"/>
            <p:cNvSpPr txBox="1">
              <a:spLocks noChangeArrowheads="1"/>
            </p:cNvSpPr>
            <p:nvPr/>
          </p:nvSpPr>
          <p:spPr bwMode="auto">
            <a:xfrm>
              <a:off x="816" y="1200"/>
              <a:ext cx="816" cy="6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Organize and implement Smoke-free campaign</a:t>
              </a:r>
            </a:p>
          </p:txBody>
        </p:sp>
        <p:sp>
          <p:nvSpPr>
            <p:cNvPr id="55304" name="Text Box 5"/>
            <p:cNvSpPr txBox="1">
              <a:spLocks noChangeArrowheads="1"/>
            </p:cNvSpPr>
            <p:nvPr/>
          </p:nvSpPr>
          <p:spPr bwMode="auto">
            <a:xfrm>
              <a:off x="816" y="2208"/>
              <a:ext cx="768" cy="7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Organize and implement strategy for treating tobacco addiction  </a:t>
              </a:r>
            </a:p>
          </p:txBody>
        </p:sp>
        <p:sp>
          <p:nvSpPr>
            <p:cNvPr id="55305" name="Text Box 6"/>
            <p:cNvSpPr txBox="1">
              <a:spLocks noChangeArrowheads="1"/>
            </p:cNvSpPr>
            <p:nvPr/>
          </p:nvSpPr>
          <p:spPr bwMode="auto">
            <a:xfrm>
              <a:off x="1728" y="624"/>
              <a:ext cx="86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</a:rPr>
                <a:t>Public</a:t>
              </a:r>
            </a:p>
          </p:txBody>
        </p:sp>
        <p:sp>
          <p:nvSpPr>
            <p:cNvPr id="55306" name="Text Box 7"/>
            <p:cNvSpPr txBox="1">
              <a:spLocks noChangeArrowheads="1"/>
            </p:cNvSpPr>
            <p:nvPr/>
          </p:nvSpPr>
          <p:spPr bwMode="auto">
            <a:xfrm>
              <a:off x="1728" y="3168"/>
              <a:ext cx="864" cy="192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Youth  </a:t>
              </a:r>
            </a:p>
          </p:txBody>
        </p:sp>
        <p:sp>
          <p:nvSpPr>
            <p:cNvPr id="55307" name="Text Box 8"/>
            <p:cNvSpPr txBox="1">
              <a:spLocks noChangeArrowheads="1"/>
            </p:cNvSpPr>
            <p:nvPr/>
          </p:nvSpPr>
          <p:spPr bwMode="auto">
            <a:xfrm>
              <a:off x="816" y="3312"/>
              <a:ext cx="840" cy="648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Organize and implement strategy to prevent youth tobacco use</a:t>
              </a:r>
            </a:p>
          </p:txBody>
        </p:sp>
        <p:sp>
          <p:nvSpPr>
            <p:cNvPr id="55308" name="Text Box 9"/>
            <p:cNvSpPr txBox="1">
              <a:spLocks noChangeArrowheads="1"/>
            </p:cNvSpPr>
            <p:nvPr/>
          </p:nvSpPr>
          <p:spPr bwMode="auto">
            <a:xfrm>
              <a:off x="1728" y="2832"/>
              <a:ext cx="864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Influential others</a:t>
              </a:r>
            </a:p>
          </p:txBody>
        </p:sp>
        <p:sp>
          <p:nvSpPr>
            <p:cNvPr id="55309" name="AutoShape 10"/>
            <p:cNvSpPr>
              <a:spLocks noChangeArrowheads="1"/>
            </p:cNvSpPr>
            <p:nvPr/>
          </p:nvSpPr>
          <p:spPr bwMode="auto">
            <a:xfrm>
              <a:off x="3888" y="1008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Demonstrations of support  </a:t>
              </a:r>
            </a:p>
          </p:txBody>
        </p:sp>
        <p:sp>
          <p:nvSpPr>
            <p:cNvPr id="55310" name="AutoShape 11"/>
            <p:cNvSpPr>
              <a:spLocks noChangeArrowheads="1"/>
            </p:cNvSpPr>
            <p:nvPr/>
          </p:nvSpPr>
          <p:spPr bwMode="auto">
            <a:xfrm>
              <a:off x="4992" y="2064"/>
              <a:ext cx="624" cy="643"/>
            </a:xfrm>
            <a:prstGeom prst="roundRect">
              <a:avLst>
                <a:gd name="adj" fmla="val 16667"/>
              </a:avLst>
            </a:prstGeom>
            <a:solidFill>
              <a:srgbClr val="FF5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/>
                <a:t>Reduction in tobacco use and exposure</a:t>
              </a:r>
            </a:p>
          </p:txBody>
        </p:sp>
        <p:sp>
          <p:nvSpPr>
            <p:cNvPr id="55311" name="AutoShape 12"/>
            <p:cNvSpPr>
              <a:spLocks noChangeArrowheads="1"/>
            </p:cNvSpPr>
            <p:nvPr/>
          </p:nvSpPr>
          <p:spPr bwMode="auto">
            <a:xfrm>
              <a:off x="2736" y="3360"/>
              <a:ext cx="1056" cy="384"/>
            </a:xfrm>
            <a:prstGeom prst="roundRect">
              <a:avLst>
                <a:gd name="adj" fmla="val 16667"/>
              </a:avLst>
            </a:prstGeom>
            <a:solidFill>
              <a:srgbClr val="FF99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Change in knowledge, attitude, motivations </a:t>
              </a:r>
            </a:p>
          </p:txBody>
        </p:sp>
        <p:sp>
          <p:nvSpPr>
            <p:cNvPr id="55312" name="AutoShape 13"/>
            <p:cNvSpPr>
              <a:spLocks noChangeArrowheads="1"/>
            </p:cNvSpPr>
            <p:nvPr/>
          </p:nvSpPr>
          <p:spPr bwMode="auto">
            <a:xfrm>
              <a:off x="2688" y="2736"/>
              <a:ext cx="1056" cy="52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Increased knowledge of availability of cessation resources</a:t>
              </a:r>
            </a:p>
          </p:txBody>
        </p:sp>
        <p:sp>
          <p:nvSpPr>
            <p:cNvPr id="55313" name="AutoShape 14"/>
            <p:cNvSpPr>
              <a:spLocks noChangeArrowheads="1"/>
            </p:cNvSpPr>
            <p:nvPr/>
          </p:nvSpPr>
          <p:spPr bwMode="auto">
            <a:xfrm>
              <a:off x="3936" y="2016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Increased use of cessation resources   </a:t>
              </a:r>
            </a:p>
          </p:txBody>
        </p:sp>
        <p:sp>
          <p:nvSpPr>
            <p:cNvPr id="55314" name="AutoShape 15"/>
            <p:cNvSpPr>
              <a:spLocks noChangeArrowheads="1"/>
            </p:cNvSpPr>
            <p:nvPr/>
          </p:nvSpPr>
          <p:spPr bwMode="auto">
            <a:xfrm>
              <a:off x="3936" y="2544"/>
              <a:ext cx="1008" cy="36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Increased # of quit attempts</a:t>
              </a:r>
            </a:p>
          </p:txBody>
        </p:sp>
        <p:sp>
          <p:nvSpPr>
            <p:cNvPr id="55315" name="AutoShape 16"/>
            <p:cNvSpPr>
              <a:spLocks noChangeArrowheads="1"/>
            </p:cNvSpPr>
            <p:nvPr/>
          </p:nvSpPr>
          <p:spPr bwMode="auto">
            <a:xfrm>
              <a:off x="3888" y="1488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</a:rPr>
                <a:t>SF policies implemented, enforced</a:t>
              </a:r>
            </a:p>
          </p:txBody>
        </p:sp>
        <p:sp>
          <p:nvSpPr>
            <p:cNvPr id="55316" name="Text Box 17"/>
            <p:cNvSpPr txBox="1">
              <a:spLocks noChangeArrowheads="1"/>
            </p:cNvSpPr>
            <p:nvPr/>
          </p:nvSpPr>
          <p:spPr bwMode="auto">
            <a:xfrm>
              <a:off x="1728" y="912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</a:rPr>
                <a:t>Elected officials</a:t>
              </a:r>
            </a:p>
          </p:txBody>
        </p:sp>
        <p:sp>
          <p:nvSpPr>
            <p:cNvPr id="55317" name="Text Box 18"/>
            <p:cNvSpPr txBox="1">
              <a:spLocks noChangeArrowheads="1"/>
            </p:cNvSpPr>
            <p:nvPr/>
          </p:nvSpPr>
          <p:spPr bwMode="auto">
            <a:xfrm>
              <a:off x="1728" y="2304"/>
              <a:ext cx="864" cy="4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Tobacco users</a:t>
              </a:r>
            </a:p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en-US" sz="1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Adults</a:t>
              </a:r>
            </a:p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en-US" sz="1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Youth</a:t>
              </a:r>
            </a:p>
          </p:txBody>
        </p:sp>
        <p:sp>
          <p:nvSpPr>
            <p:cNvPr id="55318" name="Text Box 19"/>
            <p:cNvSpPr txBox="1">
              <a:spLocks noChangeArrowheads="1"/>
            </p:cNvSpPr>
            <p:nvPr/>
          </p:nvSpPr>
          <p:spPr bwMode="auto">
            <a:xfrm>
              <a:off x="1728" y="1584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Worksite contacts </a:t>
              </a:r>
            </a:p>
          </p:txBody>
        </p:sp>
        <p:sp>
          <p:nvSpPr>
            <p:cNvPr id="55319" name="Text Box 20"/>
            <p:cNvSpPr txBox="1">
              <a:spLocks noChangeArrowheads="1"/>
            </p:cNvSpPr>
            <p:nvPr/>
          </p:nvSpPr>
          <p:spPr bwMode="auto">
            <a:xfrm>
              <a:off x="1728" y="3408"/>
              <a:ext cx="864" cy="288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Parents, schools, etc.</a:t>
              </a:r>
            </a:p>
          </p:txBody>
        </p:sp>
        <p:sp>
          <p:nvSpPr>
            <p:cNvPr id="55320" name="AutoShape 21"/>
            <p:cNvSpPr>
              <a:spLocks noChangeArrowheads="1"/>
            </p:cNvSpPr>
            <p:nvPr/>
          </p:nvSpPr>
          <p:spPr bwMode="auto">
            <a:xfrm>
              <a:off x="2688" y="2208"/>
              <a:ext cx="1056" cy="48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Changes in attitudes and motivations</a:t>
              </a:r>
            </a:p>
          </p:txBody>
        </p:sp>
        <p:sp>
          <p:nvSpPr>
            <p:cNvPr id="55321" name="AutoShape 22"/>
            <p:cNvSpPr>
              <a:spLocks noChangeArrowheads="1"/>
            </p:cNvSpPr>
            <p:nvPr/>
          </p:nvSpPr>
          <p:spPr bwMode="auto">
            <a:xfrm>
              <a:off x="3936" y="2976"/>
              <a:ext cx="1008" cy="720"/>
            </a:xfrm>
            <a:prstGeom prst="roundRect">
              <a:avLst>
                <a:gd name="adj" fmla="val 16667"/>
              </a:avLst>
            </a:prstGeom>
            <a:solidFill>
              <a:srgbClr val="FF99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Increased # of prevention programs, policies adopted, enforcement</a:t>
              </a:r>
            </a:p>
          </p:txBody>
        </p:sp>
        <p:sp>
          <p:nvSpPr>
            <p:cNvPr id="55322" name="Line 23"/>
            <p:cNvSpPr>
              <a:spLocks noChangeShapeType="1"/>
            </p:cNvSpPr>
            <p:nvPr/>
          </p:nvSpPr>
          <p:spPr bwMode="auto">
            <a:xfrm flipV="1">
              <a:off x="3816" y="3912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3" name="AutoShape 24"/>
            <p:cNvSpPr>
              <a:spLocks noChangeArrowheads="1"/>
            </p:cNvSpPr>
            <p:nvPr/>
          </p:nvSpPr>
          <p:spPr bwMode="auto">
            <a:xfrm>
              <a:off x="2688" y="864"/>
              <a:ext cx="105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Changes in awareness, knowledge and attitudes about SF</a:t>
              </a:r>
            </a:p>
          </p:txBody>
        </p:sp>
        <p:sp>
          <p:nvSpPr>
            <p:cNvPr id="55324" name="Text Box 26"/>
            <p:cNvSpPr txBox="1">
              <a:spLocks noChangeArrowheads="1"/>
            </p:cNvSpPr>
            <p:nvPr/>
          </p:nvSpPr>
          <p:spPr bwMode="auto">
            <a:xfrm>
              <a:off x="1728" y="1920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</a:rPr>
                <a:t>Residential owners, </a:t>
              </a:r>
              <a:r>
                <a:rPr lang="en-US" sz="1000" dirty="0" err="1">
                  <a:solidFill>
                    <a:schemeClr val="bg1"/>
                  </a:solidFill>
                </a:rPr>
                <a:t>mgrs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55325" name="AutoShape 27"/>
            <p:cNvSpPr>
              <a:spLocks noChangeArrowheads="1"/>
            </p:cNvSpPr>
            <p:nvPr/>
          </p:nvSpPr>
          <p:spPr bwMode="auto">
            <a:xfrm>
              <a:off x="2688" y="1488"/>
              <a:ext cx="105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Increased commitment, support, demand for SF environments  </a:t>
              </a:r>
            </a:p>
            <a:p>
              <a:pPr eaLnBrk="1" hangingPunct="1">
                <a:spcBef>
                  <a:spcPct val="0"/>
                </a:spcBef>
              </a:pPr>
              <a:endParaRPr lang="en-US" sz="1000" dirty="0">
                <a:cs typeface="Times New Roman" panose="02020603050405020304" pitchFamily="18" charset="0"/>
              </a:endParaRPr>
            </a:p>
          </p:txBody>
        </p:sp>
        <p:sp>
          <p:nvSpPr>
            <p:cNvPr id="55326" name="Text Box 28"/>
            <p:cNvSpPr txBox="1">
              <a:spLocks noChangeArrowheads="1"/>
            </p:cNvSpPr>
            <p:nvPr/>
          </p:nvSpPr>
          <p:spPr bwMode="auto">
            <a:xfrm>
              <a:off x="1728" y="3744"/>
              <a:ext cx="864" cy="181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dirty="0">
                  <a:solidFill>
                    <a:schemeClr val="bg1"/>
                  </a:solidFill>
                </a:rPr>
                <a:t>Policy makers</a:t>
              </a:r>
            </a:p>
          </p:txBody>
        </p:sp>
        <p:sp>
          <p:nvSpPr>
            <p:cNvPr id="55327" name="AutoShape 29"/>
            <p:cNvSpPr>
              <a:spLocks noChangeArrowheads="1"/>
            </p:cNvSpPr>
            <p:nvPr/>
          </p:nvSpPr>
          <p:spPr bwMode="auto">
            <a:xfrm>
              <a:off x="2736" y="3840"/>
              <a:ext cx="1104" cy="384"/>
            </a:xfrm>
            <a:prstGeom prst="roundRect">
              <a:avLst>
                <a:gd name="adj" fmla="val 16667"/>
              </a:avLst>
            </a:prstGeom>
            <a:solidFill>
              <a:srgbClr val="FF99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Increased commitment to eliminate access </a:t>
              </a:r>
            </a:p>
          </p:txBody>
        </p:sp>
        <p:sp>
          <p:nvSpPr>
            <p:cNvPr id="55328" name="Text Box 30"/>
            <p:cNvSpPr txBox="1">
              <a:spLocks noChangeArrowheads="1"/>
            </p:cNvSpPr>
            <p:nvPr/>
          </p:nvSpPr>
          <p:spPr bwMode="auto">
            <a:xfrm>
              <a:off x="1728" y="3936"/>
              <a:ext cx="864" cy="181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dirty="0">
                  <a:solidFill>
                    <a:schemeClr val="bg1"/>
                  </a:solidFill>
                </a:rPr>
                <a:t>Retailers</a:t>
              </a:r>
            </a:p>
          </p:txBody>
        </p:sp>
        <p:sp>
          <p:nvSpPr>
            <p:cNvPr id="55329" name="Line 31"/>
            <p:cNvSpPr>
              <a:spLocks noChangeShapeType="1"/>
            </p:cNvSpPr>
            <p:nvPr/>
          </p:nvSpPr>
          <p:spPr bwMode="auto">
            <a:xfrm>
              <a:off x="4320" y="13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0" name="Line 32"/>
            <p:cNvSpPr>
              <a:spLocks noChangeShapeType="1"/>
            </p:cNvSpPr>
            <p:nvPr/>
          </p:nvSpPr>
          <p:spPr bwMode="auto">
            <a:xfrm>
              <a:off x="4800" y="172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1" name="Line 33"/>
            <p:cNvSpPr>
              <a:spLocks noChangeShapeType="1"/>
            </p:cNvSpPr>
            <p:nvPr/>
          </p:nvSpPr>
          <p:spPr bwMode="auto">
            <a:xfrm>
              <a:off x="4416" y="24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2" name="Line 34"/>
            <p:cNvSpPr>
              <a:spLocks noChangeShapeType="1"/>
            </p:cNvSpPr>
            <p:nvPr/>
          </p:nvSpPr>
          <p:spPr bwMode="auto">
            <a:xfrm flipV="1">
              <a:off x="4992" y="268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3" name="Line 35"/>
            <p:cNvSpPr>
              <a:spLocks noChangeShapeType="1"/>
            </p:cNvSpPr>
            <p:nvPr/>
          </p:nvSpPr>
          <p:spPr bwMode="auto">
            <a:xfrm>
              <a:off x="3744" y="264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4" name="Line 36"/>
            <p:cNvSpPr>
              <a:spLocks noChangeShapeType="1"/>
            </p:cNvSpPr>
            <p:nvPr/>
          </p:nvSpPr>
          <p:spPr bwMode="auto">
            <a:xfrm>
              <a:off x="3792" y="3600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5" name="Line 37"/>
            <p:cNvSpPr>
              <a:spLocks noChangeShapeType="1"/>
            </p:cNvSpPr>
            <p:nvPr/>
          </p:nvSpPr>
          <p:spPr bwMode="auto">
            <a:xfrm flipV="1">
              <a:off x="3744" y="364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6" name="AutoShape 38"/>
            <p:cNvSpPr>
              <a:spLocks noChangeArrowheads="1"/>
            </p:cNvSpPr>
            <p:nvPr/>
          </p:nvSpPr>
          <p:spPr bwMode="auto">
            <a:xfrm>
              <a:off x="3936" y="3744"/>
              <a:ext cx="1008" cy="360"/>
            </a:xfrm>
            <a:prstGeom prst="roundRect">
              <a:avLst>
                <a:gd name="adj" fmla="val 16667"/>
              </a:avLst>
            </a:prstGeom>
            <a:solidFill>
              <a:srgbClr val="FF99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Change in behaviors</a:t>
              </a:r>
            </a:p>
          </p:txBody>
        </p:sp>
        <p:sp>
          <p:nvSpPr>
            <p:cNvPr id="55337" name="Oval 39"/>
            <p:cNvSpPr>
              <a:spLocks noChangeArrowheads="1"/>
            </p:cNvSpPr>
            <p:nvPr/>
          </p:nvSpPr>
          <p:spPr bwMode="auto">
            <a:xfrm>
              <a:off x="1680" y="480"/>
              <a:ext cx="960" cy="374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sz="1600">
                <a:latin typeface="HandelGotDBol" pitchFamily="34" charset="0"/>
              </a:endParaRPr>
            </a:p>
          </p:txBody>
        </p:sp>
        <p:sp>
          <p:nvSpPr>
            <p:cNvPr id="55338" name="Line 40"/>
            <p:cNvSpPr>
              <a:spLocks noChangeShapeType="1"/>
            </p:cNvSpPr>
            <p:nvPr/>
          </p:nvSpPr>
          <p:spPr bwMode="auto">
            <a:xfrm>
              <a:off x="3264" y="14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9" name="AutoShape 41"/>
            <p:cNvSpPr>
              <a:spLocks/>
            </p:cNvSpPr>
            <p:nvPr/>
          </p:nvSpPr>
          <p:spPr bwMode="auto">
            <a:xfrm>
              <a:off x="2592" y="960"/>
              <a:ext cx="96" cy="1056"/>
            </a:xfrm>
            <a:prstGeom prst="rightBrace">
              <a:avLst>
                <a:gd name="adj1" fmla="val 9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sz="1600">
                <a:latin typeface="HandelGotDBol" pitchFamily="34" charset="0"/>
              </a:endParaRPr>
            </a:p>
          </p:txBody>
        </p:sp>
        <p:sp>
          <p:nvSpPr>
            <p:cNvPr id="55340" name="Line 42"/>
            <p:cNvSpPr>
              <a:spLocks noChangeShapeType="1"/>
            </p:cNvSpPr>
            <p:nvPr/>
          </p:nvSpPr>
          <p:spPr bwMode="auto">
            <a:xfrm flipV="1">
              <a:off x="2688" y="139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1" name="Line 44"/>
            <p:cNvSpPr>
              <a:spLocks noChangeShapeType="1"/>
            </p:cNvSpPr>
            <p:nvPr/>
          </p:nvSpPr>
          <p:spPr bwMode="auto">
            <a:xfrm flipH="1">
              <a:off x="2832" y="57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2" name="Line 45"/>
            <p:cNvSpPr>
              <a:spLocks noChangeShapeType="1"/>
            </p:cNvSpPr>
            <p:nvPr/>
          </p:nvSpPr>
          <p:spPr bwMode="auto">
            <a:xfrm>
              <a:off x="4704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11907" y="1246140"/>
            <a:ext cx="99752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244393" y="1259116"/>
            <a:ext cx="107966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ACTIVITIES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4526496" y="1195474"/>
            <a:ext cx="1282104" cy="30008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PARTICIPANTS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419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25" y="51095"/>
            <a:ext cx="9777046" cy="68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55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Logic model - Example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33337"/>
            <a:ext cx="1156335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99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Logic model - Example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-1836"/>
            <a:ext cx="11352626" cy="685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6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545" y="-2"/>
            <a:ext cx="5575935" cy="692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97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Logic models – where to begin?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919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THEORY APPROACH</a:t>
            </a:r>
          </a:p>
          <a:p>
            <a:r>
              <a:rPr lang="en-US" sz="3000" dirty="0" smtClean="0"/>
              <a:t>OUTCOMES</a:t>
            </a:r>
            <a:r>
              <a:rPr lang="en-US" sz="2800" dirty="0"/>
              <a:t> </a:t>
            </a:r>
            <a:r>
              <a:rPr lang="en-US" sz="2800" dirty="0" smtClean="0"/>
              <a:t>APPROACH</a:t>
            </a:r>
          </a:p>
          <a:p>
            <a:r>
              <a:rPr lang="en-US" sz="2800" dirty="0" smtClean="0"/>
              <a:t>ACTIVITIES APPROACH 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098174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463" y="0"/>
            <a:ext cx="9029700" cy="70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9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Logic models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4260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Developed in evaluation science</a:t>
            </a:r>
          </a:p>
          <a:p>
            <a:endParaRPr lang="en-US" sz="3200" dirty="0" smtClean="0"/>
          </a:p>
          <a:p>
            <a:r>
              <a:rPr lang="en-US" sz="3200" dirty="0"/>
              <a:t>Grounded in theory of </a:t>
            </a:r>
            <a:r>
              <a:rPr lang="en-US" sz="3200" dirty="0" smtClean="0"/>
              <a:t>change – does a program work??</a:t>
            </a:r>
          </a:p>
          <a:p>
            <a:endParaRPr lang="en-US" sz="3200" dirty="0"/>
          </a:p>
          <a:p>
            <a:r>
              <a:rPr lang="en-US" sz="3200" dirty="0" smtClean="0"/>
              <a:t>Core of planning and evaluation</a:t>
            </a:r>
          </a:p>
          <a:p>
            <a:endParaRPr lang="en-US" sz="3200" dirty="0" smtClean="0"/>
          </a:p>
          <a:p>
            <a:r>
              <a:rPr lang="en-US" sz="3200" dirty="0" smtClean="0"/>
              <a:t>Provides a common framework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522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Logic models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4260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b="1" u="sng" dirty="0" smtClean="0"/>
              <a:t>ONE</a:t>
            </a:r>
            <a:r>
              <a:rPr lang="en-US" sz="3200" dirty="0" smtClean="0"/>
              <a:t> page summary of a program in words and graphics</a:t>
            </a:r>
          </a:p>
          <a:p>
            <a:endParaRPr lang="en-US" sz="3200" dirty="0" smtClean="0"/>
          </a:p>
          <a:p>
            <a:r>
              <a:rPr lang="en-US" sz="3200" dirty="0" smtClean="0"/>
              <a:t>Describes the sequence of activities thought to bring about change</a:t>
            </a:r>
          </a:p>
          <a:p>
            <a:endParaRPr lang="en-US" sz="3200" dirty="0" smtClean="0"/>
          </a:p>
          <a:p>
            <a:r>
              <a:rPr lang="en-US" sz="3200" dirty="0" smtClean="0"/>
              <a:t>Demonstrates how program activities are linked to anticipated program results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987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849563" y="2260600"/>
            <a:ext cx="1828800" cy="120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1800" b="1"/>
          </a:p>
          <a:p>
            <a:pPr algn="ctr" eaLnBrk="1" hangingPunct="1">
              <a:spcBef>
                <a:spcPct val="50000"/>
              </a:spcBef>
            </a:pPr>
            <a:r>
              <a:rPr lang="en-US" sz="1800" b="1"/>
              <a:t>INPUTS</a:t>
            </a:r>
          </a:p>
          <a:p>
            <a:pPr algn="ctr" eaLnBrk="1" hangingPunct="1">
              <a:spcBef>
                <a:spcPct val="50000"/>
              </a:spcBef>
            </a:pPr>
            <a:endParaRPr lang="en-US" sz="1800" b="1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40363" y="2260600"/>
            <a:ext cx="1828800" cy="120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1800" b="1"/>
          </a:p>
          <a:p>
            <a:pPr algn="ctr" eaLnBrk="1" hangingPunct="1">
              <a:spcBef>
                <a:spcPct val="50000"/>
              </a:spcBef>
            </a:pPr>
            <a:r>
              <a:rPr lang="en-US" sz="1800" b="1"/>
              <a:t>OUTPUTS</a:t>
            </a:r>
          </a:p>
          <a:p>
            <a:pPr algn="ctr" eaLnBrk="1" hangingPunct="1">
              <a:spcBef>
                <a:spcPct val="50000"/>
              </a:spcBef>
            </a:pPr>
            <a:endParaRPr lang="en-US" sz="1800" b="1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954963" y="2260600"/>
            <a:ext cx="1828800" cy="120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1800" b="1"/>
          </a:p>
          <a:p>
            <a:pPr algn="ctr" eaLnBrk="1" hangingPunct="1">
              <a:spcBef>
                <a:spcPct val="50000"/>
              </a:spcBef>
            </a:pPr>
            <a:r>
              <a:rPr lang="en-US" sz="1800" b="1"/>
              <a:t>OUTCOMES</a:t>
            </a:r>
          </a:p>
          <a:p>
            <a:pPr algn="ctr" eaLnBrk="1" hangingPunct="1">
              <a:spcBef>
                <a:spcPct val="50000"/>
              </a:spcBef>
            </a:pPr>
            <a:endParaRPr lang="en-US" sz="1800" b="1"/>
          </a:p>
        </p:txBody>
      </p:sp>
      <p:sp>
        <p:nvSpPr>
          <p:cNvPr id="539654" name="AutoShape 6"/>
          <p:cNvSpPr>
            <a:spLocks noChangeArrowheads="1"/>
          </p:cNvSpPr>
          <p:nvPr/>
        </p:nvSpPr>
        <p:spPr bwMode="auto">
          <a:xfrm>
            <a:off x="7437438" y="2671763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600">
              <a:latin typeface="HandelGotDBol" pitchFamily="34" charset="0"/>
            </a:endParaRPr>
          </a:p>
        </p:txBody>
      </p:sp>
      <p:sp>
        <p:nvSpPr>
          <p:cNvPr id="539655" name="AutoShape 7"/>
          <p:cNvSpPr>
            <a:spLocks noChangeArrowheads="1"/>
          </p:cNvSpPr>
          <p:nvPr/>
        </p:nvSpPr>
        <p:spPr bwMode="auto">
          <a:xfrm>
            <a:off x="4876800" y="2671763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600">
              <a:latin typeface="HandelGotDBo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54923"/>
            <a:ext cx="9784080" cy="150876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Logic model – simplest form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6708" y="4507345"/>
            <a:ext cx="6557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series of IF-THEN relationships </a:t>
            </a:r>
          </a:p>
          <a:p>
            <a:pPr algn="ctr"/>
            <a:r>
              <a:rPr lang="en-US" sz="2400" dirty="0" smtClean="0"/>
              <a:t>that explain your theory of change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29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4" grpId="0" animBg="1"/>
      <p:bldP spid="5396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Logic models – components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72674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INPUTS:  resources, contributions, investments into program</a:t>
            </a:r>
          </a:p>
          <a:p>
            <a:r>
              <a:rPr lang="en-US" sz="3000" dirty="0" smtClean="0"/>
              <a:t>OUTPUTS: activities, services, events</a:t>
            </a:r>
          </a:p>
          <a:p>
            <a:r>
              <a:rPr lang="en-US" sz="3000" dirty="0" smtClean="0"/>
              <a:t>OUTCOMES:  results or changes for individuals to systems</a:t>
            </a:r>
          </a:p>
          <a:p>
            <a:r>
              <a:rPr lang="en-US" sz="3000" i="1" dirty="0" smtClean="0"/>
              <a:t>ASSUMPTIONS:</a:t>
            </a:r>
            <a:r>
              <a:rPr lang="en-US" sz="3000" dirty="0" smtClean="0"/>
              <a:t> the beliefs we have about the program, underlying theories</a:t>
            </a:r>
          </a:p>
          <a:p>
            <a:r>
              <a:rPr lang="en-US" sz="3000" i="1" dirty="0" smtClean="0"/>
              <a:t>EXTERNAL FACTORS:  </a:t>
            </a:r>
            <a:r>
              <a:rPr lang="en-US" sz="3000" dirty="0" smtClean="0"/>
              <a:t>the environment in which the program exists</a:t>
            </a:r>
          </a:p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11707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92" name="Text Box 20"/>
          <p:cNvSpPr txBox="1">
            <a:spLocks noChangeArrowheads="1"/>
          </p:cNvSpPr>
          <p:nvPr/>
        </p:nvSpPr>
        <p:spPr bwMode="auto">
          <a:xfrm>
            <a:off x="2438400" y="838201"/>
            <a:ext cx="762000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71550" indent="-971550">
              <a:defRPr/>
            </a:pPr>
            <a:r>
              <a:rPr lang="en-US" sz="1600" b="1" u="sng" dirty="0">
                <a:latin typeface="Arial" charset="0"/>
              </a:rPr>
              <a:t>Situation:</a:t>
            </a:r>
            <a:r>
              <a:rPr lang="en-US" sz="1600" dirty="0">
                <a:latin typeface="Arial" charset="0"/>
              </a:rPr>
              <a:t> Individuals with limited knowledge and skills in basic financial management are unable to meet their financial goals and manage money to meet their needs.</a:t>
            </a:r>
          </a:p>
          <a:p>
            <a:pPr algn="ctr" eaLnBrk="1" hangingPunct="1">
              <a:defRPr/>
            </a:pPr>
            <a:endParaRPr lang="en-US" sz="1600" dirty="0">
              <a:latin typeface="Arial" charset="0"/>
            </a:endParaRPr>
          </a:p>
        </p:txBody>
      </p:sp>
      <p:pic>
        <p:nvPicPr>
          <p:cNvPr id="18435" name="Picture 2" descr="EXTLOGOM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4747419"/>
            <a:ext cx="16129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pe0156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02139"/>
            <a:ext cx="169068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bs00508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11676"/>
            <a:ext cx="14033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01900" y="1828800"/>
            <a:ext cx="1754188" cy="5603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501900" y="2530476"/>
            <a:ext cx="1841500" cy="1050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167314" y="1828800"/>
            <a:ext cx="2071687" cy="5603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8253414" y="1828800"/>
            <a:ext cx="2033587" cy="5603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167314" y="2530476"/>
            <a:ext cx="2071687" cy="1584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8253414" y="2530476"/>
            <a:ext cx="2033587" cy="12620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738056" y="1898650"/>
            <a:ext cx="10310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1800" b="1"/>
              <a:t>INPUTS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531609" y="1898650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1800" b="1"/>
              <a:t>OUTPUTS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8537218" y="1898650"/>
            <a:ext cx="151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1800" b="1"/>
              <a:t>OUTCOMES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573338" y="2530476"/>
            <a:ext cx="1541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Extension invests time and resources</a:t>
            </a:r>
          </a:p>
          <a:p>
            <a:pPr algn="ctr" eaLnBrk="1" hangingPunct="1">
              <a:spcBef>
                <a:spcPct val="0"/>
              </a:spcBef>
            </a:pPr>
            <a:endParaRPr lang="en-US" sz="1600"/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4465639" y="2881314"/>
            <a:ext cx="561975" cy="350837"/>
          </a:xfrm>
          <a:prstGeom prst="rightArrow">
            <a:avLst>
              <a:gd name="adj1" fmla="val 50000"/>
              <a:gd name="adj2" fmla="val 4004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7481889" y="2881314"/>
            <a:ext cx="560387" cy="350837"/>
          </a:xfrm>
          <a:prstGeom prst="rightArrow">
            <a:avLst>
              <a:gd name="adj1" fmla="val 50000"/>
              <a:gd name="adj2" fmla="val 3993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5167314" y="2530475"/>
            <a:ext cx="20716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600"/>
              <a:t>We conduct a variety of educational activities</a:t>
            </a:r>
          </a:p>
          <a:p>
            <a:pPr eaLnBrk="1" hangingPunct="1">
              <a:spcBef>
                <a:spcPct val="0"/>
              </a:spcBef>
            </a:pPr>
            <a:r>
              <a:rPr lang="en-US" sz="1600"/>
              <a:t>targeted to individuals who participate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8253414" y="2530476"/>
            <a:ext cx="20335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600"/>
              <a:t>Participants gain knowledge, change practices and have improved financial well-being</a:t>
            </a:r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2362200" y="5573714"/>
            <a:ext cx="2286000" cy="36988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C00000"/>
                </a:solidFill>
              </a:rPr>
              <a:t>WHAT WE INVEST</a:t>
            </a:r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5097464" y="5573713"/>
            <a:ext cx="2384425" cy="36933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C00000"/>
                </a:solidFill>
              </a:rPr>
              <a:t>WHAT WE DO</a:t>
            </a:r>
          </a:p>
        </p:txBody>
      </p:sp>
      <p:sp>
        <p:nvSpPr>
          <p:cNvPr id="18454" name="Text Box 23"/>
          <p:cNvSpPr txBox="1">
            <a:spLocks noChangeArrowheads="1"/>
          </p:cNvSpPr>
          <p:nvPr/>
        </p:nvSpPr>
        <p:spPr bwMode="auto">
          <a:xfrm>
            <a:off x="8077200" y="5573714"/>
            <a:ext cx="2139950" cy="36988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C00000"/>
                </a:solidFill>
              </a:rPr>
              <a:t>WHAT RESULTS</a:t>
            </a:r>
          </a:p>
        </p:txBody>
      </p:sp>
      <p:sp>
        <p:nvSpPr>
          <p:cNvPr id="156696" name="Rectangle 24"/>
          <p:cNvSpPr>
            <a:spLocks noChangeArrowheads="1"/>
          </p:cNvSpPr>
          <p:nvPr/>
        </p:nvSpPr>
        <p:spPr bwMode="auto">
          <a:xfrm>
            <a:off x="253092" y="203201"/>
            <a:ext cx="548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Example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: 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Financial management program 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Logic models – OUTCOMES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29" y="1434905"/>
            <a:ext cx="12018660" cy="2651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0" y="3727939"/>
            <a:ext cx="12018660" cy="2954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6721" y="6379004"/>
            <a:ext cx="3460653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Source:  Innovation Network,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4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Logic models – FLEXIBLE TOOLS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4260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There is no “BEST” design</a:t>
            </a:r>
          </a:p>
          <a:p>
            <a:endParaRPr lang="en-US" sz="3200" dirty="0" smtClean="0"/>
          </a:p>
          <a:p>
            <a:r>
              <a:rPr lang="en-US" sz="3200" dirty="0" smtClean="0"/>
              <a:t>Context-dependent for best choice of content to include and arrangement of that content</a:t>
            </a:r>
          </a:p>
          <a:p>
            <a:endParaRPr lang="en-US" sz="3200" dirty="0" smtClean="0"/>
          </a:p>
          <a:p>
            <a:r>
              <a:rPr lang="en-US" sz="3200" dirty="0" smtClean="0"/>
              <a:t>Try several on for size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215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367</TotalTime>
  <Words>776</Words>
  <Application>Microsoft Office PowerPoint</Application>
  <PresentationFormat>Widescreen</PresentationFormat>
  <Paragraphs>156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Corbel</vt:lpstr>
      <vt:lpstr>HandelGotDBol</vt:lpstr>
      <vt:lpstr>Times New Roman</vt:lpstr>
      <vt:lpstr>Wingdings</vt:lpstr>
      <vt:lpstr>Banded</vt:lpstr>
      <vt:lpstr>Presentation</vt:lpstr>
      <vt:lpstr>LOGIC MODELS 101</vt:lpstr>
      <vt:lpstr>Objectives</vt:lpstr>
      <vt:lpstr>Logic models</vt:lpstr>
      <vt:lpstr>Logic models</vt:lpstr>
      <vt:lpstr>Logic model – simplest form</vt:lpstr>
      <vt:lpstr>Logic models – components</vt:lpstr>
      <vt:lpstr>PowerPoint Presentation</vt:lpstr>
      <vt:lpstr>Logic models – OUTCOMES</vt:lpstr>
      <vt:lpstr>Logic models – FLEXIBLE TOOLS</vt:lpstr>
      <vt:lpstr>Logic model - Example</vt:lpstr>
      <vt:lpstr>Logic model - Example</vt:lpstr>
      <vt:lpstr>PowerPoint Presentation</vt:lpstr>
      <vt:lpstr>Logic model - Example</vt:lpstr>
      <vt:lpstr>Logic models</vt:lpstr>
      <vt:lpstr>Logic models in grant proposals</vt:lpstr>
      <vt:lpstr>Logic models - tips</vt:lpstr>
      <vt:lpstr>Logic models – where to begin?</vt:lpstr>
      <vt:lpstr>Logic models – step by step guide</vt:lpstr>
      <vt:lpstr>PowerPoint Presentation</vt:lpstr>
      <vt:lpstr>Logic model - Example</vt:lpstr>
      <vt:lpstr>PowerPoint Presentation</vt:lpstr>
      <vt:lpstr>PowerPoint Presentation</vt:lpstr>
      <vt:lpstr>Logic model - Example</vt:lpstr>
      <vt:lpstr>Logic model - Example</vt:lpstr>
      <vt:lpstr>PowerPoint Presentation</vt:lpstr>
      <vt:lpstr>Logic models – where to begin?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 MODELS 101</dc:title>
  <dc:creator>Marie Barnard</dc:creator>
  <cp:lastModifiedBy>mbarnard</cp:lastModifiedBy>
  <cp:revision>39</cp:revision>
  <cp:lastPrinted>2015-03-26T14:22:14Z</cp:lastPrinted>
  <dcterms:created xsi:type="dcterms:W3CDTF">2014-11-18T16:16:16Z</dcterms:created>
  <dcterms:modified xsi:type="dcterms:W3CDTF">2015-04-09T17:00:42Z</dcterms:modified>
</cp:coreProperties>
</file>