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2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09" autoAdjust="0"/>
    <p:restoredTop sz="94660"/>
  </p:normalViewPr>
  <p:slideViewPr>
    <p:cSldViewPr snapToGrid="0">
      <p:cViewPr>
        <p:scale>
          <a:sx n="110" d="100"/>
          <a:sy n="110" d="100"/>
        </p:scale>
        <p:origin x="536" y="-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1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6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6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1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08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24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13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8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0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5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2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5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3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1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4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4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1D3855-758F-4030-BC5D-29C69F98D135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0565220-2986-4F34-BF41-E1BC03E60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84311" y="520701"/>
            <a:ext cx="10018713" cy="6731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ill Sans Ultra Bold" panose="020B0A02020104020203" pitchFamily="34" charset="0"/>
              </a:rPr>
              <a:t>Research Misconduct Procedures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1032510" y="1358900"/>
            <a:ext cx="3387090" cy="1004454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Stage 1</a:t>
            </a:r>
          </a:p>
          <a:p>
            <a:pPr algn="ctr"/>
            <a:r>
              <a:rPr lang="en-US" sz="2000" b="1" dirty="0"/>
              <a:t>RIO: Receive and Assess Allegation</a:t>
            </a:r>
          </a:p>
        </p:txBody>
      </p:sp>
      <p:sp>
        <p:nvSpPr>
          <p:cNvPr id="11" name="Flowchart: Alternate Process 10"/>
          <p:cNvSpPr/>
          <p:nvPr/>
        </p:nvSpPr>
        <p:spPr>
          <a:xfrm>
            <a:off x="4984462" y="1358900"/>
            <a:ext cx="2618879" cy="1885434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Stage 2</a:t>
            </a:r>
          </a:p>
          <a:p>
            <a:pPr algn="ctr"/>
            <a:r>
              <a:rPr lang="en-US" sz="2000" b="1" dirty="0"/>
              <a:t>Inquiry Committee</a:t>
            </a:r>
          </a:p>
          <a:p>
            <a:pPr algn="ctr"/>
            <a:r>
              <a:rPr lang="en-US" sz="1400" b="1" dirty="0"/>
              <a:t>(Appointed ad hoc by RIO)</a:t>
            </a:r>
          </a:p>
          <a:p>
            <a:pPr algn="ctr"/>
            <a:r>
              <a:rPr lang="en-US" sz="1400" b="1" dirty="0"/>
              <a:t>(Scientific expertise, no COI) </a:t>
            </a:r>
            <a:endParaRPr lang="en-US" sz="1400" dirty="0"/>
          </a:p>
        </p:txBody>
      </p:sp>
      <p:sp>
        <p:nvSpPr>
          <p:cNvPr id="13" name="Flowchart: Alternate Process 12"/>
          <p:cNvSpPr/>
          <p:nvPr/>
        </p:nvSpPr>
        <p:spPr>
          <a:xfrm>
            <a:off x="8352634" y="1358901"/>
            <a:ext cx="3624268" cy="1652786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  <a:p>
            <a:pPr algn="ctr"/>
            <a:r>
              <a:rPr lang="en-US" sz="2000" b="1" dirty="0">
                <a:solidFill>
                  <a:srgbClr val="FFFF00"/>
                </a:solidFill>
              </a:rPr>
              <a:t>Stage 3</a:t>
            </a:r>
          </a:p>
          <a:p>
            <a:pPr algn="ctr"/>
            <a:r>
              <a:rPr lang="en-US" sz="2000" b="1" dirty="0" smtClean="0"/>
              <a:t>Investigate</a:t>
            </a:r>
          </a:p>
          <a:p>
            <a:pPr algn="ctr"/>
            <a:r>
              <a:rPr lang="en-US" sz="1400" b="1" dirty="0" smtClean="0"/>
              <a:t>(</a:t>
            </a:r>
            <a:r>
              <a:rPr lang="en-US" sz="1400" b="1" dirty="0"/>
              <a:t>Can </a:t>
            </a:r>
            <a:r>
              <a:rPr lang="en-US" sz="1400" b="1" dirty="0" smtClean="0"/>
              <a:t>be  </a:t>
            </a:r>
            <a:r>
              <a:rPr lang="en-US" sz="1400" b="1" dirty="0"/>
              <a:t>same members 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as </a:t>
            </a:r>
            <a:r>
              <a:rPr lang="en-US" sz="1400" b="1" dirty="0"/>
              <a:t>Inquiry Committee)</a:t>
            </a:r>
          </a:p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980423" y="3244334"/>
            <a:ext cx="231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41207" y="2589960"/>
            <a:ext cx="1369695" cy="60686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Meet definition?</a:t>
            </a:r>
          </a:p>
        </p:txBody>
      </p:sp>
      <p:sp>
        <p:nvSpPr>
          <p:cNvPr id="10" name="Round Diagonal Corner Rectangle 9"/>
          <p:cNvSpPr/>
          <p:nvPr/>
        </p:nvSpPr>
        <p:spPr>
          <a:xfrm>
            <a:off x="1753240" y="3428998"/>
            <a:ext cx="1945630" cy="502921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Custody of all research records</a:t>
            </a:r>
          </a:p>
        </p:txBody>
      </p:sp>
      <p:sp>
        <p:nvSpPr>
          <p:cNvPr id="12" name="Round Diagonal Corner Rectangle 11"/>
          <p:cNvSpPr/>
          <p:nvPr/>
        </p:nvSpPr>
        <p:spPr>
          <a:xfrm>
            <a:off x="1754373" y="4308937"/>
            <a:ext cx="1944498" cy="53444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Credible and specific?</a:t>
            </a:r>
          </a:p>
        </p:txBody>
      </p:sp>
      <p:sp>
        <p:nvSpPr>
          <p:cNvPr id="14" name="Round Diagonal Corner Rectangle 13"/>
          <p:cNvSpPr/>
          <p:nvPr/>
        </p:nvSpPr>
        <p:spPr>
          <a:xfrm>
            <a:off x="1754372" y="5023833"/>
            <a:ext cx="1156468" cy="790227"/>
          </a:xfrm>
          <a:prstGeom prst="round2Diag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Dismiss &amp;</a:t>
            </a:r>
          </a:p>
          <a:p>
            <a:pPr algn="ctr"/>
            <a:r>
              <a:rPr lang="en-US" b="1" dirty="0"/>
              <a:t>Respond</a:t>
            </a:r>
          </a:p>
        </p:txBody>
      </p:sp>
      <p:sp>
        <p:nvSpPr>
          <p:cNvPr id="15" name="Round Diagonal Corner Rectangle 14"/>
          <p:cNvSpPr/>
          <p:nvPr/>
        </p:nvSpPr>
        <p:spPr>
          <a:xfrm>
            <a:off x="3062994" y="5360224"/>
            <a:ext cx="1356606" cy="404976"/>
          </a:xfrm>
          <a:prstGeom prst="round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Continue</a:t>
            </a:r>
          </a:p>
        </p:txBody>
      </p:sp>
      <p:sp>
        <p:nvSpPr>
          <p:cNvPr id="16" name="Round Diagonal Corner Rectangle 15"/>
          <p:cNvSpPr/>
          <p:nvPr/>
        </p:nvSpPr>
        <p:spPr>
          <a:xfrm>
            <a:off x="4984462" y="3429000"/>
            <a:ext cx="2618879" cy="5720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Is it misconduct and does it have substance?</a:t>
            </a:r>
          </a:p>
        </p:txBody>
      </p:sp>
      <p:sp>
        <p:nvSpPr>
          <p:cNvPr id="17" name="Snip and Round Single Corner Rectangle 16"/>
          <p:cNvSpPr/>
          <p:nvPr/>
        </p:nvSpPr>
        <p:spPr>
          <a:xfrm>
            <a:off x="4984461" y="4250562"/>
            <a:ext cx="2942057" cy="614985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Written report to Deciding Official (Provost)</a:t>
            </a:r>
          </a:p>
        </p:txBody>
      </p:sp>
      <p:sp>
        <p:nvSpPr>
          <p:cNvPr id="18" name="Round Diagonal Corner Rectangle 17"/>
          <p:cNvSpPr/>
          <p:nvPr/>
        </p:nvSpPr>
        <p:spPr>
          <a:xfrm>
            <a:off x="5311703" y="5157969"/>
            <a:ext cx="2287571" cy="53076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 Decision</a:t>
            </a:r>
          </a:p>
        </p:txBody>
      </p:sp>
      <p:sp>
        <p:nvSpPr>
          <p:cNvPr id="19" name="Round Diagonal Corner Rectangle 18"/>
          <p:cNvSpPr/>
          <p:nvPr/>
        </p:nvSpPr>
        <p:spPr>
          <a:xfrm>
            <a:off x="4984462" y="5885932"/>
            <a:ext cx="1163140" cy="279187"/>
          </a:xfrm>
          <a:prstGeom prst="round2Diag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Dismiss</a:t>
            </a:r>
          </a:p>
        </p:txBody>
      </p:sp>
      <p:sp>
        <p:nvSpPr>
          <p:cNvPr id="20" name="Round Diagonal Corner Rectangle 19"/>
          <p:cNvSpPr/>
          <p:nvPr/>
        </p:nvSpPr>
        <p:spPr>
          <a:xfrm>
            <a:off x="6763378" y="5885932"/>
            <a:ext cx="1163140" cy="279187"/>
          </a:xfrm>
          <a:prstGeom prst="round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Continue</a:t>
            </a:r>
          </a:p>
        </p:txBody>
      </p:sp>
      <p:sp>
        <p:nvSpPr>
          <p:cNvPr id="21" name="Round Diagonal Corner Rectangle 20"/>
          <p:cNvSpPr/>
          <p:nvPr/>
        </p:nvSpPr>
        <p:spPr>
          <a:xfrm>
            <a:off x="8428297" y="3244334"/>
            <a:ext cx="2980406" cy="756691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Written report to Deciding Official (Provost)</a:t>
            </a:r>
          </a:p>
        </p:txBody>
      </p:sp>
      <p:sp>
        <p:nvSpPr>
          <p:cNvPr id="22" name="Round Diagonal Corner Rectangle 21"/>
          <p:cNvSpPr/>
          <p:nvPr/>
        </p:nvSpPr>
        <p:spPr>
          <a:xfrm>
            <a:off x="9019440" y="4151849"/>
            <a:ext cx="1798119" cy="6915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 Decision</a:t>
            </a:r>
          </a:p>
        </p:txBody>
      </p:sp>
      <p:sp>
        <p:nvSpPr>
          <p:cNvPr id="23" name="Round Diagonal Corner Rectangle 22"/>
          <p:cNvSpPr/>
          <p:nvPr/>
        </p:nvSpPr>
        <p:spPr>
          <a:xfrm>
            <a:off x="8428297" y="5087284"/>
            <a:ext cx="1626492" cy="938241"/>
          </a:xfrm>
          <a:prstGeom prst="round2Diag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Return report for further fact-finding</a:t>
            </a:r>
          </a:p>
        </p:txBody>
      </p:sp>
      <p:sp>
        <p:nvSpPr>
          <p:cNvPr id="24" name="Round Diagonal Corner Rectangle 23"/>
          <p:cNvSpPr/>
          <p:nvPr/>
        </p:nvSpPr>
        <p:spPr>
          <a:xfrm>
            <a:off x="10196355" y="5065123"/>
            <a:ext cx="1212348" cy="1099995"/>
          </a:xfrm>
          <a:prstGeom prst="round2Diag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Accept findings and take action</a:t>
            </a:r>
          </a:p>
        </p:txBody>
      </p:sp>
      <p:cxnSp>
        <p:nvCxnSpPr>
          <p:cNvPr id="6" name="Straight Arrow Connector 5"/>
          <p:cNvCxnSpPr>
            <a:stCxn id="9" idx="2"/>
            <a:endCxn id="8" idx="3"/>
          </p:cNvCxnSpPr>
          <p:nvPr/>
        </p:nvCxnSpPr>
        <p:spPr>
          <a:xfrm>
            <a:off x="2726055" y="2363354"/>
            <a:ext cx="0" cy="2266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" idx="1"/>
            <a:endCxn id="10" idx="3"/>
          </p:cNvCxnSpPr>
          <p:nvPr/>
        </p:nvCxnSpPr>
        <p:spPr>
          <a:xfrm>
            <a:off x="2726055" y="3196828"/>
            <a:ext cx="0" cy="2321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0" idx="1"/>
            <a:endCxn id="12" idx="3"/>
          </p:cNvCxnSpPr>
          <p:nvPr/>
        </p:nvCxnSpPr>
        <p:spPr>
          <a:xfrm>
            <a:off x="2726055" y="3931919"/>
            <a:ext cx="567" cy="3770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4" idx="3"/>
          </p:cNvCxnSpPr>
          <p:nvPr/>
        </p:nvCxnSpPr>
        <p:spPr>
          <a:xfrm flipH="1">
            <a:off x="2332606" y="4843386"/>
            <a:ext cx="3336" cy="1804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611880" y="4843386"/>
            <a:ext cx="0" cy="5168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244340" y="2589960"/>
            <a:ext cx="74012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1" idx="2"/>
            <a:endCxn id="16" idx="3"/>
          </p:cNvCxnSpPr>
          <p:nvPr/>
        </p:nvCxnSpPr>
        <p:spPr>
          <a:xfrm>
            <a:off x="6293902" y="3244334"/>
            <a:ext cx="0" cy="1846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6" idx="1"/>
          </p:cNvCxnSpPr>
          <p:nvPr/>
        </p:nvCxnSpPr>
        <p:spPr>
          <a:xfrm>
            <a:off x="6293902" y="4001025"/>
            <a:ext cx="0" cy="249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6293902" y="4865547"/>
            <a:ext cx="0" cy="2924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19" idx="3"/>
          </p:cNvCxnSpPr>
          <p:nvPr/>
        </p:nvCxnSpPr>
        <p:spPr>
          <a:xfrm>
            <a:off x="5566032" y="5688736"/>
            <a:ext cx="0" cy="1971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7162801" y="5688736"/>
            <a:ext cx="2497" cy="1830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20" idx="0"/>
          </p:cNvCxnSpPr>
          <p:nvPr/>
        </p:nvCxnSpPr>
        <p:spPr>
          <a:xfrm flipV="1">
            <a:off x="7926518" y="6025525"/>
            <a:ext cx="165922" cy="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8092440" y="2422700"/>
            <a:ext cx="68580" cy="3602825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8161020" y="2422700"/>
            <a:ext cx="19161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9956634" y="3011686"/>
            <a:ext cx="0" cy="2527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1" idx="1"/>
            <a:endCxn id="22" idx="3"/>
          </p:cNvCxnSpPr>
          <p:nvPr/>
        </p:nvCxnSpPr>
        <p:spPr>
          <a:xfrm>
            <a:off x="9918500" y="4001025"/>
            <a:ext cx="0" cy="1508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0624457" y="4843386"/>
            <a:ext cx="0" cy="2217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67101" y="6208762"/>
            <a:ext cx="11761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			</a:t>
            </a:r>
            <a:r>
              <a:rPr lang="en-US" u="sng" dirty="0" smtClean="0"/>
              <a:t>Points </a:t>
            </a:r>
            <a:r>
              <a:rPr lang="en-US" u="sng" dirty="0"/>
              <a:t>of </a:t>
            </a:r>
            <a:r>
              <a:rPr lang="en-US" u="sng" dirty="0" smtClean="0"/>
              <a:t>Contact</a:t>
            </a:r>
            <a:endParaRPr lang="en-US" u="sng" dirty="0" smtClean="0"/>
          </a:p>
          <a:p>
            <a:r>
              <a:rPr lang="en-US" dirty="0" smtClean="0"/>
              <a:t>			DRIC</a:t>
            </a:r>
            <a:r>
              <a:rPr lang="en-US" dirty="0"/>
              <a:t>: Dr. Gene Hines </a:t>
            </a:r>
            <a:r>
              <a:rPr lang="en-US" dirty="0" smtClean="0"/>
              <a:t>(ghines@olemiss.edu</a:t>
            </a:r>
            <a:r>
              <a:rPr lang="en-US" smtClean="0"/>
              <a:t>) </a:t>
            </a:r>
            <a:r>
              <a:rPr lang="en-US" smtClean="0"/>
              <a:t>&amp;  </a:t>
            </a:r>
            <a:r>
              <a:rPr lang="en-US" dirty="0" smtClean="0"/>
              <a:t>CRO/RIO</a:t>
            </a:r>
            <a:r>
              <a:rPr lang="en-US" dirty="0"/>
              <a:t>: Dr. Josh Gladden </a:t>
            </a:r>
            <a:r>
              <a:rPr lang="en-US" dirty="0" smtClean="0"/>
              <a:t>(jgladden@olemiss.edu)</a:t>
            </a:r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505700" y="2827020"/>
            <a:ext cx="92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44" name="Straight Arrow Connector 143"/>
          <p:cNvCxnSpPr/>
          <p:nvPr/>
        </p:nvCxnSpPr>
        <p:spPr>
          <a:xfrm>
            <a:off x="9363075" y="4865547"/>
            <a:ext cx="0" cy="1995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44340" y="2589960"/>
            <a:ext cx="0" cy="2770264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645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302</TotalTime>
  <Words>97</Words>
  <Application>Microsoft Macintosh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Corbel</vt:lpstr>
      <vt:lpstr>Gill Sans Ultra Bold</vt:lpstr>
      <vt:lpstr>Parallax</vt:lpstr>
      <vt:lpstr>Research Misconduct Procedures</vt:lpstr>
    </vt:vector>
  </TitlesOfParts>
  <Company>Microsoft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Caldwell</dc:creator>
  <cp:lastModifiedBy>J.R. Gladden</cp:lastModifiedBy>
  <cp:revision>78</cp:revision>
  <cp:lastPrinted>2017-10-09T17:58:37Z</cp:lastPrinted>
  <dcterms:created xsi:type="dcterms:W3CDTF">2017-10-06T19:57:03Z</dcterms:created>
  <dcterms:modified xsi:type="dcterms:W3CDTF">2017-10-11T14:36:48Z</dcterms:modified>
</cp:coreProperties>
</file>